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3" r:id="rId5"/>
  </p:sldMasterIdLst>
  <p:notesMasterIdLst>
    <p:notesMasterId r:id="rId30"/>
  </p:notesMasterIdLst>
  <p:sldIdLst>
    <p:sldId id="354" r:id="rId6"/>
    <p:sldId id="355" r:id="rId7"/>
    <p:sldId id="356" r:id="rId8"/>
    <p:sldId id="351" r:id="rId9"/>
    <p:sldId id="259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25" r:id="rId21"/>
    <p:sldId id="327" r:id="rId22"/>
    <p:sldId id="328" r:id="rId23"/>
    <p:sldId id="329" r:id="rId24"/>
    <p:sldId id="324" r:id="rId25"/>
    <p:sldId id="333" r:id="rId26"/>
    <p:sldId id="334" r:id="rId27"/>
    <p:sldId id="335" r:id="rId28"/>
    <p:sldId id="336" r:id="rId29"/>
  </p:sldIdLst>
  <p:sldSz cx="12192000" cy="6858000"/>
  <p:notesSz cx="6858000" cy="9144000"/>
  <p:custDataLst>
    <p:tags r:id="rId3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  <p15:guide id="3" pos="7232">
          <p15:clr>
            <a:srgbClr val="A4A3A4"/>
          </p15:clr>
        </p15:guide>
        <p15:guide id="4" pos="40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Willingham" initials="TW" lastIdx="2" clrIdx="0">
    <p:extLst>
      <p:ext uri="{19B8F6BF-5375-455C-9EA6-DF929625EA0E}">
        <p15:presenceInfo xmlns="" xmlns:p15="http://schemas.microsoft.com/office/powerpoint/2012/main" userId="S-1-5-21-2127521184-1604012920-1887927527-4683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2C6"/>
    <a:srgbClr val="0000FF"/>
    <a:srgbClr val="0000CC"/>
    <a:srgbClr val="000066"/>
    <a:srgbClr val="DECDC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0603" autoAdjust="0"/>
  </p:normalViewPr>
  <p:slideViewPr>
    <p:cSldViewPr>
      <p:cViewPr varScale="1">
        <p:scale>
          <a:sx n="70" d="100"/>
          <a:sy n="70" d="100"/>
        </p:scale>
        <p:origin x="-498" y="114"/>
      </p:cViewPr>
      <p:guideLst>
        <p:guide orient="horz" pos="1008"/>
        <p:guide pos="384"/>
        <p:guide pos="7232"/>
        <p:guide pos="4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B13BB6-7FCA-4B0E-BB2F-0BA011A309C3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A35B5E-3203-49F5-BBD3-A9AA51AC5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5840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9B9193-389D-404D-BAFD-15B6D1FF5113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4869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This should also be a review for the 70-642.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8865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64F962-6F6F-4167-B916-4CCED0792F8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416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4E7F32-0D31-43F2-85FE-CD260AE652BF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78562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163623"/>
          </a:xfrm>
        </p:spPr>
        <p:txBody>
          <a:bodyPr/>
          <a:lstStyle>
            <a:lvl1pPr marL="334963" marR="0" indent="-334963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lvl1pPr>
            <a:lvl2pPr marL="571500" marR="0" indent="-2365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lvl2pPr>
            <a:lvl3pPr marL="784225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lvl3pPr>
            <a:lvl4pPr marL="1008063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lvl4pPr>
            <a:lvl5pPr marL="1231900" marR="0" indent="-223838" algn="l" defTabSz="912813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Arial" panose="020B0604020202020204" pitchFamily="34" charset="0"/>
              <a:buChar char="•"/>
              <a:tabLst/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28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5400" b="0" kern="1200" cap="none" spc="-75" baseline="0" dirty="0">
                <a:ln w="3175"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133341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85902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93E3777-2A56-494E-B753-1893DE7D602B}" type="datetimeFigureOut">
              <a:rPr lang="en-US"/>
              <a:pPr>
                <a:defRPr/>
              </a:pPr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9FC72D-CAA1-4397-9843-7B23D3778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19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875" y="288925"/>
            <a:ext cx="11655425" cy="90011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269875" y="1189038"/>
            <a:ext cx="11652250" cy="20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46304" tIns="91440" rIns="146304" bIns="9144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5" r:id="rId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5400" kern="1200" spc="-75" dirty="0">
          <a:ln w="3175">
            <a:noFill/>
          </a:ln>
          <a:solidFill>
            <a:srgbClr val="F2F2F2"/>
          </a:solidFill>
          <a:latin typeface="+mj-lt"/>
          <a:ea typeface="+mn-ea"/>
          <a:cs typeface="Segoe UI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rgbClr val="F2F2F2"/>
          </a:solidFill>
          <a:latin typeface="Segoe UI Light" panose="020B0502040204020203" pitchFamily="34" charset="0"/>
          <a:cs typeface="Segoe UI" panose="020B0502040204020203" pitchFamily="34" charset="0"/>
        </a:defRPr>
      </a:lvl9pPr>
    </p:titleStyle>
    <p:bodyStyle>
      <a:lvl1pPr marL="334963" indent="-33496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4000" kern="1200">
          <a:solidFill>
            <a:schemeClr val="accent3">
              <a:lumMod val="40000"/>
              <a:lumOff val="60000"/>
            </a:schemeClr>
          </a:solidFill>
          <a:latin typeface="+mj-lt"/>
          <a:ea typeface="+mn-ea"/>
          <a:cs typeface="+mn-cs"/>
        </a:defRPr>
      </a:lvl1pPr>
      <a:lvl2pPr marL="571500" indent="-2365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000" kern="1200">
          <a:solidFill>
            <a:srgbClr val="F2F2F2"/>
          </a:solidFill>
          <a:latin typeface="+mj-lt"/>
          <a:ea typeface="+mn-ea"/>
          <a:cs typeface="+mn-cs"/>
        </a:defRPr>
      </a:lvl2pPr>
      <a:lvl3pPr marL="784225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2000" kern="1200">
          <a:solidFill>
            <a:srgbClr val="F2F2F2"/>
          </a:solidFill>
          <a:latin typeface="+mj-lt"/>
          <a:ea typeface="+mn-ea"/>
          <a:cs typeface="+mn-cs"/>
        </a:defRPr>
      </a:lvl3pPr>
      <a:lvl4pPr marL="1008063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1800" kern="1200">
          <a:solidFill>
            <a:srgbClr val="F2F2F2"/>
          </a:solidFill>
          <a:latin typeface="+mj-lt"/>
          <a:ea typeface="+mn-ea"/>
          <a:cs typeface="+mn-cs"/>
        </a:defRPr>
      </a:lvl4pPr>
      <a:lvl5pPr marL="1231900" indent="-22383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SzPct val="90000"/>
        <a:buFont typeface="Arial" panose="020B0604020202020204" pitchFamily="34" charset="0"/>
        <a:buChar char="•"/>
        <a:defRPr sz="1800" kern="1200">
          <a:solidFill>
            <a:srgbClr val="F2F2F2"/>
          </a:solidFill>
          <a:latin typeface="+mj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12192000" cy="147002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 defTabSz="914367" eaLnBrk="1" fontAlgn="auto" hangingPunct="1">
              <a:spcAft>
                <a:spcPts val="0"/>
              </a:spcAft>
              <a:defRPr/>
            </a:pPr>
            <a:r>
              <a:rPr sz="3200" dirty="0" err="1" smtClean="0"/>
              <a:t>Menaxhimi</a:t>
            </a:r>
            <a:r>
              <a:rPr sz="3200" dirty="0" smtClean="0"/>
              <a:t> </a:t>
            </a:r>
            <a:r>
              <a:rPr lang="en-US" sz="3200" dirty="0" smtClean="0"/>
              <a:t>I</a:t>
            </a:r>
            <a:r>
              <a:rPr sz="3200" dirty="0" smtClean="0"/>
              <a:t> </a:t>
            </a:r>
            <a:r>
              <a:rPr sz="3200" dirty="0" err="1" smtClean="0"/>
              <a:t>Hapesires</a:t>
            </a:r>
            <a:r>
              <a:rPr sz="3200" dirty="0" smtClean="0"/>
              <a:t> </a:t>
            </a:r>
            <a:r>
              <a:rPr sz="3200" dirty="0" err="1" smtClean="0"/>
              <a:t>ruajtese</a:t>
            </a:r>
            <a:endParaRPr sz="315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657600" y="3200400"/>
            <a:ext cx="8534400" cy="476250"/>
          </a:xfrm>
        </p:spPr>
        <p:txBody>
          <a:bodyPr/>
          <a:lstStyle/>
          <a:p>
            <a:pPr algn="r" defTabSz="685845" fontAlgn="auto">
              <a:spcAft>
                <a:spcPts val="0"/>
              </a:spcAft>
              <a:defRPr/>
            </a:pPr>
            <a:r>
              <a:rPr lang="en-US" sz="2100" dirty="0" smtClean="0">
                <a:solidFill>
                  <a:schemeClr val="bg1">
                    <a:lumMod val="95000"/>
                  </a:schemeClr>
                </a:solidFill>
              </a:rPr>
              <a:t>Moduli 3</a:t>
            </a:r>
            <a:endParaRPr lang="en-US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124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62600"/>
            <a:ext cx="285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193954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415772"/>
          </a:xfrm>
        </p:spPr>
        <p:txBody>
          <a:bodyPr/>
          <a:lstStyle/>
          <a:p>
            <a:pPr lvl="1"/>
            <a:r>
              <a:rPr lang="en-US" altLang="en-US" dirty="0" smtClean="0"/>
              <a:t>Jane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2 forma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tjera</a:t>
            </a:r>
            <a:r>
              <a:rPr lang="en-US" altLang="en-US" dirty="0" smtClean="0"/>
              <a:t> RAID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vlen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permenden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dyja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konsiderohen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hibride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me RAID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nderfutura</a:t>
            </a:r>
            <a:r>
              <a:rPr lang="en-US" altLang="en-US" dirty="0" smtClean="0"/>
              <a:t> :</a:t>
            </a:r>
          </a:p>
          <a:p>
            <a:pPr lvl="2"/>
            <a:r>
              <a:rPr lang="en-US" altLang="en-US" dirty="0" smtClean="0"/>
              <a:t>RAID 1+0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pasqyrohen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sipas</a:t>
            </a:r>
            <a:r>
              <a:rPr lang="en-US" altLang="en-US" dirty="0" smtClean="0"/>
              <a:t> (RAID 1), </a:t>
            </a:r>
            <a:r>
              <a:rPr lang="en-US" altLang="en-US" dirty="0" err="1" smtClean="0"/>
              <a:t>shperndahen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sipas</a:t>
            </a:r>
            <a:r>
              <a:rPr lang="en-US" altLang="en-US" dirty="0" smtClean="0"/>
              <a:t> (RAID 0).</a:t>
            </a:r>
          </a:p>
          <a:p>
            <a:pPr lvl="2"/>
            <a:r>
              <a:rPr lang="en-US" altLang="en-US" dirty="0" smtClean="0"/>
              <a:t>RAID 0+1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shperndahen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sipas</a:t>
            </a:r>
            <a:r>
              <a:rPr lang="en-US" altLang="en-US" dirty="0" smtClean="0"/>
              <a:t> (RAID 0), me pas </a:t>
            </a:r>
            <a:r>
              <a:rPr lang="en-US" altLang="en-US" dirty="0" err="1" smtClean="0"/>
              <a:t>pasqyrohen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sipas</a:t>
            </a:r>
            <a:r>
              <a:rPr lang="en-US" altLang="en-US" dirty="0" smtClean="0"/>
              <a:t> (RAID 1).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Teknologjia</a:t>
            </a:r>
            <a:r>
              <a:rPr lang="en-US" dirty="0" smtClean="0"/>
              <a:t> RAID </a:t>
            </a:r>
            <a:r>
              <a:rPr lang="en-US" dirty="0" err="1" smtClean="0"/>
              <a:t>hibride</a:t>
            </a:r>
            <a:r>
              <a:rPr lang="en-US" dirty="0" smtClean="0"/>
              <a:t>/e </a:t>
            </a:r>
            <a:r>
              <a:rPr lang="en-US" dirty="0" err="1" smtClean="0"/>
              <a:t>perzier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977" y="2270988"/>
            <a:ext cx="4039925" cy="43338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415772"/>
          </a:xfrm>
        </p:spPr>
        <p:txBody>
          <a:bodyPr/>
          <a:lstStyle/>
          <a:p>
            <a:pPr lvl="1"/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aktiv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lidhur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futet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perdorim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deshton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kombinohet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RAID </a:t>
            </a:r>
          </a:p>
          <a:p>
            <a:pPr lvl="1"/>
            <a:r>
              <a:rPr lang="en-US" altLang="en-US" dirty="0" err="1" smtClean="0"/>
              <a:t>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deshton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menjehere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fuse ne </a:t>
            </a:r>
            <a:r>
              <a:rPr lang="en-US" altLang="en-US" dirty="0" err="1" smtClean="0"/>
              <a:t>pune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diskun</a:t>
            </a:r>
            <a:r>
              <a:rPr lang="en-US" altLang="en-US" dirty="0" smtClean="0"/>
              <a:t> hot spare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zevendesuar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diskun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gabime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kete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menyre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rindertoje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riktheje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mungojne</a:t>
            </a:r>
            <a:r>
              <a:rPr lang="en-US" altLang="en-US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Spare/</a:t>
            </a:r>
            <a:r>
              <a:rPr lang="en-US" dirty="0" err="1" smtClean="0"/>
              <a:t>Disku</a:t>
            </a:r>
            <a:r>
              <a:rPr lang="en-US" dirty="0" smtClean="0"/>
              <a:t> “Hot Spare”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875" y="1189038"/>
            <a:ext cx="11653523" cy="1354217"/>
          </a:xfrm>
        </p:spPr>
        <p:txBody>
          <a:bodyPr/>
          <a:lstStyle/>
          <a:p>
            <a:pPr lvl="1"/>
            <a:r>
              <a:rPr lang="en-US" altLang="en-US" dirty="0" smtClean="0"/>
              <a:t>(NAS)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hapesire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dhenave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nivel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filesh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lidhet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kompjuter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rrjet</a:t>
            </a:r>
            <a:r>
              <a:rPr lang="en-US" altLang="en-US" dirty="0" smtClean="0"/>
              <a:t>,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ofruar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sherojne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informacionin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Pajisjet</a:t>
            </a:r>
            <a:r>
              <a:rPr lang="en-US" altLang="en-US" dirty="0" smtClean="0"/>
              <a:t> NAS </a:t>
            </a:r>
            <a:r>
              <a:rPr lang="en-US" altLang="en-US" dirty="0" err="1" smtClean="0"/>
              <a:t>zakonisht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permbajne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shumefishta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organizuara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strukture</a:t>
            </a:r>
            <a:r>
              <a:rPr lang="en-US" altLang="en-US" dirty="0" smtClean="0"/>
              <a:t> RAID per tolerance </a:t>
            </a:r>
            <a:r>
              <a:rPr lang="en-US" altLang="en-US" dirty="0" err="1" smtClean="0"/>
              <a:t>gabimi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zakonisht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menaxhohen</a:t>
            </a:r>
            <a:r>
              <a:rPr lang="en-US" altLang="en-US" dirty="0" smtClean="0"/>
              <a:t> duke </a:t>
            </a:r>
            <a:r>
              <a:rPr lang="en-US" altLang="en-US" dirty="0" err="1" smtClean="0"/>
              <a:t>perdorur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nderfaqe</a:t>
            </a:r>
            <a:r>
              <a:rPr lang="en-US" altLang="en-US" dirty="0" smtClean="0"/>
              <a:t> web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Network Attached Storage/</a:t>
            </a:r>
            <a:r>
              <a:rPr lang="en-US" sz="3600" dirty="0" err="1" smtClean="0"/>
              <a:t>Hapesira</a:t>
            </a:r>
            <a:r>
              <a:rPr lang="en-US" sz="3600" dirty="0" smtClean="0"/>
              <a:t> </a:t>
            </a:r>
            <a:r>
              <a:rPr lang="en-US" sz="3600" dirty="0" err="1" smtClean="0"/>
              <a:t>ruajtese</a:t>
            </a:r>
            <a:r>
              <a:rPr lang="en-US" sz="3600" dirty="0" smtClean="0"/>
              <a:t> e </a:t>
            </a:r>
            <a:r>
              <a:rPr lang="en-US" sz="3600" dirty="0" err="1" smtClean="0"/>
              <a:t>lidhur</a:t>
            </a:r>
            <a:r>
              <a:rPr lang="en-US" sz="3600" dirty="0" smtClean="0"/>
              <a:t> ne </a:t>
            </a:r>
            <a:r>
              <a:rPr lang="en-US" sz="3600" dirty="0" err="1" smtClean="0"/>
              <a:t>rrjet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08324"/>
          </a:xfrm>
        </p:spPr>
        <p:txBody>
          <a:bodyPr/>
          <a:lstStyle/>
          <a:p>
            <a:pPr lvl="1"/>
            <a:r>
              <a:rPr lang="en-US" altLang="en-US" dirty="0" smtClean="0"/>
              <a:t>Storage area network (SAN)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arkitekture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perdorur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matricat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kutite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duken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lidhura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lokalisht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server. </a:t>
            </a:r>
          </a:p>
          <a:p>
            <a:pPr lvl="1"/>
            <a:r>
              <a:rPr lang="en-US" altLang="en-US" dirty="0" smtClean="0"/>
              <a:t> SAN </a:t>
            </a:r>
            <a:r>
              <a:rPr lang="en-US" altLang="en-US" dirty="0" err="1" smtClean="0"/>
              <a:t>gjithmone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forme</a:t>
            </a:r>
            <a:r>
              <a:rPr lang="en-US" altLang="en-US" dirty="0" smtClean="0"/>
              <a:t> RAID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ndonje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teknologji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 per ta </a:t>
            </a:r>
            <a:r>
              <a:rPr lang="en-US" altLang="en-US" dirty="0" err="1" smtClean="0"/>
              <a:t>bere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sistemin</a:t>
            </a:r>
            <a:r>
              <a:rPr lang="en-US" altLang="en-US" dirty="0" smtClean="0"/>
              <a:t> tolerant </a:t>
            </a:r>
            <a:r>
              <a:rPr lang="en-US" altLang="en-US" dirty="0" err="1" smtClean="0"/>
              <a:t>ndaj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gabimeve</a:t>
            </a:r>
            <a:r>
              <a:rPr lang="en-US" altLang="en-US" dirty="0" smtClean="0"/>
              <a:t> ne disk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ofroje</a:t>
            </a:r>
            <a:r>
              <a:rPr lang="en-US" altLang="en-US" dirty="0" smtClean="0"/>
              <a:t> performance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larte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ofruan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nivel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larte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shpejtesie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protokolli</a:t>
            </a:r>
            <a:r>
              <a:rPr lang="en-US" altLang="en-US" dirty="0" smtClean="0"/>
              <a:t> SCSI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ngjajshem</a:t>
            </a: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Area Network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235176"/>
            <a:ext cx="6179435" cy="34256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077218"/>
          </a:xfrm>
        </p:spPr>
        <p:txBody>
          <a:bodyPr/>
          <a:lstStyle/>
          <a:p>
            <a:pPr lvl="1"/>
            <a:r>
              <a:rPr lang="en-US" altLang="en-US" dirty="0" smtClean="0"/>
              <a:t>I </a:t>
            </a:r>
            <a:r>
              <a:rPr lang="en-US" altLang="en-US" dirty="0" err="1" smtClean="0"/>
              <a:t>referuar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ndryshe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(HBA), </a:t>
            </a:r>
            <a:r>
              <a:rPr lang="en-US" altLang="en-US" dirty="0" err="1" smtClean="0"/>
              <a:t>lidh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host sic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kompjuter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rrjet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rrjet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Kryesisht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perdoret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lidhur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kanale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fibre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pajsje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eSATA</a:t>
            </a:r>
            <a:r>
              <a:rPr lang="en-US" alt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Bus Adapter/</a:t>
            </a:r>
            <a:r>
              <a:rPr lang="en-US" dirty="0" err="1" smtClean="0"/>
              <a:t>Pershtatesi</a:t>
            </a:r>
            <a:r>
              <a:rPr lang="en-US" dirty="0" smtClean="0"/>
              <a:t> Host Bust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692771"/>
          </a:xfrm>
        </p:spPr>
        <p:txBody>
          <a:bodyPr/>
          <a:lstStyle/>
          <a:p>
            <a:pPr lvl="1"/>
            <a:r>
              <a:rPr lang="en-US" altLang="en-US" dirty="0" smtClean="0"/>
              <a:t>I </a:t>
            </a:r>
            <a:r>
              <a:rPr lang="en-US" altLang="en-US" dirty="0" err="1" smtClean="0"/>
              <a:t>lejojne</a:t>
            </a:r>
            <a:r>
              <a:rPr lang="en-US" altLang="en-US" dirty="0" smtClean="0"/>
              <a:t> SAN-it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ndaje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hapesiren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pjese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menaxhueshme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cilat</a:t>
            </a:r>
            <a:r>
              <a:rPr lang="en-US" altLang="en-US" dirty="0" smtClean="0"/>
              <a:t> me pas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caktohen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shume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serverave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reference </a:t>
            </a:r>
            <a:r>
              <a:rPr lang="en-US" altLang="en-US" dirty="0" err="1" smtClean="0"/>
              <a:t>logjike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perfshije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disk,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sektor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matrice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tere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disku,ose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seksion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matrices se </a:t>
            </a:r>
            <a:r>
              <a:rPr lang="en-US" altLang="en-US" dirty="0" err="1" smtClean="0"/>
              <a:t>diskut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LUNs </a:t>
            </a:r>
            <a:r>
              <a:rPr lang="en-US" altLang="en-US" dirty="0" err="1" smtClean="0"/>
              <a:t>sherbejne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identifikues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logjik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nepermjet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cilit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caktoni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kontroll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lejeve</a:t>
            </a: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LUNs/</a:t>
            </a:r>
            <a:r>
              <a:rPr lang="en-US" dirty="0" err="1" smtClean="0"/>
              <a:t>Numrat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njesi</a:t>
            </a:r>
            <a:r>
              <a:rPr lang="en-US" dirty="0" smtClean="0"/>
              <a:t> </a:t>
            </a:r>
            <a:r>
              <a:rPr lang="en-US" dirty="0" err="1" smtClean="0"/>
              <a:t>logjike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69770"/>
          </a:xfrm>
        </p:spPr>
        <p:txBody>
          <a:bodyPr/>
          <a:lstStyle/>
          <a:p>
            <a:pPr lvl="1"/>
            <a:r>
              <a:rPr lang="en-US" dirty="0" smtClean="0"/>
              <a:t>Windows Server 2008 </a:t>
            </a:r>
            <a:r>
              <a:rPr lang="en-US" dirty="0" err="1" smtClean="0"/>
              <a:t>perfshin</a:t>
            </a:r>
            <a:r>
              <a:rPr lang="en-US" dirty="0" smtClean="0"/>
              <a:t> “Storage Explorer” </a:t>
            </a:r>
            <a:r>
              <a:rPr lang="en-US" dirty="0" err="1" smtClean="0"/>
              <a:t>dhe</a:t>
            </a:r>
            <a:r>
              <a:rPr lang="en-US" dirty="0" smtClean="0"/>
              <a:t> “Storage Manager” for SANs per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kanaleve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 </a:t>
            </a:r>
            <a:r>
              <a:rPr lang="en-US" dirty="0" err="1" smtClean="0"/>
              <a:t>optike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Storage Explorer/</a:t>
            </a:r>
            <a:r>
              <a:rPr lang="en-US" dirty="0" err="1" smtClean="0"/>
              <a:t>Eksploruesi</a:t>
            </a:r>
            <a:r>
              <a:rPr lang="en-US" dirty="0" smtClean="0"/>
              <a:t> I </a:t>
            </a:r>
            <a:r>
              <a:rPr lang="en-US" dirty="0" err="1" smtClean="0"/>
              <a:t>hapesires</a:t>
            </a:r>
            <a:r>
              <a:rPr lang="en-US" dirty="0" smtClean="0"/>
              <a:t> </a:t>
            </a:r>
            <a:r>
              <a:rPr lang="en-US" dirty="0" err="1" smtClean="0"/>
              <a:t>ruajtese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lejon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shikoni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menaxhoni</a:t>
            </a:r>
            <a:r>
              <a:rPr lang="en-US" dirty="0" smtClean="0"/>
              <a:t> </a:t>
            </a:r>
            <a:r>
              <a:rPr lang="en-US" dirty="0" err="1" smtClean="0"/>
              <a:t>kanalet</a:t>
            </a:r>
            <a:r>
              <a:rPr lang="en-US" dirty="0" smtClean="0"/>
              <a:t> e </a:t>
            </a:r>
            <a:r>
              <a:rPr lang="en-US" dirty="0" err="1" smtClean="0"/>
              <a:t>fibrave</a:t>
            </a:r>
            <a:r>
              <a:rPr lang="en-US" dirty="0" smtClean="0"/>
              <a:t> </a:t>
            </a:r>
            <a:r>
              <a:rPr lang="en-US" dirty="0" err="1" smtClean="0"/>
              <a:t>optike</a:t>
            </a:r>
            <a:endParaRPr lang="en-US" dirty="0" smtClean="0"/>
          </a:p>
          <a:p>
            <a:pPr lvl="1"/>
            <a:r>
              <a:rPr lang="en-US" dirty="0" smtClean="0"/>
              <a:t>Storage Explorer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tju</a:t>
            </a:r>
            <a:r>
              <a:rPr lang="en-US" dirty="0" smtClean="0"/>
              <a:t> </a:t>
            </a:r>
            <a:r>
              <a:rPr lang="en-US" dirty="0" err="1" smtClean="0"/>
              <a:t>ofroje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detajuar</a:t>
            </a:r>
            <a:r>
              <a:rPr lang="en-US" dirty="0" smtClean="0"/>
              <a:t> per </a:t>
            </a:r>
            <a:r>
              <a:rPr lang="en-US" dirty="0" err="1" smtClean="0"/>
              <a:t>serverat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me SAN, </a:t>
            </a:r>
            <a:r>
              <a:rPr lang="en-US" dirty="0" err="1" smtClean="0"/>
              <a:t>njelloj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komponenteve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tjere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adaptera</a:t>
            </a:r>
            <a:r>
              <a:rPr lang="en-US" dirty="0" smtClean="0"/>
              <a:t> “host bus”  (HBAs), </a:t>
            </a:r>
            <a:r>
              <a:rPr lang="en-US" dirty="0" err="1" smtClean="0"/>
              <a:t>switchet</a:t>
            </a:r>
            <a:r>
              <a:rPr lang="en-US" dirty="0" smtClean="0"/>
              <a:t> e </a:t>
            </a:r>
            <a:r>
              <a:rPr lang="en-US" dirty="0" err="1" smtClean="0"/>
              <a:t>kanaleve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fibres</a:t>
            </a:r>
            <a:r>
              <a:rPr lang="en-US" dirty="0" smtClean="0"/>
              <a:t> </a:t>
            </a:r>
            <a:r>
              <a:rPr lang="en-US" dirty="0" err="1" smtClean="0"/>
              <a:t>optike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Storage Explorer/</a:t>
            </a:r>
            <a:r>
              <a:rPr lang="en-US" sz="4000" dirty="0" err="1" smtClean="0"/>
              <a:t>Eksploruesi</a:t>
            </a:r>
            <a:r>
              <a:rPr lang="en-US" sz="4000" dirty="0" smtClean="0"/>
              <a:t> I </a:t>
            </a:r>
            <a:r>
              <a:rPr lang="en-US" sz="4000" dirty="0" err="1" smtClean="0"/>
              <a:t>Hapesires</a:t>
            </a:r>
            <a:r>
              <a:rPr lang="en-US" sz="4000" dirty="0" smtClean="0"/>
              <a:t> </a:t>
            </a:r>
            <a:r>
              <a:rPr lang="en-US" sz="4000" dirty="0" err="1" smtClean="0"/>
              <a:t>ruajtesse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769989"/>
          </a:xfrm>
        </p:spPr>
        <p:txBody>
          <a:bodyPr/>
          <a:lstStyle/>
          <a:p>
            <a:pPr lvl="1"/>
            <a:r>
              <a:rPr lang="en-US" dirty="0" smtClean="0"/>
              <a:t>Me </a:t>
            </a:r>
            <a:r>
              <a:rPr lang="en-US" dirty="0" err="1" smtClean="0"/>
              <a:t>perpara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disk,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pregatisini</a:t>
            </a:r>
            <a:r>
              <a:rPr lang="en-US" dirty="0" smtClean="0"/>
              <a:t> </a:t>
            </a:r>
            <a:r>
              <a:rPr lang="en-US" dirty="0" err="1" smtClean="0"/>
              <a:t>diskun</a:t>
            </a:r>
            <a:r>
              <a:rPr lang="en-US" dirty="0" smtClean="0"/>
              <a:t> per </a:t>
            </a:r>
            <a:r>
              <a:rPr lang="en-US" dirty="0" err="1" smtClean="0"/>
              <a:t>perdorim</a:t>
            </a:r>
            <a:r>
              <a:rPr lang="en-US" dirty="0" smtClean="0"/>
              <a:t> duke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particione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volume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formatoni</a:t>
            </a:r>
            <a:r>
              <a:rPr lang="en-US" dirty="0" smtClean="0"/>
              <a:t> </a:t>
            </a:r>
            <a:r>
              <a:rPr lang="en-US" dirty="0" err="1" smtClean="0"/>
              <a:t>diskun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deshironi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disk ne Windows,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zgjedhje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endParaRPr lang="en-US" dirty="0" smtClean="0"/>
          </a:p>
          <a:p>
            <a:pPr lvl="2"/>
            <a:r>
              <a:rPr lang="en-US" dirty="0" err="1" smtClean="0"/>
              <a:t>Lloji</a:t>
            </a:r>
            <a:r>
              <a:rPr lang="en-US" dirty="0" smtClean="0"/>
              <a:t> I </a:t>
            </a:r>
            <a:r>
              <a:rPr lang="en-US" dirty="0" err="1" smtClean="0"/>
              <a:t>particionimit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diskut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Lloji</a:t>
            </a:r>
            <a:r>
              <a:rPr lang="en-US" dirty="0" smtClean="0"/>
              <a:t> I </a:t>
            </a:r>
            <a:r>
              <a:rPr lang="en-US" dirty="0" err="1" smtClean="0"/>
              <a:t>diskut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Lloji</a:t>
            </a:r>
            <a:r>
              <a:rPr lang="en-US" dirty="0" smtClean="0"/>
              <a:t> I </a:t>
            </a:r>
            <a:r>
              <a:rPr lang="en-US" dirty="0" err="1" smtClean="0"/>
              <a:t>volumit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File system/</a:t>
            </a:r>
            <a:r>
              <a:rPr lang="en-US" dirty="0" err="1" smtClean="0"/>
              <a:t>sistemi</a:t>
            </a:r>
            <a:r>
              <a:rPr lang="en-US" dirty="0" smtClean="0"/>
              <a:t> I </a:t>
            </a:r>
            <a:r>
              <a:rPr lang="en-US" dirty="0" err="1" smtClean="0"/>
              <a:t>skedareve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Structure/</a:t>
            </a:r>
            <a:r>
              <a:rPr lang="en-US" dirty="0" err="1" smtClean="0"/>
              <a:t>Struktura</a:t>
            </a:r>
            <a:r>
              <a:rPr lang="en-US" dirty="0" smtClean="0"/>
              <a:t> e </a:t>
            </a:r>
            <a:r>
              <a:rPr lang="en-US" dirty="0" err="1" smtClean="0"/>
              <a:t>diskut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754326"/>
          </a:xfrm>
        </p:spPr>
        <p:txBody>
          <a:bodyPr/>
          <a:lstStyle/>
          <a:p>
            <a:pPr lvl="1"/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percaktimi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ndarja</a:t>
            </a:r>
            <a:r>
              <a:rPr lang="en-US" dirty="0" smtClean="0"/>
              <a:t> e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disku</a:t>
            </a:r>
            <a:r>
              <a:rPr lang="en-US" dirty="0" smtClean="0"/>
              <a:t> virtual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fizik</a:t>
            </a:r>
            <a:r>
              <a:rPr lang="en-US" dirty="0" smtClean="0"/>
              <a:t> ne volume </a:t>
            </a:r>
            <a:r>
              <a:rPr lang="en-US" dirty="0" err="1" smtClean="0"/>
              <a:t>logjike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quajtura</a:t>
            </a:r>
            <a:r>
              <a:rPr lang="en-US" dirty="0" smtClean="0"/>
              <a:t>  </a:t>
            </a:r>
            <a:r>
              <a:rPr lang="en-US" dirty="0" err="1" smtClean="0"/>
              <a:t>particione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particion</a:t>
            </a:r>
            <a:r>
              <a:rPr lang="en-US" dirty="0" smtClean="0"/>
              <a:t> </a:t>
            </a:r>
            <a:r>
              <a:rPr lang="en-US" dirty="0" err="1" smtClean="0"/>
              <a:t>funksionon</a:t>
            </a:r>
            <a:r>
              <a:rPr lang="en-US" dirty="0" smtClean="0"/>
              <a:t> </a:t>
            </a:r>
            <a:r>
              <a:rPr lang="en-US" dirty="0" err="1" smtClean="0"/>
              <a:t>sikur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disk I </a:t>
            </a:r>
            <a:r>
              <a:rPr lang="en-US" dirty="0" err="1" smtClean="0"/>
              <a:t>vecante</a:t>
            </a:r>
            <a:r>
              <a:rPr lang="en-US" dirty="0" smtClean="0"/>
              <a:t> I </a:t>
            </a:r>
            <a:r>
              <a:rPr lang="en-US" dirty="0" err="1" smtClean="0"/>
              <a:t>ndare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ciles</a:t>
            </a:r>
            <a:r>
              <a:rPr lang="en-US" dirty="0" smtClean="0"/>
              <a:t> I </a:t>
            </a:r>
            <a:r>
              <a:rPr lang="en-US" dirty="0" err="1" smtClean="0"/>
              <a:t>caktohet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emer</a:t>
            </a:r>
            <a:r>
              <a:rPr lang="en-US" dirty="0" smtClean="0"/>
              <a:t>/</a:t>
            </a:r>
            <a:r>
              <a:rPr lang="en-US" dirty="0" err="1" smtClean="0"/>
              <a:t>shkronje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kontrolluar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ndare</a:t>
            </a:r>
            <a:r>
              <a:rPr lang="en-US" dirty="0" smtClean="0"/>
              <a:t> </a:t>
            </a:r>
            <a:r>
              <a:rPr lang="en-US" dirty="0" err="1" smtClean="0"/>
              <a:t>disku</a:t>
            </a:r>
            <a:r>
              <a:rPr lang="en-US" dirty="0" smtClean="0"/>
              <a:t> </a:t>
            </a:r>
            <a:r>
              <a:rPr lang="en-US" dirty="0" err="1" smtClean="0"/>
              <a:t>perdoret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tabele</a:t>
            </a:r>
            <a:r>
              <a:rPr lang="en-US" dirty="0" smtClean="0"/>
              <a:t> </a:t>
            </a:r>
            <a:r>
              <a:rPr lang="en-US" dirty="0" err="1" smtClean="0"/>
              <a:t>particionimi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 smtClean="0"/>
              <a:t>Formatimi</a:t>
            </a:r>
            <a:r>
              <a:rPr lang="en-US" dirty="0" smtClean="0"/>
              <a:t> I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disku</a:t>
            </a:r>
            <a:r>
              <a:rPr lang="en-US" dirty="0" smtClean="0"/>
              <a:t> e </a:t>
            </a:r>
            <a:r>
              <a:rPr lang="en-US" dirty="0" err="1" smtClean="0"/>
              <a:t>pergatit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skedareve</a:t>
            </a:r>
            <a:r>
              <a:rPr lang="en-US" dirty="0" smtClean="0"/>
              <a:t> per </a:t>
            </a:r>
            <a:r>
              <a:rPr lang="en-US" dirty="0" err="1" smtClean="0"/>
              <a:t>volumet</a:t>
            </a:r>
            <a:r>
              <a:rPr lang="en-US" dirty="0" smtClean="0"/>
              <a:t> duke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tabele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alokimit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skedareve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mbajtur</a:t>
            </a:r>
            <a:r>
              <a:rPr lang="en-US" dirty="0" smtClean="0"/>
              <a:t> </a:t>
            </a:r>
            <a:r>
              <a:rPr lang="en-US" dirty="0" err="1" smtClean="0"/>
              <a:t>parasysh</a:t>
            </a:r>
            <a:r>
              <a:rPr lang="en-US" dirty="0" smtClean="0"/>
              <a:t> filet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folderat</a:t>
            </a:r>
            <a:r>
              <a:rPr lang="en-US" dirty="0" smtClean="0"/>
              <a:t> ne volume.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Partitioning/</a:t>
            </a:r>
            <a:r>
              <a:rPr lang="en-US" dirty="0" err="1" smtClean="0"/>
              <a:t>Partcionimi</a:t>
            </a:r>
            <a:r>
              <a:rPr lang="en-US" dirty="0" smtClean="0"/>
              <a:t>/</a:t>
            </a:r>
            <a:r>
              <a:rPr lang="en-US" dirty="0" err="1" smtClean="0"/>
              <a:t>Ndarja</a:t>
            </a:r>
            <a:r>
              <a:rPr lang="en-US" dirty="0" smtClean="0"/>
              <a:t> e </a:t>
            </a:r>
            <a:r>
              <a:rPr lang="en-US" dirty="0" err="1" smtClean="0"/>
              <a:t>diskut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477328"/>
          </a:xfrm>
        </p:spPr>
        <p:txBody>
          <a:bodyPr/>
          <a:lstStyle/>
          <a:p>
            <a:pPr lvl="1"/>
            <a:r>
              <a:rPr lang="en-US" dirty="0" smtClean="0"/>
              <a:t>I </a:t>
            </a:r>
            <a:r>
              <a:rPr lang="en-US" dirty="0" err="1" smtClean="0"/>
              <a:t>referohet</a:t>
            </a:r>
            <a:r>
              <a:rPr lang="en-US" dirty="0" smtClean="0"/>
              <a:t> </a:t>
            </a:r>
            <a:r>
              <a:rPr lang="en-US" dirty="0" err="1" smtClean="0"/>
              <a:t>metodes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Windows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organizuar</a:t>
            </a:r>
            <a:r>
              <a:rPr lang="en-US" dirty="0" smtClean="0"/>
              <a:t> </a:t>
            </a:r>
            <a:r>
              <a:rPr lang="en-US" dirty="0" err="1" smtClean="0"/>
              <a:t>particionet</a:t>
            </a:r>
            <a:r>
              <a:rPr lang="en-US" dirty="0" smtClean="0"/>
              <a:t> ne </a:t>
            </a:r>
            <a:r>
              <a:rPr lang="en-US" dirty="0" err="1" smtClean="0"/>
              <a:t>nje</a:t>
            </a:r>
            <a:r>
              <a:rPr lang="en-US" dirty="0" smtClean="0"/>
              <a:t> disk. </a:t>
            </a:r>
          </a:p>
          <a:p>
            <a:pPr lvl="1"/>
            <a:r>
              <a:rPr lang="en-US" dirty="0" smtClean="0"/>
              <a:t>Windows Server 2008 </a:t>
            </a:r>
            <a:r>
              <a:rPr lang="en-US" dirty="0" err="1" smtClean="0"/>
              <a:t>suporton</a:t>
            </a:r>
            <a:r>
              <a:rPr lang="en-US" dirty="0" smtClean="0"/>
              <a:t> 2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metodash</a:t>
            </a:r>
            <a:r>
              <a:rPr lang="en-US" dirty="0" smtClean="0"/>
              <a:t> </a:t>
            </a:r>
            <a:r>
              <a:rPr lang="en-US" dirty="0" err="1" smtClean="0"/>
              <a:t>particionimi</a:t>
            </a:r>
            <a:r>
              <a:rPr lang="en-US" dirty="0" smtClean="0"/>
              <a:t> : </a:t>
            </a:r>
          </a:p>
          <a:p>
            <a:pPr lvl="2"/>
            <a:r>
              <a:rPr lang="en-US" dirty="0" smtClean="0"/>
              <a:t>Master Boot Record (MBR)/</a:t>
            </a:r>
            <a:r>
              <a:rPr lang="en-US" dirty="0" err="1" smtClean="0"/>
              <a:t>Rekorde</a:t>
            </a:r>
            <a:r>
              <a:rPr lang="en-US" dirty="0" smtClean="0"/>
              <a:t> ne Master Boot</a:t>
            </a:r>
          </a:p>
          <a:p>
            <a:pPr lvl="2"/>
            <a:r>
              <a:rPr lang="en-US" dirty="0" smtClean="0"/>
              <a:t>GUID Partition Table (GPT)/</a:t>
            </a:r>
            <a:r>
              <a:rPr lang="en-US" dirty="0" err="1" smtClean="0"/>
              <a:t>Tabela</a:t>
            </a:r>
            <a:r>
              <a:rPr lang="en-US" dirty="0" smtClean="0"/>
              <a:t> e </a:t>
            </a:r>
            <a:r>
              <a:rPr lang="en-US" dirty="0" err="1" smtClean="0"/>
              <a:t>particionimit</a:t>
            </a:r>
            <a:r>
              <a:rPr lang="en-US" dirty="0" smtClean="0"/>
              <a:t> GUID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Style/</a:t>
            </a:r>
            <a:r>
              <a:rPr lang="en-US" dirty="0" err="1" smtClean="0"/>
              <a:t>Lloji</a:t>
            </a:r>
            <a:r>
              <a:rPr lang="en-US" dirty="0" smtClean="0"/>
              <a:t> I </a:t>
            </a:r>
            <a:r>
              <a:rPr lang="en-US" dirty="0" err="1" smtClean="0"/>
              <a:t>particionimit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6063198"/>
          </a:xfrm>
        </p:spPr>
        <p:txBody>
          <a:bodyPr/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Detyrat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 </a:t>
            </a:r>
            <a:r>
              <a:rPr lang="en-US" sz="2000" dirty="0" err="1" smtClean="0">
                <a:solidFill>
                  <a:schemeClr val="bg1"/>
                </a:solidFill>
              </a:rPr>
              <a:t>konfigurimit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fillestar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veprojnë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kujtesë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metodë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aksesuar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opsionet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kyçe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mënyrë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merrni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shpejt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serverin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tuaj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Windows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konkuroni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përpjekje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minimale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Çdo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kompjuter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rrjet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duhet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emër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veçantë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kompjuteri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caktuar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grup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pune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zakonisht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lidhet</a:t>
            </a:r>
            <a:r>
              <a:rPr lang="en-US" sz="2000" dirty="0" smtClean="0">
                <a:solidFill>
                  <a:schemeClr val="bg1"/>
                </a:solidFill>
              </a:rPr>
              <a:t> me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rrjet</a:t>
            </a:r>
            <a:r>
              <a:rPr lang="en-US" sz="2000" dirty="0" smtClean="0">
                <a:solidFill>
                  <a:schemeClr val="bg1"/>
                </a:solidFill>
              </a:rPr>
              <a:t> peer-to-peer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cilin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llogaritë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përdoruesve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decentralizuara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ruajtura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çdo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kompjuter</a:t>
            </a:r>
            <a:r>
              <a:rPr lang="en-US" sz="2000" dirty="0" smtClean="0">
                <a:solidFill>
                  <a:schemeClr val="bg1"/>
                </a:solidFill>
              </a:rPr>
              <a:t> individual.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domain </a:t>
            </a:r>
            <a:r>
              <a:rPr lang="en-US" sz="2000" dirty="0" err="1" smtClean="0">
                <a:solidFill>
                  <a:schemeClr val="bg1"/>
                </a:solidFill>
              </a:rPr>
              <a:t>është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logjike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kompjuterëve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përcakton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kufi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sigurisë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zakonisht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lidhet</a:t>
            </a:r>
            <a:r>
              <a:rPr lang="en-US" sz="2000" dirty="0" smtClean="0">
                <a:solidFill>
                  <a:schemeClr val="bg1"/>
                </a:solidFill>
              </a:rPr>
              <a:t> me Active Directory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Microsoft.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Siguria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 domain-it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përgjithësi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është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centralizuar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kontrolluar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serverët</a:t>
            </a:r>
            <a:r>
              <a:rPr lang="en-US" sz="2000" dirty="0" smtClean="0">
                <a:solidFill>
                  <a:schemeClr val="bg1"/>
                </a:solidFill>
              </a:rPr>
              <a:t> e Windows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veprojnë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kontrollues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domain-it.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Me Remote Assistance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Remote Desktop, </a:t>
            </a:r>
            <a:r>
              <a:rPr lang="en-US" sz="2000" dirty="0" err="1" smtClean="0">
                <a:solidFill>
                  <a:schemeClr val="bg1"/>
                </a:solidFill>
              </a:rPr>
              <a:t>mund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hyni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kompjuter</a:t>
            </a:r>
            <a:r>
              <a:rPr lang="en-US" sz="2000" dirty="0" smtClean="0">
                <a:solidFill>
                  <a:schemeClr val="bg1"/>
                </a:solidFill>
              </a:rPr>
              <a:t> me Windows me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kompjuter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tjetër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është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lidhur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njëjtin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rrjet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në</a:t>
            </a:r>
            <a:r>
              <a:rPr lang="en-US" sz="2000" dirty="0" smtClean="0">
                <a:solidFill>
                  <a:schemeClr val="bg1"/>
                </a:solidFill>
              </a:rPr>
              <a:t> internet </a:t>
            </a:r>
            <a:r>
              <a:rPr lang="en-US" sz="2000" dirty="0" err="1" smtClean="0">
                <a:solidFill>
                  <a:schemeClr val="bg1"/>
                </a:solidFill>
              </a:rPr>
              <a:t>sikur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ishit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ulur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përpara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serverit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Sigurohuni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serveri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datën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kohën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saktë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Është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thelbësor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qëllimet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hyrjes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sigurisë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Drejtuesit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e </a:t>
            </a:r>
            <a:r>
              <a:rPr lang="en-US" sz="2000" dirty="0" err="1" smtClean="0">
                <a:solidFill>
                  <a:schemeClr val="bg1"/>
                </a:solidFill>
              </a:rPr>
              <a:t>pajisjes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janë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programe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kontrollojnë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pajisje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Ju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mund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mendoni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përkthyes</a:t>
            </a:r>
            <a:r>
              <a:rPr lang="en-US" sz="2000" dirty="0" smtClean="0">
                <a:solidFill>
                  <a:schemeClr val="bg1"/>
                </a:solidFill>
              </a:rPr>
              <a:t> midis </a:t>
            </a:r>
            <a:r>
              <a:rPr lang="en-US" sz="2000" dirty="0" err="1" smtClean="0">
                <a:solidFill>
                  <a:schemeClr val="bg1"/>
                </a:solidFill>
              </a:rPr>
              <a:t>pajisjes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sistemit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operativ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programeve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që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përdorin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pajisje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Plug and Play (PnP) </a:t>
            </a:r>
            <a:r>
              <a:rPr lang="en-US" sz="2000" dirty="0" err="1" smtClean="0">
                <a:solidFill>
                  <a:schemeClr val="bg1"/>
                </a:solidFill>
              </a:rPr>
              <a:t>ju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lejon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instaloni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lidhni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pajisje</a:t>
            </a:r>
            <a:r>
              <a:rPr lang="en-US" sz="2000" dirty="0" smtClean="0">
                <a:solidFill>
                  <a:schemeClr val="bg1"/>
                </a:solidFill>
              </a:rPr>
              <a:t>; </a:t>
            </a:r>
            <a:r>
              <a:rPr lang="en-US" sz="2000" dirty="0" err="1" smtClean="0">
                <a:solidFill>
                  <a:schemeClr val="bg1"/>
                </a:solidFill>
              </a:rPr>
              <a:t>pajisja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njihet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automatikisht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konfigurohet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automatikisht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është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instaluar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drejtuesi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përshtatshëm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konfigurimit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të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softuerit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dhe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politikat</a:t>
            </a:r>
            <a:r>
              <a:rPr lang="en-US" sz="2000" dirty="0" smtClean="0">
                <a:solidFill>
                  <a:schemeClr val="bg1"/>
                </a:solidFill>
              </a:rPr>
              <a:t> e </a:t>
            </a:r>
            <a:r>
              <a:rPr lang="en-US" sz="2000" dirty="0" err="1" smtClean="0">
                <a:solidFill>
                  <a:schemeClr val="bg1"/>
                </a:solidFill>
              </a:rPr>
              <a:t>sigurisë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së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sistemit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Konceptet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kapitullit</a:t>
            </a:r>
            <a:r>
              <a:rPr lang="en-US" dirty="0" smtClean="0"/>
              <a:t> 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4231928"/>
          </a:xfrm>
        </p:spPr>
        <p:txBody>
          <a:bodyPr/>
          <a:lstStyle/>
          <a:p>
            <a:pPr lvl="1"/>
            <a:r>
              <a:rPr lang="en-US" dirty="0" err="1" smtClean="0"/>
              <a:t>Shumica</a:t>
            </a:r>
            <a:r>
              <a:rPr lang="en-US" dirty="0" smtClean="0"/>
              <a:t> e </a:t>
            </a:r>
            <a:r>
              <a:rPr lang="en-US" dirty="0" err="1" smtClean="0"/>
              <a:t>versioneve</a:t>
            </a:r>
            <a:r>
              <a:rPr lang="en-US" dirty="0" smtClean="0"/>
              <a:t> ne Windows Server- duke </a:t>
            </a:r>
            <a:r>
              <a:rPr lang="en-US" dirty="0" err="1" smtClean="0"/>
              <a:t>perfshire</a:t>
            </a:r>
            <a:r>
              <a:rPr lang="en-US" dirty="0" smtClean="0"/>
              <a:t> </a:t>
            </a:r>
            <a:r>
              <a:rPr lang="en-US" dirty="0" err="1" smtClean="0"/>
              <a:t>ketu</a:t>
            </a:r>
            <a:r>
              <a:rPr lang="en-US" dirty="0" smtClean="0"/>
              <a:t> Windows Server 2008—suporton 2 </a:t>
            </a:r>
            <a:r>
              <a:rPr lang="en-US" dirty="0" err="1" smtClean="0"/>
              <a:t>lloje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hapesires</a:t>
            </a:r>
            <a:r>
              <a:rPr lang="en-US" dirty="0" smtClean="0"/>
              <a:t> se hard </a:t>
            </a:r>
            <a:r>
              <a:rPr lang="en-US" dirty="0" err="1" smtClean="0"/>
              <a:t>disqeve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Disqet</a:t>
            </a:r>
            <a:r>
              <a:rPr lang="en-US" dirty="0" smtClean="0"/>
              <a:t> </a:t>
            </a:r>
            <a:r>
              <a:rPr lang="en-US" dirty="0" err="1" smtClean="0"/>
              <a:t>bazike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llojit</a:t>
            </a:r>
            <a:r>
              <a:rPr lang="en-US" dirty="0" smtClean="0"/>
              <a:t> </a:t>
            </a:r>
            <a:r>
              <a:rPr lang="en-US" dirty="0" err="1" smtClean="0"/>
              <a:t>tradicional</a:t>
            </a:r>
            <a:endParaRPr lang="en-US" dirty="0" smtClean="0"/>
          </a:p>
          <a:p>
            <a:pPr lvl="2"/>
            <a:r>
              <a:rPr lang="en-US" dirty="0" err="1" smtClean="0"/>
              <a:t>Disqet</a:t>
            </a:r>
            <a:r>
              <a:rPr lang="en-US" dirty="0" smtClean="0"/>
              <a:t> </a:t>
            </a:r>
            <a:r>
              <a:rPr lang="en-US" dirty="0" err="1" smtClean="0"/>
              <a:t>dinamike</a:t>
            </a:r>
            <a:r>
              <a:rPr lang="en-US" dirty="0" smtClean="0"/>
              <a:t> </a:t>
            </a:r>
            <a:r>
              <a:rPr lang="en-US" dirty="0" err="1" smtClean="0"/>
              <a:t>ofrojne</a:t>
            </a:r>
            <a:r>
              <a:rPr lang="en-US" dirty="0"/>
              <a:t> </a:t>
            </a:r>
            <a:r>
              <a:rPr lang="en-US" dirty="0" smtClean="0"/>
              <a:t>software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bazuar</a:t>
            </a:r>
            <a:r>
              <a:rPr lang="en-US" dirty="0" smtClean="0"/>
              <a:t> ne RAID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aftesise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riparticionuar</a:t>
            </a:r>
            <a:r>
              <a:rPr lang="en-US" dirty="0" smtClean="0"/>
              <a:t> </a:t>
            </a:r>
            <a:r>
              <a:rPr lang="en-US" dirty="0" err="1" smtClean="0"/>
              <a:t>volumet</a:t>
            </a:r>
            <a:r>
              <a:rPr lang="en-US" dirty="0" smtClean="0"/>
              <a:t> pa </a:t>
            </a:r>
            <a:r>
              <a:rPr lang="en-US" dirty="0" err="1" smtClean="0"/>
              <a:t>pasur</a:t>
            </a:r>
            <a:r>
              <a:rPr lang="en-US" dirty="0" smtClean="0"/>
              <a:t> </a:t>
            </a:r>
            <a:r>
              <a:rPr lang="en-US" dirty="0" err="1" smtClean="0"/>
              <a:t>nevojen</a:t>
            </a:r>
            <a:r>
              <a:rPr lang="en-US" dirty="0" smtClean="0"/>
              <a:t> e </a:t>
            </a:r>
            <a:r>
              <a:rPr lang="en-US" dirty="0" err="1" smtClean="0"/>
              <a:t>riboot-imit</a:t>
            </a:r>
            <a:r>
              <a:rPr lang="en-US" dirty="0" smtClean="0"/>
              <a:t> </a:t>
            </a:r>
            <a:r>
              <a:rPr lang="en-US" dirty="0" err="1" smtClean="0"/>
              <a:t>njelloj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volumeve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meposhtme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Simple volume/volume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thjeshte</a:t>
            </a:r>
            <a:endParaRPr lang="en-US" dirty="0"/>
          </a:p>
          <a:p>
            <a:pPr lvl="3"/>
            <a:r>
              <a:rPr lang="en-US" dirty="0"/>
              <a:t>Spanned </a:t>
            </a:r>
            <a:r>
              <a:rPr lang="en-US" dirty="0" smtClean="0"/>
              <a:t>volume/volume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ndara</a:t>
            </a:r>
            <a:endParaRPr lang="en-US" dirty="0"/>
          </a:p>
          <a:p>
            <a:pPr lvl="3"/>
            <a:r>
              <a:rPr lang="en-US" dirty="0"/>
              <a:t>Striped </a:t>
            </a:r>
            <a:r>
              <a:rPr lang="en-US" dirty="0" smtClean="0"/>
              <a:t>volume/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copetuara</a:t>
            </a:r>
            <a:endParaRPr lang="en-US" dirty="0"/>
          </a:p>
          <a:p>
            <a:pPr lvl="3"/>
            <a:r>
              <a:rPr lang="en-US" dirty="0"/>
              <a:t>Mirrored </a:t>
            </a:r>
            <a:r>
              <a:rPr lang="en-US" dirty="0" smtClean="0"/>
              <a:t>volume/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pasqyruara</a:t>
            </a:r>
            <a:endParaRPr lang="en-US" dirty="0"/>
          </a:p>
          <a:p>
            <a:pPr lvl="3"/>
            <a:r>
              <a:rPr lang="en-US" dirty="0"/>
              <a:t>RAID-5 </a:t>
            </a:r>
            <a:r>
              <a:rPr lang="en-US" dirty="0" smtClean="0"/>
              <a:t>volume/</a:t>
            </a:r>
            <a:r>
              <a:rPr lang="en-US" dirty="0" err="1" smtClean="0"/>
              <a:t>volumi</a:t>
            </a:r>
            <a:r>
              <a:rPr lang="en-US" dirty="0" smtClean="0"/>
              <a:t> RAID-5</a:t>
            </a:r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Windows Hard Disk Storage/</a:t>
            </a:r>
            <a:r>
              <a:rPr lang="en-US" sz="2800" b="1" dirty="0" err="1" smtClean="0"/>
              <a:t>Hapesira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ruajtese</a:t>
            </a:r>
            <a:r>
              <a:rPr lang="en-US" sz="2800" b="1" dirty="0" smtClean="0"/>
              <a:t> e Hard </a:t>
            </a:r>
            <a:r>
              <a:rPr lang="en-US" sz="2800" b="1" dirty="0" err="1" smtClean="0"/>
              <a:t>Disqeve</a:t>
            </a:r>
            <a:r>
              <a:rPr lang="en-US" sz="2800" b="1" dirty="0" smtClean="0"/>
              <a:t> ne Windows</a:t>
            </a:r>
            <a:endParaRPr lang="en-US" sz="28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092881"/>
          </a:xfrm>
        </p:spPr>
        <p:txBody>
          <a:bodyPr/>
          <a:lstStyle/>
          <a:p>
            <a:pPr lvl="1"/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ruajtur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organizuar</a:t>
            </a:r>
            <a:r>
              <a:rPr lang="en-US" dirty="0" smtClean="0"/>
              <a:t> filet e </a:t>
            </a:r>
            <a:r>
              <a:rPr lang="en-US" dirty="0" err="1" smtClean="0"/>
              <a:t>kompjutereve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dhenat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permbajne</a:t>
            </a:r>
            <a:r>
              <a:rPr lang="en-US" dirty="0" smtClean="0"/>
              <a:t> per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bere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thjeshte</a:t>
            </a:r>
            <a:r>
              <a:rPr lang="en-US" dirty="0" smtClean="0"/>
              <a:t>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gjetur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aksesuar</a:t>
            </a:r>
            <a:r>
              <a:rPr lang="en-US" dirty="0" smtClean="0"/>
              <a:t> </a:t>
            </a:r>
            <a:r>
              <a:rPr lang="en-US" dirty="0" err="1" smtClean="0"/>
              <a:t>informacionin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vendodhjen</a:t>
            </a:r>
            <a:r>
              <a:rPr lang="en-US" dirty="0" smtClean="0"/>
              <a:t> </a:t>
            </a:r>
            <a:r>
              <a:rPr lang="en-US" dirty="0" err="1" smtClean="0"/>
              <a:t>fizike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fileve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aksesoni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ardhmen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Windows Server 2008 </a:t>
            </a:r>
            <a:r>
              <a:rPr lang="en-US" dirty="0" err="1" smtClean="0"/>
              <a:t>suporton</a:t>
            </a:r>
            <a:r>
              <a:rPr lang="en-US" dirty="0" smtClean="0"/>
              <a:t> FAT16, FAT32, and file </a:t>
            </a:r>
            <a:r>
              <a:rPr lang="en-US" dirty="0" err="1" smtClean="0"/>
              <a:t>sistemin</a:t>
            </a:r>
            <a:r>
              <a:rPr lang="en-US" dirty="0" smtClean="0"/>
              <a:t> NTFS ne hard </a:t>
            </a:r>
            <a:r>
              <a:rPr lang="en-US" dirty="0" err="1" smtClean="0"/>
              <a:t>disqe</a:t>
            </a:r>
            <a:r>
              <a:rPr lang="en-US" dirty="0" smtClean="0"/>
              <a:t> .</a:t>
            </a:r>
          </a:p>
          <a:p>
            <a:pPr lvl="1"/>
            <a:r>
              <a:rPr lang="en-US" dirty="0" smtClean="0"/>
              <a:t>Windows Server 2012 </a:t>
            </a:r>
            <a:r>
              <a:rPr lang="en-US" dirty="0" err="1" smtClean="0"/>
              <a:t>shton</a:t>
            </a:r>
            <a:r>
              <a:rPr lang="en-US" dirty="0" smtClean="0"/>
              <a:t> </a:t>
            </a:r>
            <a:r>
              <a:rPr lang="en-US" dirty="0" err="1" smtClean="0"/>
              <a:t>suportin</a:t>
            </a:r>
            <a:r>
              <a:rPr lang="en-US" dirty="0" smtClean="0"/>
              <a:t> per file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ReFS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System/</a:t>
            </a:r>
            <a:r>
              <a:rPr lang="en-US" dirty="0" err="1" smtClean="0"/>
              <a:t>Sistemi</a:t>
            </a:r>
            <a:r>
              <a:rPr lang="en-US" dirty="0" smtClean="0"/>
              <a:t> I </a:t>
            </a:r>
            <a:r>
              <a:rPr lang="en-US" dirty="0" err="1" smtClean="0"/>
              <a:t>Skedareve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08324"/>
          </a:xfrm>
        </p:spPr>
        <p:txBody>
          <a:bodyPr/>
          <a:lstStyle/>
          <a:p>
            <a:pPr lvl="1"/>
            <a:r>
              <a:rPr lang="en-US" dirty="0" smtClean="0"/>
              <a:t>FAT16, </a:t>
            </a:r>
            <a:r>
              <a:rPr lang="en-US" dirty="0" err="1" smtClean="0"/>
              <a:t>ndonjehere</a:t>
            </a:r>
            <a:r>
              <a:rPr lang="en-US" dirty="0" smtClean="0"/>
              <a:t> </a:t>
            </a:r>
            <a:r>
              <a:rPr lang="en-US" dirty="0" err="1" smtClean="0"/>
              <a:t>referohet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tabela</a:t>
            </a:r>
            <a:r>
              <a:rPr lang="en-US" dirty="0" smtClean="0"/>
              <a:t> e </a:t>
            </a:r>
            <a:r>
              <a:rPr lang="en-US" dirty="0" err="1" smtClean="0"/>
              <a:t>alokimit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fileve</a:t>
            </a:r>
            <a:r>
              <a:rPr lang="en-US" dirty="0"/>
              <a:t>/</a:t>
            </a:r>
            <a:r>
              <a:rPr lang="en-US" dirty="0" smtClean="0"/>
              <a:t>File Allocation Table (FAT),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file </a:t>
            </a:r>
            <a:r>
              <a:rPr lang="en-US" dirty="0" err="1" smtClean="0"/>
              <a:t>sistem</a:t>
            </a:r>
            <a:r>
              <a:rPr lang="en-US" dirty="0" smtClean="0"/>
              <a:t> I </a:t>
            </a:r>
            <a:r>
              <a:rPr lang="en-US" dirty="0" err="1" smtClean="0"/>
              <a:t>thjeshte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minimumin</a:t>
            </a:r>
            <a:r>
              <a:rPr lang="en-US" dirty="0" smtClean="0"/>
              <a:t> e memories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perdorur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me DOS. </a:t>
            </a:r>
          </a:p>
          <a:p>
            <a:pPr lvl="2"/>
            <a:r>
              <a:rPr lang="en-US" dirty="0" err="1" smtClean="0"/>
              <a:t>Fatkeqsisht</a:t>
            </a:r>
            <a:r>
              <a:rPr lang="en-US" dirty="0" smtClean="0"/>
              <a:t>, FAT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suportoje</a:t>
            </a:r>
            <a:r>
              <a:rPr lang="en-US" dirty="0" smtClean="0"/>
              <a:t> </a:t>
            </a:r>
            <a:r>
              <a:rPr lang="en-US" dirty="0" err="1" smtClean="0"/>
              <a:t>volumet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ne 2 GB.</a:t>
            </a:r>
          </a:p>
          <a:p>
            <a:pPr lvl="1"/>
            <a:r>
              <a:rPr lang="en-US" dirty="0" smtClean="0"/>
              <a:t>FAT32 </a:t>
            </a:r>
            <a:r>
              <a:rPr lang="en-US" dirty="0" err="1" smtClean="0"/>
              <a:t>doli</a:t>
            </a:r>
            <a:r>
              <a:rPr lang="en-US" dirty="0" smtClean="0"/>
              <a:t> ne </a:t>
            </a:r>
            <a:r>
              <a:rPr lang="en-US" dirty="0" err="1" smtClean="0"/>
              <a:t>perdorim</a:t>
            </a:r>
            <a:r>
              <a:rPr lang="en-US" dirty="0" smtClean="0"/>
              <a:t> </a:t>
            </a:r>
            <a:r>
              <a:rPr lang="en-US" dirty="0" err="1" smtClean="0"/>
              <a:t>njekohesisht</a:t>
            </a:r>
            <a:r>
              <a:rPr lang="en-US" dirty="0" smtClean="0"/>
              <a:t> me </a:t>
            </a:r>
            <a:r>
              <a:rPr lang="en-US" dirty="0" err="1" smtClean="0"/>
              <a:t>lancimin</a:t>
            </a:r>
            <a:r>
              <a:rPr lang="en-US" dirty="0" smtClean="0"/>
              <a:t> e  Windows 95.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 </a:t>
            </a:r>
            <a:r>
              <a:rPr lang="en-US" dirty="0" err="1" smtClean="0"/>
              <a:t>tille</a:t>
            </a:r>
            <a:r>
              <a:rPr lang="en-US" dirty="0" smtClean="0"/>
              <a:t> </a:t>
            </a:r>
            <a:r>
              <a:rPr lang="en-US" dirty="0" err="1" smtClean="0"/>
              <a:t>skedaresh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suportoje</a:t>
            </a:r>
            <a:r>
              <a:rPr lang="en-US" dirty="0" smtClean="0"/>
              <a:t> </a:t>
            </a:r>
            <a:r>
              <a:rPr lang="en-US" dirty="0" err="1" smtClean="0"/>
              <a:t>disqe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medha</a:t>
            </a:r>
            <a:r>
              <a:rPr lang="en-US" dirty="0" smtClean="0"/>
              <a:t>, ne </a:t>
            </a:r>
            <a:r>
              <a:rPr lang="en-US" dirty="0" err="1" smtClean="0"/>
              <a:t>ditet</a:t>
            </a:r>
            <a:r>
              <a:rPr lang="en-US" dirty="0" smtClean="0"/>
              <a:t> e </a:t>
            </a:r>
            <a:r>
              <a:rPr lang="en-US" dirty="0" err="1" smtClean="0"/>
              <a:t>sotme</a:t>
            </a:r>
            <a:r>
              <a:rPr lang="en-US" dirty="0" smtClean="0"/>
              <a:t> Windows </a:t>
            </a:r>
            <a:r>
              <a:rPr lang="en-US" dirty="0" err="1" smtClean="0"/>
              <a:t>suporton</a:t>
            </a:r>
            <a:r>
              <a:rPr lang="en-US" dirty="0" smtClean="0"/>
              <a:t> volume </a:t>
            </a:r>
            <a:r>
              <a:rPr lang="en-US" dirty="0" err="1" smtClean="0"/>
              <a:t>deri</a:t>
            </a:r>
            <a:r>
              <a:rPr lang="en-US" dirty="0" smtClean="0"/>
              <a:t> ne 32 GB. 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Sistemet</a:t>
            </a:r>
            <a:r>
              <a:rPr lang="en-US" dirty="0" smtClean="0"/>
              <a:t> FAT16 </a:t>
            </a:r>
            <a:r>
              <a:rPr lang="en-US" dirty="0" err="1" smtClean="0"/>
              <a:t>dhe</a:t>
            </a:r>
            <a:r>
              <a:rPr lang="en-US" dirty="0" smtClean="0"/>
              <a:t>  FAT32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69770"/>
          </a:xfrm>
        </p:spPr>
        <p:txBody>
          <a:bodyPr/>
          <a:lstStyle/>
          <a:p>
            <a:pPr lvl="1"/>
            <a:r>
              <a:rPr lang="en-US" dirty="0" smtClean="0"/>
              <a:t>Sic </a:t>
            </a:r>
            <a:r>
              <a:rPr lang="en-US" dirty="0" err="1" smtClean="0"/>
              <a:t>edhe</a:t>
            </a:r>
            <a:r>
              <a:rPr lang="en-US" dirty="0" smtClean="0"/>
              <a:t> u </a:t>
            </a:r>
            <a:r>
              <a:rPr lang="en-US" dirty="0" err="1" smtClean="0"/>
              <a:t>permend</a:t>
            </a:r>
            <a:r>
              <a:rPr lang="en-US" dirty="0" smtClean="0"/>
              <a:t> me pare New Technology File System (NTFS) </a:t>
            </a:r>
            <a:r>
              <a:rPr lang="en-US" dirty="0" err="1" smtClean="0"/>
              <a:t>eshte</a:t>
            </a:r>
            <a:r>
              <a:rPr lang="en-US" dirty="0" smtClean="0"/>
              <a:t> me I </a:t>
            </a:r>
            <a:r>
              <a:rPr lang="en-US" dirty="0" err="1" smtClean="0"/>
              <a:t>preferuar</a:t>
            </a:r>
            <a:r>
              <a:rPr lang="en-US" dirty="0" smtClean="0"/>
              <a:t> ne </a:t>
            </a:r>
            <a:r>
              <a:rPr lang="en-US" dirty="0" err="1" smtClean="0"/>
              <a:t>mase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suporton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hard </a:t>
            </a:r>
            <a:r>
              <a:rPr lang="en-US" dirty="0" err="1" smtClean="0"/>
              <a:t>disku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(</a:t>
            </a:r>
            <a:r>
              <a:rPr lang="en-US" dirty="0" err="1" smtClean="0"/>
              <a:t>deri</a:t>
            </a:r>
            <a:r>
              <a:rPr lang="en-US" dirty="0" smtClean="0"/>
              <a:t> ne 16 </a:t>
            </a:r>
            <a:r>
              <a:rPr lang="en-US" dirty="0" err="1" smtClean="0"/>
              <a:t>exabytes</a:t>
            </a:r>
            <a:r>
              <a:rPr lang="en-US" dirty="0" smtClean="0"/>
              <a:t>)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emra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gjate</a:t>
            </a:r>
            <a:r>
              <a:rPr lang="en-US" dirty="0" smtClean="0"/>
              <a:t> </a:t>
            </a:r>
            <a:r>
              <a:rPr lang="en-US" dirty="0" err="1" smtClean="0"/>
              <a:t>skedaresh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NTFS </a:t>
            </a:r>
            <a:r>
              <a:rPr lang="en-US" dirty="0" err="1" smtClean="0"/>
              <a:t>eshte</a:t>
            </a:r>
            <a:r>
              <a:rPr lang="en-US" dirty="0" smtClean="0"/>
              <a:t> me tolerant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gabimeve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file </a:t>
            </a:r>
            <a:r>
              <a:rPr lang="en-US" dirty="0" err="1" smtClean="0"/>
              <a:t>sistmet</a:t>
            </a:r>
            <a:r>
              <a:rPr lang="en-US" dirty="0" smtClean="0"/>
              <a:t> e </a:t>
            </a:r>
            <a:r>
              <a:rPr lang="en-US" dirty="0" err="1" smtClean="0"/>
              <a:t>meparshem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perdorur</a:t>
            </a:r>
            <a:r>
              <a:rPr lang="en-US" dirty="0" smtClean="0"/>
              <a:t> ne Windows,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“journaling” per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transaksionet</a:t>
            </a:r>
            <a:r>
              <a:rPr lang="en-US" dirty="0" smtClean="0"/>
              <a:t> ne disk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shkruar</a:t>
            </a:r>
            <a:r>
              <a:rPr lang="en-US" dirty="0" smtClean="0"/>
              <a:t> sic </a:t>
            </a:r>
            <a:r>
              <a:rPr lang="en-US" dirty="0" err="1" smtClean="0"/>
              <a:t>duhet</a:t>
            </a:r>
            <a:r>
              <a:rPr lang="en-US" dirty="0" smtClean="0"/>
              <a:t> me </a:t>
            </a:r>
            <a:r>
              <a:rPr lang="en-US" dirty="0" err="1" smtClean="0"/>
              <a:t>perpara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njihen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NTFS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dirty="0" err="1" smtClean="0"/>
              <a:t>siguri</a:t>
            </a:r>
            <a:r>
              <a:rPr lang="en-US" dirty="0" smtClean="0"/>
              <a:t> me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larte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lejet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enkriptimi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NTFS File System/</a:t>
            </a:r>
            <a:r>
              <a:rPr lang="en-US" sz="4800" b="1" dirty="0" err="1" smtClean="0"/>
              <a:t>Sistemi</a:t>
            </a:r>
            <a:r>
              <a:rPr lang="en-US" sz="4800" b="1" dirty="0" smtClean="0"/>
              <a:t> I </a:t>
            </a:r>
            <a:r>
              <a:rPr lang="en-US" sz="4800" b="1" dirty="0" err="1" smtClean="0"/>
              <a:t>skedareve</a:t>
            </a:r>
            <a:r>
              <a:rPr lang="en-US" sz="4800" b="1" dirty="0" smtClean="0"/>
              <a:t> NTFS</a:t>
            </a:r>
            <a:endParaRPr lang="en-US" sz="48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1969770"/>
          </a:xfrm>
        </p:spPr>
        <p:txBody>
          <a:bodyPr/>
          <a:lstStyle/>
          <a:p>
            <a:pPr lvl="1"/>
            <a:r>
              <a:rPr lang="en-US" dirty="0" smtClean="0"/>
              <a:t>Tools-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per </a:t>
            </a:r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diskut</a:t>
            </a:r>
            <a:r>
              <a:rPr lang="en-US" dirty="0" smtClean="0"/>
              <a:t> ne Windows Server 2008 </a:t>
            </a:r>
            <a:r>
              <a:rPr lang="en-US" dirty="0" err="1" smtClean="0"/>
              <a:t>eshte</a:t>
            </a:r>
            <a:r>
              <a:rPr lang="en-US" dirty="0" smtClean="0"/>
              <a:t> MMC snap-in called Disk Management,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pjese</a:t>
            </a:r>
            <a:r>
              <a:rPr lang="en-US" dirty="0" smtClean="0"/>
              <a:t> e </a:t>
            </a:r>
            <a:r>
              <a:rPr lang="en-US" dirty="0" err="1" smtClean="0"/>
              <a:t>konsoles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menaxhimit</a:t>
            </a:r>
            <a:r>
              <a:rPr lang="en-US" dirty="0" smtClean="0"/>
              <a:t> /Computer and Management consoles. </a:t>
            </a:r>
          </a:p>
          <a:p>
            <a:pPr lvl="1"/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perdorni</a:t>
            </a:r>
            <a:r>
              <a:rPr lang="en-US" dirty="0" smtClean="0"/>
              <a:t> diskpart.exe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komanden</a:t>
            </a:r>
            <a:r>
              <a:rPr lang="en-US" dirty="0" smtClean="0"/>
              <a:t> Format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particionuar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formatuar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disk, </a:t>
            </a:r>
            <a:r>
              <a:rPr lang="en-US" dirty="0" err="1" smtClean="0"/>
              <a:t>njelloj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Windows Explorer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formatuar</a:t>
            </a:r>
            <a:r>
              <a:rPr lang="en-US" dirty="0" smtClean="0"/>
              <a:t> </a:t>
            </a:r>
            <a:r>
              <a:rPr lang="en-US" smtClean="0"/>
              <a:t>diskun.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Management/</a:t>
            </a:r>
            <a:r>
              <a:rPr lang="en-US" dirty="0" err="1" smtClean="0"/>
              <a:t>Menaxhimi</a:t>
            </a:r>
            <a:r>
              <a:rPr lang="en-US" dirty="0" smtClean="0"/>
              <a:t> I </a:t>
            </a:r>
            <a:r>
              <a:rPr lang="en-US" dirty="0" err="1" smtClean="0"/>
              <a:t>Diskut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0"/>
            <a:ext cx="11653523" cy="6611041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ndërprerje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sinjal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dërguar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marrë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vëmendjen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procesorit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kur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gatshme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pranojë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dërgojë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informacione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Çdo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duhet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t’i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caktohet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numër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unik</a:t>
            </a:r>
            <a:r>
              <a:rPr lang="en-US" sz="1800" dirty="0" smtClean="0">
                <a:solidFill>
                  <a:schemeClr val="bg1"/>
                </a:solidFill>
              </a:rPr>
              <a:t> IRQ.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drejtues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nënshkruar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drejtues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pajisjesh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përfshin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nënshkrim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dixhital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cili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shenjë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sigurisë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elektronike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mund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tregojë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botuesin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softuerit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tregojë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drejtues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ndryshuar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drejtues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nuk</a:t>
            </a:r>
            <a:r>
              <a:rPr lang="en-US" sz="1800" dirty="0" smtClean="0">
                <a:solidFill>
                  <a:schemeClr val="bg1"/>
                </a:solidFill>
              </a:rPr>
              <a:t> ka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nënshkrimin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dixhital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vlefshëm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u </a:t>
            </a:r>
            <a:r>
              <a:rPr lang="en-US" sz="1800" dirty="0" err="1" smtClean="0">
                <a:solidFill>
                  <a:schemeClr val="bg1"/>
                </a:solidFill>
              </a:rPr>
              <a:t>ndryshua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pasi</a:t>
            </a:r>
            <a:r>
              <a:rPr lang="en-US" sz="1800" dirty="0" smtClean="0">
                <a:solidFill>
                  <a:schemeClr val="bg1"/>
                </a:solidFill>
              </a:rPr>
              <a:t> u </a:t>
            </a:r>
            <a:r>
              <a:rPr lang="en-US" sz="1800" dirty="0" err="1" smtClean="0">
                <a:solidFill>
                  <a:schemeClr val="bg1"/>
                </a:solidFill>
              </a:rPr>
              <a:t>nënshkrua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nuk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mund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instalohet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versionet</a:t>
            </a:r>
            <a:r>
              <a:rPr lang="en-US" sz="1800" dirty="0" smtClean="0">
                <a:solidFill>
                  <a:schemeClr val="bg1"/>
                </a:solidFill>
              </a:rPr>
              <a:t> 64-bit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Windows.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Dosja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Mjeteve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Printerave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jep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pamje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shpejtë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pajisjeve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lidhura</a:t>
            </a:r>
            <a:r>
              <a:rPr lang="en-US" sz="1800" dirty="0" smtClean="0">
                <a:solidFill>
                  <a:schemeClr val="bg1"/>
                </a:solidFill>
              </a:rPr>
              <a:t> me </a:t>
            </a:r>
            <a:r>
              <a:rPr lang="en-US" sz="1800" dirty="0" err="1" smtClean="0">
                <a:solidFill>
                  <a:schemeClr val="bg1"/>
                </a:solidFill>
              </a:rPr>
              <a:t>kompjuterin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tuaj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cilat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mund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lidhni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shkëputeni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nga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kompjuteri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juaj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nëpërmjet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lidhjeje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portit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rrjetit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Menaxheri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ofron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pamje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grafike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harduerit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brendshëm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jashtëm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instaluar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kompjuterin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tuaj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ju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jep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mënyrë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menaxhuar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konfiguruar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tuaja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shigjetë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zezë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drejtuar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Menaxhuesin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Pajisjes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tregon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pajisje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dëmtuar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pikëçuditëse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zezë</a:t>
            </a:r>
            <a:r>
              <a:rPr lang="en-US" sz="1800" dirty="0" smtClean="0">
                <a:solidFill>
                  <a:schemeClr val="bg1"/>
                </a:solidFill>
              </a:rPr>
              <a:t> (!)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fushë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verdhë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Device Manager </a:t>
            </a:r>
            <a:r>
              <a:rPr lang="en-US" sz="1800" dirty="0" err="1" smtClean="0">
                <a:solidFill>
                  <a:schemeClr val="bg1"/>
                </a:solidFill>
              </a:rPr>
              <a:t>tregon</a:t>
            </a:r>
            <a:r>
              <a:rPr lang="en-US" sz="1800" dirty="0" smtClean="0">
                <a:solidFill>
                  <a:schemeClr val="bg1"/>
                </a:solidFill>
              </a:rPr>
              <a:t> se </a:t>
            </a:r>
            <a:r>
              <a:rPr lang="en-US" sz="1800" dirty="0" err="1" smtClean="0">
                <a:solidFill>
                  <a:schemeClr val="bg1"/>
                </a:solidFill>
              </a:rPr>
              <a:t>pajisja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gjendje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problemi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Mjetet</a:t>
            </a:r>
            <a:r>
              <a:rPr lang="en-US" sz="1800" dirty="0" smtClean="0">
                <a:solidFill>
                  <a:schemeClr val="bg1"/>
                </a:solidFill>
              </a:rPr>
              <a:t> administrative, duke </a:t>
            </a:r>
            <a:r>
              <a:rPr lang="en-US" sz="1800" dirty="0" err="1" smtClean="0">
                <a:solidFill>
                  <a:schemeClr val="bg1"/>
                </a:solidFill>
              </a:rPr>
              <a:t>përfshirë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Konsolin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Menaxhimit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Kompjuterit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Konsolën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Menaxhimit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Serverit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dosje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Panelin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Kontrollit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përmban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mjete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administratorët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sistemit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përdoruesit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avancuar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instaluar</a:t>
            </a:r>
            <a:r>
              <a:rPr lang="en-US" sz="1800" dirty="0" smtClean="0">
                <a:solidFill>
                  <a:schemeClr val="bg1"/>
                </a:solidFill>
              </a:rPr>
              <a:t> role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funksione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Windows Server 2008, </a:t>
            </a:r>
            <a:r>
              <a:rPr lang="en-US" sz="1800" dirty="0" err="1" smtClean="0">
                <a:solidFill>
                  <a:schemeClr val="bg1"/>
                </a:solidFill>
              </a:rPr>
              <a:t>ju</a:t>
            </a:r>
            <a:r>
              <a:rPr lang="en-US" sz="1800" dirty="0" smtClean="0">
                <a:solidFill>
                  <a:schemeClr val="bg1"/>
                </a:solidFill>
              </a:rPr>
              <a:t> do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përdorni</a:t>
            </a:r>
            <a:r>
              <a:rPr lang="en-US" sz="1800" dirty="0" smtClean="0">
                <a:solidFill>
                  <a:schemeClr val="bg1"/>
                </a:solidFill>
              </a:rPr>
              <a:t> Server Manager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 </a:t>
            </a:r>
            <a:r>
              <a:rPr lang="en-US" sz="1800" dirty="0" err="1" smtClean="0">
                <a:solidFill>
                  <a:schemeClr val="bg1"/>
                </a:solidFill>
              </a:rPr>
              <a:t>konsol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dritaren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Fillimit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Konfigurimit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•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shërbim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program, </a:t>
            </a:r>
            <a:r>
              <a:rPr lang="en-US" sz="1800" dirty="0" err="1" smtClean="0">
                <a:solidFill>
                  <a:schemeClr val="bg1"/>
                </a:solidFill>
              </a:rPr>
              <a:t>rutinë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proces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kryen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funksion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veçantë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sistemit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mbështetur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programe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tjera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ose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siguruar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shërbim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rrjetit</a:t>
            </a:r>
            <a:r>
              <a:rPr lang="en-US" sz="1800" dirty="0" smtClean="0">
                <a:solidFill>
                  <a:schemeClr val="bg1"/>
                </a:solidFill>
              </a:rPr>
              <a:t>. </a:t>
            </a:r>
            <a:r>
              <a:rPr lang="en-US" sz="1800" dirty="0" err="1" smtClean="0">
                <a:solidFill>
                  <a:schemeClr val="bg1"/>
                </a:solidFill>
              </a:rPr>
              <a:t>Ajo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shkon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sfondin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sistemit</a:t>
            </a:r>
            <a:r>
              <a:rPr lang="en-US" sz="1800" dirty="0" smtClean="0">
                <a:solidFill>
                  <a:schemeClr val="bg1"/>
                </a:solidFill>
              </a:rPr>
              <a:t> pa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ndërfaqe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përdoruesit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 lvl="0">
              <a:buNone/>
            </a:pPr>
            <a:r>
              <a:rPr lang="en-US" sz="1800" dirty="0" err="1" smtClean="0">
                <a:solidFill>
                  <a:schemeClr val="bg1"/>
                </a:solidFill>
              </a:rPr>
              <a:t>Regjistri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është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një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bazë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dhënash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qendrore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sigurt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në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cilën</a:t>
            </a:r>
            <a:r>
              <a:rPr lang="en-US" sz="1800" dirty="0" smtClean="0">
                <a:solidFill>
                  <a:schemeClr val="bg1"/>
                </a:solidFill>
              </a:rPr>
              <a:t> Windows </a:t>
            </a:r>
            <a:r>
              <a:rPr lang="en-US" sz="1800" dirty="0" err="1" smtClean="0">
                <a:solidFill>
                  <a:schemeClr val="bg1"/>
                </a:solidFill>
              </a:rPr>
              <a:t>ruan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gjithë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informacionin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konfigurimit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harduerit</a:t>
            </a:r>
            <a:r>
              <a:rPr lang="en-US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err="1" smtClean="0">
                <a:solidFill>
                  <a:schemeClr val="bg1"/>
                </a:solidFill>
              </a:rPr>
              <a:t>informacionin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konfigurimit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të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softuerit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dhe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politikat</a:t>
            </a:r>
            <a:r>
              <a:rPr lang="en-US" sz="1800" dirty="0" smtClean="0">
                <a:solidFill>
                  <a:schemeClr val="bg1"/>
                </a:solidFill>
              </a:rPr>
              <a:t> e </a:t>
            </a:r>
            <a:r>
              <a:rPr lang="en-US" sz="1800" dirty="0" err="1" smtClean="0">
                <a:solidFill>
                  <a:schemeClr val="bg1"/>
                </a:solidFill>
              </a:rPr>
              <a:t>sigurisë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së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sistemit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sz="18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Objektivat</a:t>
            </a:r>
            <a:endParaRPr lang="en-US" dirty="0"/>
          </a:p>
        </p:txBody>
      </p:sp>
      <p:sp>
        <p:nvSpPr>
          <p:cNvPr id="6147" name="Rectangle 22"/>
          <p:cNvSpPr>
            <a:spLocks noChangeArrowheads="1"/>
          </p:cNvSpPr>
          <p:nvPr/>
        </p:nvSpPr>
        <p:spPr bwMode="auto">
          <a:xfrm>
            <a:off x="1981200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0000CC"/>
              </a:buClr>
              <a:buFontTx/>
              <a:buChar char="•"/>
            </a:pPr>
            <a:endParaRPr lang="en-US" altLang="en-US" sz="3200">
              <a:latin typeface="Franklin Gothic Book" panose="020B05030201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9331167"/>
              </p:ext>
            </p:extLst>
          </p:nvPr>
        </p:nvGraphicFramePr>
        <p:xfrm>
          <a:off x="1981200" y="1458913"/>
          <a:ext cx="5410200" cy="3109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743200"/>
              </a:tblGrid>
              <a:tr h="64022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Koncepte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Pershkrimi</a:t>
                      </a:r>
                      <a:r>
                        <a:rPr lang="en-US" sz="1800" baseline="0" dirty="0" smtClean="0"/>
                        <a:t> I </a:t>
                      </a:r>
                      <a:r>
                        <a:rPr lang="en-US" sz="1800" baseline="0" dirty="0" err="1" smtClean="0"/>
                        <a:t>objektivave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91485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Identifikimi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teknologjive</a:t>
                      </a:r>
                      <a:r>
                        <a:rPr lang="en-US" sz="1800" baseline="0" dirty="0" smtClean="0"/>
                        <a:t> “storage”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Cilat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jane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teknologjite</a:t>
                      </a:r>
                      <a:r>
                        <a:rPr lang="en-US" sz="1800" baseline="0" dirty="0" smtClean="0"/>
                        <a:t> “storage”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914607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Hyrje</a:t>
                      </a:r>
                      <a:r>
                        <a:rPr lang="en-US" sz="1800" dirty="0" smtClean="0"/>
                        <a:t> ne</a:t>
                      </a:r>
                      <a:r>
                        <a:rPr lang="en-US" sz="1800" baseline="0" dirty="0" smtClean="0"/>
                        <a:t> “Redundant Arrays” per </a:t>
                      </a:r>
                      <a:r>
                        <a:rPr lang="en-US" sz="1800" baseline="0" dirty="0" err="1" smtClean="0"/>
                        <a:t>Disqet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pavarur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dirty="0" smtClean="0"/>
                        <a:t> RAID</a:t>
                      </a:r>
                      <a:endParaRPr lang="en-US" sz="1800" dirty="0"/>
                    </a:p>
                  </a:txBody>
                  <a:tcPr marT="45729" marB="45729"/>
                </a:tc>
              </a:tr>
              <a:tr h="64022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strukturen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dirty="0" smtClean="0"/>
                        <a:t> Disk-</a:t>
                      </a:r>
                      <a:r>
                        <a:rPr lang="en-US" sz="1800" dirty="0" err="1" smtClean="0"/>
                        <a:t>ut</a:t>
                      </a:r>
                      <a:endParaRPr lang="en-US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Te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kuptojme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llojet</a:t>
                      </a:r>
                      <a:r>
                        <a:rPr lang="en-US" sz="1800" baseline="0" dirty="0" smtClean="0"/>
                        <a:t> e </a:t>
                      </a:r>
                      <a:r>
                        <a:rPr lang="en-US" sz="1800" baseline="0" dirty="0" err="1" smtClean="0"/>
                        <a:t>disqeve</a:t>
                      </a:r>
                      <a:endParaRPr lang="en-US" sz="1800" dirty="0"/>
                    </a:p>
                  </a:txBody>
                  <a:tcPr marT="45729" marB="45729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sz="quarter" idx="10"/>
          </p:nvPr>
        </p:nvSpPr>
        <p:spPr>
          <a:xfrm>
            <a:off x="269239" y="1189177"/>
            <a:ext cx="11653523" cy="1631216"/>
          </a:xfrm>
        </p:spPr>
        <p:txBody>
          <a:bodyPr/>
          <a:lstStyle/>
          <a:p>
            <a:pPr lvl="1"/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fuqi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mjaftueshme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procesuese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sasi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mjaftueshme</a:t>
            </a:r>
            <a:r>
              <a:rPr lang="en-US" altLang="en-US" dirty="0" smtClean="0"/>
              <a:t> RAM,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hapesire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vazhdueshme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magazinuese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Megjithese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serverat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zakonisht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kerkojne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serveri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instalohet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IDE </a:t>
            </a:r>
            <a:r>
              <a:rPr lang="en-US" altLang="en-US" dirty="0" err="1" smtClean="0"/>
              <a:t>lokale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paralele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seriale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hard disk SCSI, </a:t>
            </a:r>
            <a:r>
              <a:rPr lang="en-US" altLang="en-US" dirty="0" err="1" smtClean="0"/>
              <a:t>sistemet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pak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komplekse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perdorin</a:t>
            </a:r>
            <a:r>
              <a:rPr lang="en-US" altLang="en-US" dirty="0" smtClean="0"/>
              <a:t> RAID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largesi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tilla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Storage Area Network (SAN),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ruajtese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rrjet</a:t>
            </a:r>
            <a:endParaRPr lang="en-US" altLang="en-US" dirty="0" smtClean="0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Hapesira</a:t>
            </a:r>
            <a:r>
              <a:rPr lang="en-US" dirty="0" smtClean="0"/>
              <a:t> </a:t>
            </a:r>
            <a:r>
              <a:rPr lang="en-US" dirty="0" err="1" smtClean="0"/>
              <a:t>ruajtese</a:t>
            </a:r>
            <a:r>
              <a:rPr lang="en-US" dirty="0" smtClean="0"/>
              <a:t>/Storage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0600" y="3124200"/>
            <a:ext cx="1021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 smtClean="0"/>
              <a:t>HDD ne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elektronike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integruara</a:t>
            </a:r>
            <a:r>
              <a:rPr lang="en-US" altLang="en-US" dirty="0" smtClean="0"/>
              <a:t> (IDE)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nderfaqe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kompjuterike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vogla</a:t>
            </a:r>
            <a:r>
              <a:rPr lang="en-US" altLang="en-US" dirty="0" smtClean="0"/>
              <a:t> SCSI per </a:t>
            </a:r>
            <a:r>
              <a:rPr lang="en-US" altLang="en-US" dirty="0" err="1" smtClean="0"/>
              <a:t>keto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. </a:t>
            </a:r>
            <a:endParaRPr lang="en-US" altLang="en-US" dirty="0"/>
          </a:p>
          <a:p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teknologjite</a:t>
            </a:r>
            <a:r>
              <a:rPr lang="en-US" altLang="en-US" dirty="0" smtClean="0"/>
              <a:t> RAID,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NAS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SAN,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pajisjet</a:t>
            </a:r>
            <a:r>
              <a:rPr lang="en-US" altLang="en-US" dirty="0" smtClean="0"/>
              <a:t> IDE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SCSI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585323"/>
          </a:xfrm>
        </p:spPr>
        <p:txBody>
          <a:bodyPr/>
          <a:lstStyle/>
          <a:p>
            <a:pPr lvl="1"/>
            <a:r>
              <a:rPr lang="en-US" altLang="en-US" dirty="0" smtClean="0"/>
              <a:t>Redundant Array of Independent Disks (RAID)</a:t>
            </a:r>
            <a:r>
              <a:rPr lang="en-US" altLang="en-US" dirty="0"/>
              <a:t> </a:t>
            </a:r>
            <a:r>
              <a:rPr lang="en-US" altLang="en-US" dirty="0" err="1" smtClean="0"/>
              <a:t>perdorin</a:t>
            </a:r>
            <a:r>
              <a:rPr lang="en-US" altLang="en-US" dirty="0" smtClean="0"/>
              <a:t> 2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shume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kombinuara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krijuar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tolerant </a:t>
            </a:r>
            <a:r>
              <a:rPr lang="en-US" altLang="en-US" dirty="0" err="1" smtClean="0"/>
              <a:t>ndaj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gabimeve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ruan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kundrejt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gabimeve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fizike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disqe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rrit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performancen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. </a:t>
            </a:r>
          </a:p>
          <a:p>
            <a:pPr marL="334962" lvl="1" indent="0">
              <a:buNone/>
            </a:pPr>
            <a:endParaRPr lang="en-US" altLang="en-US" dirty="0"/>
          </a:p>
          <a:p>
            <a:pPr lvl="1"/>
            <a:r>
              <a:rPr lang="en-US" altLang="en-US" dirty="0" err="1" smtClean="0"/>
              <a:t>Shumica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pajisje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gjysme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elektronike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gjysme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mekanike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lidhni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drivera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shumefishte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controllera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speciale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siguruar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prodhim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dhenash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disponueshmeri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</a:t>
            </a:r>
            <a:r>
              <a:rPr lang="en-US" altLang="en-US" dirty="0" smtClean="0"/>
              <a:t> performance me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mire. </a:t>
            </a:r>
          </a:p>
          <a:p>
            <a:pPr lvl="1"/>
            <a:r>
              <a:rPr lang="en-US" altLang="en-US" dirty="0" smtClean="0"/>
              <a:t>RAID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implementohet</a:t>
            </a:r>
            <a:r>
              <a:rPr lang="en-US" altLang="en-US" dirty="0" smtClean="0"/>
              <a:t> duke </a:t>
            </a:r>
            <a:r>
              <a:rPr lang="en-US" altLang="en-US" dirty="0" err="1" smtClean="0"/>
              <a:t>perdorur</a:t>
            </a:r>
            <a:r>
              <a:rPr lang="en-US" altLang="en-US" dirty="0" smtClean="0"/>
              <a:t> HW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SW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Teknologjia</a:t>
            </a:r>
            <a:r>
              <a:rPr lang="en-US" dirty="0" smtClean="0"/>
              <a:t> RAID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308324"/>
          </a:xfrm>
        </p:spPr>
        <p:txBody>
          <a:bodyPr/>
          <a:lstStyle/>
          <a:p>
            <a:pPr lvl="1"/>
            <a:r>
              <a:rPr lang="en-US" altLang="en-US" dirty="0" smtClean="0"/>
              <a:t>RAID 0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ndan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pergjate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smtClean="0"/>
              <a:t>Me </a:t>
            </a:r>
            <a:r>
              <a:rPr lang="en-US" altLang="en-US" dirty="0" err="1" smtClean="0"/>
              <a:t>perdorimin</a:t>
            </a:r>
            <a:r>
              <a:rPr lang="en-US" altLang="en-US" dirty="0" smtClean="0"/>
              <a:t> e RAID 0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disponueshme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kombinohen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vetem</a:t>
            </a:r>
            <a:r>
              <a:rPr lang="en-US" altLang="en-US" dirty="0" smtClean="0"/>
              <a:t> virtual file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, me </a:t>
            </a:r>
            <a:r>
              <a:rPr lang="en-US" altLang="en-US" dirty="0" err="1" smtClean="0"/>
              <a:t>blloqet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perberese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rreshtuara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matrica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shperndahen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njelloj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pergjate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dirty="0" err="1" smtClean="0"/>
              <a:t>Nuk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kontroll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pariteti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apo</a:t>
            </a:r>
            <a:r>
              <a:rPr lang="en-US" altLang="en-US" dirty="0" smtClean="0"/>
              <a:t> tolerance </a:t>
            </a:r>
            <a:r>
              <a:rPr lang="en-US" altLang="en-US" dirty="0" err="1" smtClean="0"/>
              <a:t>gabimi</a:t>
            </a:r>
            <a:r>
              <a:rPr lang="en-US" altLang="en-US" dirty="0" smtClean="0"/>
              <a:t> me RAID 0, </a:t>
            </a:r>
            <a:r>
              <a:rPr lang="en-US" altLang="en-US" dirty="0" err="1" smtClean="0"/>
              <a:t>ndaj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forme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mirefillte</a:t>
            </a:r>
            <a:r>
              <a:rPr lang="en-US" altLang="en-US" dirty="0" smtClean="0"/>
              <a:t> RAID. </a:t>
            </a:r>
          </a:p>
          <a:p>
            <a:pPr lvl="1"/>
            <a:r>
              <a:rPr lang="en-US" altLang="en-US" dirty="0" smtClean="0"/>
              <a:t>RAID 0 </a:t>
            </a:r>
            <a:r>
              <a:rPr lang="en-US" altLang="en-US" dirty="0" err="1" smtClean="0"/>
              <a:t>ofron</a:t>
            </a:r>
            <a:r>
              <a:rPr lang="en-US" altLang="en-US" dirty="0" smtClean="0"/>
              <a:t> performance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larte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nepermjet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balancimit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ngarkeses</a:t>
            </a:r>
            <a:r>
              <a:rPr lang="en-US" alt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Teknologjia</a:t>
            </a:r>
            <a:r>
              <a:rPr lang="en-US" dirty="0" smtClean="0"/>
              <a:t> RAID 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819400"/>
            <a:ext cx="2538413" cy="3905251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031325"/>
          </a:xfrm>
        </p:spPr>
        <p:txBody>
          <a:bodyPr/>
          <a:lstStyle/>
          <a:p>
            <a:pPr lvl="1"/>
            <a:r>
              <a:rPr lang="en-US" altLang="en-US" dirty="0" smtClean="0"/>
              <a:t>RAID 1 </a:t>
            </a:r>
            <a:r>
              <a:rPr lang="en-US" altLang="en-US" dirty="0" err="1" smtClean="0"/>
              <a:t>ndonjehere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njihet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pasqyrimi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Pasqyrimi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kopjon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ose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particion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dyte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informacioni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shkruhet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menyre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simultane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deshton</a:t>
            </a:r>
            <a:r>
              <a:rPr lang="en-US" altLang="en-US" dirty="0" smtClean="0"/>
              <a:t>, PC-</a:t>
            </a:r>
            <a:r>
              <a:rPr lang="en-US" altLang="en-US" dirty="0" err="1" smtClean="0"/>
              <a:t>ja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vazhdoje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funksionimin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sepse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aksesoje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keshtu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tjeter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zevendesohet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kopjohen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pjesa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mbetur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diskut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funksionon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</a:t>
            </a: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RAID 1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0"/>
            <a:ext cx="2426970" cy="3733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269239" y="1189177"/>
            <a:ext cx="11653523" cy="2585323"/>
          </a:xfrm>
        </p:spPr>
        <p:txBody>
          <a:bodyPr/>
          <a:lstStyle/>
          <a:p>
            <a:pPr lvl="1"/>
            <a:r>
              <a:rPr lang="en-US" altLang="en-US" dirty="0" smtClean="0"/>
              <a:t>RAID 5,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ngjajshem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ndarjen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pervec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hapesires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ekuivalente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nga</a:t>
            </a:r>
            <a:r>
              <a:rPr lang="en-US" altLang="en-US" dirty="0" smtClean="0"/>
              <a:t> hard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perdoret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paritetitn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korigjim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gabimesh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ofron</a:t>
            </a:r>
            <a:r>
              <a:rPr lang="en-US" altLang="en-US" dirty="0" smtClean="0"/>
              <a:t> tolerance ne </a:t>
            </a:r>
            <a:r>
              <a:rPr lang="en-US" altLang="en-US" dirty="0" err="1" smtClean="0"/>
              <a:t>gabime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smtClean="0"/>
              <a:t>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rritur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performancen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funksioni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korigjimit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gabimeve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eshte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shperndare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matrice</a:t>
            </a:r>
            <a:r>
              <a:rPr lang="en-US" altLang="en-US" dirty="0" smtClean="0"/>
              <a:t> per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evituar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jete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vetem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gjithe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punen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llogaritjen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biteve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paritetit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Nese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nje</a:t>
            </a:r>
            <a:r>
              <a:rPr lang="en-US" altLang="en-US" dirty="0" smtClean="0"/>
              <a:t> disk </a:t>
            </a:r>
            <a:r>
              <a:rPr lang="en-US" altLang="en-US" dirty="0" err="1" smtClean="0"/>
              <a:t>deshton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ju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vazhdoni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sepse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llogaritjet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paritetit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disqet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mbetura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mbushen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vendet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dhena</a:t>
            </a:r>
            <a:r>
              <a:rPr lang="en-US" altLang="en-US" dirty="0" smtClean="0"/>
              <a:t>. </a:t>
            </a:r>
          </a:p>
          <a:p>
            <a:pPr lvl="1"/>
            <a:r>
              <a:rPr lang="en-US" altLang="en-US" dirty="0" err="1" smtClean="0"/>
              <a:t>Kur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disku</a:t>
            </a:r>
            <a:r>
              <a:rPr lang="en-US" altLang="en-US" dirty="0" smtClean="0"/>
              <a:t> me </a:t>
            </a:r>
            <a:r>
              <a:rPr lang="en-US" altLang="en-US" dirty="0" err="1" smtClean="0"/>
              <a:t>gabime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zevendesohet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informacioni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mungon</a:t>
            </a:r>
            <a:r>
              <a:rPr lang="en-US" altLang="en-US" dirty="0" smtClean="0"/>
              <a:t> do </a:t>
            </a:r>
            <a:r>
              <a:rPr lang="en-US" altLang="en-US" dirty="0" err="1" smtClean="0"/>
              <a:t>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rindertohet</a:t>
            </a:r>
            <a:r>
              <a:rPr lang="en-US" altLang="en-US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RAID 5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596640"/>
            <a:ext cx="4449128" cy="3295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icrosoft_IT_Access_Strategy_16x9_External">
  <a:themeElements>
    <a:clrScheme name="Custom 328">
      <a:dk1>
        <a:srgbClr val="505050"/>
      </a:dk1>
      <a:lt1>
        <a:srgbClr val="FFFFFF"/>
      </a:lt1>
      <a:dk2>
        <a:srgbClr val="0072C6"/>
      </a:dk2>
      <a:lt2>
        <a:srgbClr val="D2D2D2"/>
      </a:lt2>
      <a:accent1>
        <a:srgbClr val="0072C6"/>
      </a:accent1>
      <a:accent2>
        <a:srgbClr val="008272"/>
      </a:accent2>
      <a:accent3>
        <a:srgbClr val="68217A"/>
      </a:accent3>
      <a:accent4>
        <a:srgbClr val="0072C6"/>
      </a:accent4>
      <a:accent5>
        <a:srgbClr val="002050"/>
      </a:accent5>
      <a:accent6>
        <a:srgbClr val="442359"/>
      </a:accent6>
      <a:hlink>
        <a:srgbClr val="0072C6"/>
      </a:hlink>
      <a:folHlink>
        <a:srgbClr val="0072C6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93274" tIns="46637" rIns="93274" bIns="46637" numCol="1" rtlCol="0" anchor="ctr" anchorCtr="0" compatLnSpc="1">
        <a:prstTxWarp prst="textNoShape">
          <a:avLst/>
        </a:prstTxWarp>
      </a:bodyPr>
      <a:lstStyle>
        <a:defPPr algn="ctr" defTabSz="932472" fontAlgn="base">
          <a:spcBef>
            <a:spcPct val="0"/>
          </a:spcBef>
          <a:spcAft>
            <a:spcPct val="0"/>
          </a:spcAft>
          <a:defRPr sz="20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D1552FCE8DAE49AB00DD8999ECFBA4" ma:contentTypeVersion="" ma:contentTypeDescription="Create a new document." ma:contentTypeScope="" ma:versionID="9fe3c7892d329891ad334a1bdc48c8b5">
  <xsd:schema xmlns:xsd="http://www.w3.org/2001/XMLSchema" xmlns:xs="http://www.w3.org/2001/XMLSchema" xmlns:p="http://schemas.microsoft.com/office/2006/metadata/properties" xmlns:ns2="90316C47-89A7-4E38-A161-F1468A908C39" targetNamespace="http://schemas.microsoft.com/office/2006/metadata/properties" ma:root="true" ma:fieldsID="1b9c2fb9641548b6b16294187cab1b6e" ns2:_="">
    <xsd:import namespace="90316C47-89A7-4E38-A161-F1468A908C39"/>
    <xsd:element name="properties">
      <xsd:complexType>
        <xsd:sequence>
          <xsd:element name="documentManagement">
            <xsd:complexType>
              <xsd:all>
                <xsd:element ref="ns2:Content_x0020_Type"/>
                <xsd:element ref="ns2:Module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16C47-89A7-4E38-A161-F1468A908C39" elementFormDefault="qualified">
    <xsd:import namespace="http://schemas.microsoft.com/office/2006/documentManagement/types"/>
    <xsd:import namespace="http://schemas.microsoft.com/office/infopath/2007/PartnerControls"/>
    <xsd:element name="Content_x0020_Type" ma:index="8" ma:displayName="Content Type" ma:format="Dropdown" ma:internalName="Content_x0020_Type">
      <xsd:simpleType>
        <xsd:restriction base="dms:Choice">
          <xsd:enumeration value="Assessment"/>
          <xsd:enumeration value="Assessment Policheck"/>
          <xsd:enumeration value="Break Slides"/>
          <xsd:enumeration value="CC File"/>
          <xsd:enumeration value="CC Policheck"/>
          <xsd:enumeration value="Instructor Image"/>
          <xsd:enumeration value="Outline"/>
          <xsd:enumeration value="Promo Package"/>
          <xsd:enumeration value="Slide Presentation"/>
          <xsd:enumeration value="Slide Presentation Policheck"/>
          <xsd:enumeration value="SME Recruitment"/>
          <xsd:enumeration value="Video"/>
        </xsd:restriction>
      </xsd:simpleType>
    </xsd:element>
    <xsd:element name="Module" ma:index="9" nillable="true" ma:displayName="Module" ma:decimals="0" ma:internalName="Module" ma:percentage="FALSE">
      <xsd:simpleType>
        <xsd:restriction base="dms:Number">
          <xsd:maxInclusive value="40"/>
          <xsd:minInclusive value="1"/>
        </xsd:restriction>
      </xsd:simpleType>
    </xsd:element>
    <xsd:element name="Status" ma:index="10" nillable="true" ma:displayName="Status" ma:default="Draft" ma:format="Dropdown" ma:internalName="Status">
      <xsd:simpleType>
        <xsd:restriction base="dms:Choice">
          <xsd:enumeration value="Draft"/>
          <xsd:enumeration value="Fina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0316C47-89A7-4E38-A161-F1468A908C39">Draft</Status>
    <Content_x0020_Type xmlns="90316C47-89A7-4E38-A161-F1468A908C39">Slide Presentation</Content_x0020_Type>
    <Module xmlns="90316C47-89A7-4E38-A161-F1468A908C39">3</Module>
  </documentManagement>
</p:properties>
</file>

<file path=customXml/itemProps1.xml><?xml version="1.0" encoding="utf-8"?>
<ds:datastoreItem xmlns:ds="http://schemas.openxmlformats.org/officeDocument/2006/customXml" ds:itemID="{6A677387-7A52-4E8B-907D-E56164070CF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3C2EF75-FF0F-41E9-9598-52BD5C5DC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F20A2E-0D34-442D-9775-BCA7CDD88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316C47-89A7-4E38-A161-F1468A908C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D86C76E-C17A-4912-9298-96E6D8B250D6}">
  <ds:schemaRefs>
    <ds:schemaRef ds:uri="http://schemas.microsoft.com/office/2006/metadata/properties"/>
    <ds:schemaRef ds:uri="http://schemas.microsoft.com/office/infopath/2007/PartnerControls"/>
    <ds:schemaRef ds:uri="90316C47-89A7-4E38-A161-F1468A908C3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2117</Words>
  <Application>Microsoft Office PowerPoint</Application>
  <PresentationFormat>Custom</PresentationFormat>
  <Paragraphs>132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Microsoft_IT_Access_Strategy_16x9_External</vt:lpstr>
      <vt:lpstr>Menaxhimi I Hapesires ruajtese</vt:lpstr>
      <vt:lpstr>Konceptet kryesore te kapitullit 2</vt:lpstr>
      <vt:lpstr>Slide 3</vt:lpstr>
      <vt:lpstr>Objektivat</vt:lpstr>
      <vt:lpstr>Hapesira ruajtese/Storage</vt:lpstr>
      <vt:lpstr>Teknologjia RAID</vt:lpstr>
      <vt:lpstr>Teknologjia RAID 0</vt:lpstr>
      <vt:lpstr>RAID 1</vt:lpstr>
      <vt:lpstr>RAID 5</vt:lpstr>
      <vt:lpstr>Teknologjia RAID hibride/e perzier</vt:lpstr>
      <vt:lpstr>Hot Spare/Disku “Hot Spare”</vt:lpstr>
      <vt:lpstr>Network Attached Storage/Hapesira ruajtese e lidhur ne rrjet</vt:lpstr>
      <vt:lpstr>Storage Area Network</vt:lpstr>
      <vt:lpstr>Host Bus Adapter/Pershtatesi Host Bust</vt:lpstr>
      <vt:lpstr>LUNs/Numrat si njesi logjike</vt:lpstr>
      <vt:lpstr>Storage Explorer/Eksploruesi I Hapesires ruajtesse</vt:lpstr>
      <vt:lpstr>Disk Structure/Struktura e diskut</vt:lpstr>
      <vt:lpstr>Partitioning/Partcionimi/Ndarja e diskut</vt:lpstr>
      <vt:lpstr>Partitioning Style/Lloji I particionimit</vt:lpstr>
      <vt:lpstr>Windows Hard Disk Storage/Hapesira ruajtese e Hard Disqeve ne Windows</vt:lpstr>
      <vt:lpstr>File System/Sistemi I Skedareve</vt:lpstr>
      <vt:lpstr>Sistemet FAT16 dhe  FAT32</vt:lpstr>
      <vt:lpstr>NTFS File System/Sistemi I skedareve NTFS</vt:lpstr>
      <vt:lpstr>Disk Management/Menaxhimi I Diskut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 Skintik</dc:creator>
  <cp:lastModifiedBy>lushi</cp:lastModifiedBy>
  <cp:revision>341</cp:revision>
  <dcterms:created xsi:type="dcterms:W3CDTF">2007-01-10T19:14:18Z</dcterms:created>
  <dcterms:modified xsi:type="dcterms:W3CDTF">2018-03-27T10:10:35Z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0x010100DCD1552FCE8DAE49AB00DD8999ECFBA4</vt:lpwstr>
  </property>
  <property fmtid="{D5CDD505-2E9C-101B-9397-08002B2CF9AE}" pid="3" name="ArticulateGUID">
    <vt:lpwstr>1E556CAF-E0EA-4E3C-8A86-A33F3D8CFE8A</vt:lpwstr>
  </property>
  <property fmtid="{D5CDD505-2E9C-101B-9397-08002B2CF9AE}" pid="4" name="ArticulatePath">
    <vt:lpwstr>L_3</vt:lpwstr>
  </property>
</Properties>
</file>