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5"/>
  </p:sldMasterIdLst>
  <p:notesMasterIdLst>
    <p:notesMasterId r:id="rId30"/>
  </p:notesMasterIdLst>
  <p:sldIdLst>
    <p:sldId id="400" r:id="rId6"/>
    <p:sldId id="401" r:id="rId7"/>
    <p:sldId id="306" r:id="rId8"/>
    <p:sldId id="308" r:id="rId9"/>
    <p:sldId id="309" r:id="rId10"/>
    <p:sldId id="311" r:id="rId11"/>
    <p:sldId id="315" r:id="rId12"/>
    <p:sldId id="312" r:id="rId13"/>
    <p:sldId id="321" r:id="rId14"/>
    <p:sldId id="325" r:id="rId15"/>
    <p:sldId id="332" r:id="rId16"/>
    <p:sldId id="350" r:id="rId17"/>
    <p:sldId id="352" r:id="rId18"/>
    <p:sldId id="354" r:id="rId19"/>
    <p:sldId id="355" r:id="rId20"/>
    <p:sldId id="362" r:id="rId21"/>
    <p:sldId id="364" r:id="rId22"/>
    <p:sldId id="365" r:id="rId23"/>
    <p:sldId id="368" r:id="rId24"/>
    <p:sldId id="369" r:id="rId25"/>
    <p:sldId id="370" r:id="rId26"/>
    <p:sldId id="373" r:id="rId27"/>
    <p:sldId id="381" r:id="rId28"/>
    <p:sldId id="384" r:id="rId29"/>
  </p:sldIdLst>
  <p:sldSz cx="12192000" cy="6858000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  <p15:guide id="3" pos="7232">
          <p15:clr>
            <a:srgbClr val="A4A3A4"/>
          </p15:clr>
        </p15:guide>
        <p15:guide id="4" pos="40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Willingham" initials="TW" lastIdx="1" clrIdx="0">
    <p:extLst>
      <p:ext uri="{19B8F6BF-5375-455C-9EA6-DF929625EA0E}">
        <p15:presenceInfo xmlns="" xmlns:p15="http://schemas.microsoft.com/office/powerpoint/2012/main" userId="S-1-5-21-2127521184-1604012920-1887927527-4683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2C6"/>
    <a:srgbClr val="000066"/>
    <a:srgbClr val="0000CC"/>
    <a:srgbClr val="0000FF"/>
    <a:srgbClr val="DECD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6" autoAdjust="0"/>
    <p:restoredTop sz="90603" autoAdjust="0"/>
  </p:normalViewPr>
  <p:slideViewPr>
    <p:cSldViewPr>
      <p:cViewPr>
        <p:scale>
          <a:sx n="90" d="100"/>
          <a:sy n="90" d="100"/>
        </p:scale>
        <p:origin x="-24" y="18"/>
      </p:cViewPr>
      <p:guideLst>
        <p:guide orient="horz" pos="1008"/>
        <p:guide pos="384"/>
        <p:guide pos="7232"/>
        <p:guide pos="4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62FAD9-7828-4D49-B33E-B6D73A28A904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EAC06D-F925-4E37-978B-854C537E4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9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8BDA7-167A-4C86-852D-1116B674108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4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This should also be a review for the 70-642.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857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29E2C9-122A-4F38-998F-F7705468791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67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When problems occur during boot up, you may need to take some extra steps to get the computer into a usable state so that you can fix the problem. </a:t>
            </a:r>
          </a:p>
          <a:p>
            <a:r>
              <a:rPr lang="en-US" altLang="en-US" smtClean="0"/>
              <a:t>Since the release of Windows XP, you can access the </a:t>
            </a:r>
            <a:r>
              <a:rPr lang="en-US" altLang="en-US" i="1" smtClean="0"/>
              <a:t>Advanced Boot Options</a:t>
            </a:r>
            <a:r>
              <a:rPr lang="en-US" altLang="en-US" smtClean="0"/>
              <a:t> to get to advanced troubleshooting modes. </a:t>
            </a:r>
          </a:p>
          <a:p>
            <a:r>
              <a:rPr lang="en-US" altLang="en-US" smtClean="0"/>
              <a:t>To access the Advanced Boot Options screen you turn your computer on and press F8 before the Windows logo appears. </a:t>
            </a:r>
          </a:p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E7B05-C243-4CFA-A855-371111EA489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22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High availability is a system design protocol and associated implementation that ensures a certain degree of operational continuity during a given measurement period. </a:t>
            </a:r>
          </a:p>
          <a:p>
            <a:r>
              <a:rPr lang="en-US" altLang="en-US" smtClean="0"/>
              <a:t>Generally, the term downtime is used to refer to periods when a system is unavailable. </a:t>
            </a:r>
          </a:p>
          <a:p>
            <a:r>
              <a:rPr lang="en-US" altLang="en-US" smtClean="0"/>
              <a:t>Availability is usually expressed as a percentage of uptime</a:t>
            </a:r>
          </a:p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955521-FB19-4A8D-9ED3-83FED22B7C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498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9B11EC-3BC1-421C-BB3F-CC4F0849CC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60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1417F0-E762-4FC4-AC8A-9BE6942D927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006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B5B4BE-641C-4136-B88E-E77175B1E30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830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computers running Windows Server 2003, you can use the </a:t>
            </a:r>
            <a:r>
              <a:rPr lang="en-US" altLang="en-US" i="1" dirty="0" smtClean="0"/>
              <a:t>Recovery Console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The Recovery Console is a command-line tool that you can use to repair Windows if the computer does not start correctly. </a:t>
            </a:r>
          </a:p>
          <a:p>
            <a:pPr lvl="1"/>
            <a:r>
              <a:rPr lang="en-US" altLang="en-US" dirty="0" smtClean="0"/>
              <a:t>You can start the Recovery Console from the Windows Server 2003 CD, or at startup through the startup menu if you previously installed the Recovery Console on the computer.</a:t>
            </a:r>
          </a:p>
          <a:p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E3963-5636-4617-A683-C9327AA0227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4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0553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17107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85902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332ECD-9615-4F49-A7F6-673BD830599C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63E8A79-9ADC-4986-B36E-FB6D0972D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13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2230675"/>
          </a:xfrm>
        </p:spPr>
        <p:txBody>
          <a:bodyPr/>
          <a:lstStyle>
            <a:lvl1pPr marL="0" marR="0" indent="0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3529">
                <a:solidFill>
                  <a:schemeClr val="bg1">
                    <a:lumMod val="95000"/>
                  </a:schemeClr>
                </a:solidFill>
              </a:defRPr>
            </a:lvl1pPr>
            <a:lvl2pPr marL="571500" marR="0" indent="-2365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 sz="2353">
                <a:solidFill>
                  <a:schemeClr val="bg1">
                    <a:lumMod val="95000"/>
                  </a:schemeClr>
                </a:solidFill>
              </a:defRPr>
            </a:lvl2pPr>
            <a:lvl3pPr marL="784225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 sz="1961">
                <a:solidFill>
                  <a:schemeClr val="bg1">
                    <a:lumMod val="95000"/>
                  </a:schemeClr>
                </a:solidFill>
              </a:defRPr>
            </a:lvl3pPr>
            <a:lvl4pPr marL="1008063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1231900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2230675"/>
          </a:xfrm>
        </p:spPr>
        <p:txBody>
          <a:bodyPr/>
          <a:lstStyle>
            <a:lvl1pPr marL="334963" marR="0" indent="-334963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 sz="3529">
                <a:solidFill>
                  <a:schemeClr val="bg1">
                    <a:lumMod val="95000"/>
                  </a:schemeClr>
                </a:solidFill>
              </a:defRPr>
            </a:lvl1pPr>
            <a:lvl2pPr marL="571500" marR="0" indent="-2365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 sz="2353">
                <a:solidFill>
                  <a:schemeClr val="bg1">
                    <a:lumMod val="95000"/>
                  </a:schemeClr>
                </a:solidFill>
              </a:defRPr>
            </a:lvl2pPr>
            <a:lvl3pPr marL="784225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 sz="1961">
                <a:solidFill>
                  <a:schemeClr val="bg1">
                    <a:lumMod val="95000"/>
                  </a:schemeClr>
                </a:solidFill>
              </a:defRPr>
            </a:lvl3pPr>
            <a:lvl4pPr marL="1008063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1231900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016641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875" y="288925"/>
            <a:ext cx="11655425" cy="90011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69875" y="1189038"/>
            <a:ext cx="11652250" cy="20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304" tIns="91440" rIns="146304" bIns="9144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7" r:id="rId2"/>
    <p:sldLayoutId id="2147484174" r:id="rId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5400" kern="1200" spc="-75" dirty="0">
          <a:ln w="3175">
            <a:noFill/>
          </a:ln>
          <a:solidFill>
            <a:srgbClr val="F2F2F2"/>
          </a:solidFill>
          <a:latin typeface="+mj-lt"/>
          <a:ea typeface="+mn-ea"/>
          <a:cs typeface="Segoe UI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Segoe UI Light" panose="020B0502040204020203" pitchFamily="34" charset="0"/>
          <a:cs typeface="Segoe UI" panose="020B0502040204020203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Segoe UI Light" panose="020B0502040204020203" pitchFamily="34" charset="0"/>
          <a:cs typeface="Segoe UI" panose="020B0502040204020203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Segoe UI Light" panose="020B0502040204020203" pitchFamily="34" charset="0"/>
          <a:cs typeface="Segoe UI" panose="020B0502040204020203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Segoe UI Light" panose="020B0502040204020203" pitchFamily="34" charset="0"/>
          <a:cs typeface="Segoe UI" panose="020B0502040204020203" pitchFamily="34" charset="0"/>
        </a:defRPr>
      </a:lvl9pPr>
    </p:titleStyle>
    <p:bodyStyle>
      <a:lvl1pPr marL="334963" indent="-33496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lang="en-US" sz="4000" kern="1200" dirty="0">
          <a:solidFill>
            <a:schemeClr val="accent3">
              <a:lumMod val="40000"/>
              <a:lumOff val="60000"/>
            </a:schemeClr>
          </a:solidFill>
          <a:latin typeface="+mj-lt"/>
          <a:ea typeface="+mn-ea"/>
          <a:cs typeface="+mn-cs"/>
        </a:defRPr>
      </a:lvl1pPr>
      <a:lvl2pPr marL="571500" indent="-2365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lang="en-US" sz="2000" kern="1200" dirty="0">
          <a:solidFill>
            <a:srgbClr val="F2F2F2"/>
          </a:solidFill>
          <a:latin typeface="+mj-lt"/>
          <a:ea typeface="+mn-ea"/>
          <a:cs typeface="+mn-cs"/>
        </a:defRPr>
      </a:lvl2pPr>
      <a:lvl3pPr marL="784225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lang="en-US" sz="2000" kern="1200" dirty="0">
          <a:solidFill>
            <a:srgbClr val="F2F2F2"/>
          </a:solidFill>
          <a:latin typeface="+mj-lt"/>
          <a:ea typeface="+mn-ea"/>
          <a:cs typeface="+mn-cs"/>
        </a:defRPr>
      </a:lvl3pPr>
      <a:lvl4pPr marL="1008063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lang="en-US" sz="1800" kern="1200" dirty="0">
          <a:solidFill>
            <a:srgbClr val="F2F2F2"/>
          </a:solidFill>
          <a:latin typeface="+mj-lt"/>
          <a:ea typeface="+mn-ea"/>
          <a:cs typeface="+mn-cs"/>
        </a:defRPr>
      </a:lvl4pPr>
      <a:lvl5pPr marL="1231900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lang="en-US" sz="1800" kern="1200" dirty="0">
          <a:solidFill>
            <a:srgbClr val="F2F2F2"/>
          </a:solidFill>
          <a:latin typeface="+mj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 defTabSz="914367" eaLnBrk="1" fontAlgn="auto" hangingPunct="1">
              <a:spcAft>
                <a:spcPts val="0"/>
              </a:spcAft>
              <a:defRPr/>
            </a:pPr>
            <a:r>
              <a:rPr sz="3200" dirty="0" err="1" smtClean="0">
                <a:solidFill>
                  <a:schemeClr val="bg1">
                    <a:lumMod val="95000"/>
                  </a:schemeClr>
                </a:solidFill>
              </a:rPr>
              <a:t>Monitorimi</a:t>
            </a:r>
            <a:r>
              <a:rPr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3200" dirty="0" err="1" smtClean="0">
                <a:solidFill>
                  <a:schemeClr val="bg1">
                    <a:lumMod val="95000"/>
                  </a:schemeClr>
                </a:solidFill>
              </a:rPr>
              <a:t>dhe</a:t>
            </a:r>
            <a:r>
              <a:rPr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3200" dirty="0" err="1" smtClean="0">
                <a:solidFill>
                  <a:schemeClr val="bg1">
                    <a:lumMod val="95000"/>
                  </a:schemeClr>
                </a:solidFill>
              </a:rPr>
              <a:t>zgjidhja</a:t>
            </a:r>
            <a:r>
              <a:rPr sz="3200" dirty="0" smtClean="0">
                <a:solidFill>
                  <a:schemeClr val="bg1">
                    <a:lumMod val="95000"/>
                  </a:schemeClr>
                </a:solidFill>
              </a:rPr>
              <a:t> e </a:t>
            </a:r>
            <a:r>
              <a:rPr sz="3200" dirty="0" err="1" smtClean="0">
                <a:solidFill>
                  <a:schemeClr val="bg1">
                    <a:lumMod val="95000"/>
                  </a:schemeClr>
                </a:solidFill>
              </a:rPr>
              <a:t>problemeve</a:t>
            </a:r>
            <a:r>
              <a:rPr sz="3200" dirty="0" smtClean="0">
                <a:solidFill>
                  <a:schemeClr val="bg1">
                    <a:lumMod val="95000"/>
                  </a:schemeClr>
                </a:solidFill>
              </a:rPr>
              <a:t>/"troubleshooting" ne server</a:t>
            </a:r>
            <a:endParaRPr sz="3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657600" y="3200400"/>
            <a:ext cx="8534400" cy="476250"/>
          </a:xfrm>
        </p:spPr>
        <p:txBody>
          <a:bodyPr/>
          <a:lstStyle/>
          <a:p>
            <a:pPr algn="r" eaLnBrk="1" hangingPunct="1"/>
            <a:r>
              <a:rPr altLang="en-US" sz="2100" dirty="0" smtClean="0"/>
              <a:t>Moduli 4</a:t>
            </a: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285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08324"/>
          </a:xfrm>
        </p:spPr>
        <p:txBody>
          <a:bodyPr/>
          <a:lstStyle/>
          <a:p>
            <a:pPr lvl="1"/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rekord</a:t>
            </a:r>
            <a:r>
              <a:rPr lang="en-US" dirty="0" smtClean="0"/>
              <a:t> master boot  (MBR)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sektori</a:t>
            </a:r>
            <a:r>
              <a:rPr lang="en-US" dirty="0" smtClean="0"/>
              <a:t> I pare </a:t>
            </a:r>
            <a:r>
              <a:rPr lang="en-US" dirty="0" err="1" smtClean="0"/>
              <a:t>prej</a:t>
            </a:r>
            <a:r>
              <a:rPr lang="en-US" dirty="0" smtClean="0"/>
              <a:t> 512-byte, </a:t>
            </a:r>
            <a:r>
              <a:rPr lang="en-US" dirty="0" err="1" smtClean="0"/>
              <a:t>particioni</a:t>
            </a:r>
            <a:r>
              <a:rPr lang="en-US" dirty="0" smtClean="0"/>
              <a:t> I pare I </a:t>
            </a:r>
            <a:r>
              <a:rPr lang="en-US" dirty="0" err="1" smtClean="0"/>
              <a:t>nje</a:t>
            </a:r>
            <a:r>
              <a:rPr lang="en-US" dirty="0" smtClean="0"/>
              <a:t> hard disk. </a:t>
            </a:r>
          </a:p>
          <a:p>
            <a:pPr lvl="2"/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en-US" dirty="0" err="1" smtClean="0"/>
              <a:t>particionin</a:t>
            </a:r>
            <a:r>
              <a:rPr lang="en-US" dirty="0" smtClean="0"/>
              <a:t> e pare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tabeles</a:t>
            </a:r>
            <a:r>
              <a:rPr lang="en-US" dirty="0" smtClean="0"/>
              <a:t>, </a:t>
            </a:r>
            <a:r>
              <a:rPr lang="en-US" dirty="0" err="1" smtClean="0"/>
              <a:t>permban</a:t>
            </a:r>
            <a:r>
              <a:rPr lang="en-US" dirty="0" smtClean="0"/>
              <a:t> </a:t>
            </a:r>
            <a:r>
              <a:rPr lang="en-US" dirty="0" err="1" smtClean="0"/>
              <a:t>kodin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ngritur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shfrytezimit</a:t>
            </a:r>
            <a:endParaRPr lang="en-US" dirty="0" smtClean="0"/>
          </a:p>
          <a:p>
            <a:pPr lvl="1"/>
            <a:r>
              <a:rPr lang="en-US" dirty="0" smtClean="0"/>
              <a:t>A volume boot record (VBR)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lloj</a:t>
            </a:r>
            <a:r>
              <a:rPr lang="en-US" dirty="0" smtClean="0"/>
              <a:t> </a:t>
            </a:r>
            <a:r>
              <a:rPr lang="en-US" dirty="0" err="1" smtClean="0"/>
              <a:t>sektori</a:t>
            </a:r>
            <a:r>
              <a:rPr lang="en-US" dirty="0" smtClean="0"/>
              <a:t> </a:t>
            </a:r>
            <a:r>
              <a:rPr lang="en-US" dirty="0" err="1" smtClean="0"/>
              <a:t>butimi</a:t>
            </a:r>
            <a:r>
              <a:rPr lang="en-US" dirty="0" smtClean="0"/>
              <a:t>, I </a:t>
            </a:r>
            <a:r>
              <a:rPr lang="en-US" dirty="0" err="1" smtClean="0"/>
              <a:t>ruajtur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hard </a:t>
            </a:r>
            <a:r>
              <a:rPr lang="en-US" dirty="0" err="1" smtClean="0"/>
              <a:t>diskut</a:t>
            </a:r>
            <a:r>
              <a:rPr lang="en-US" dirty="0" smtClean="0"/>
              <a:t>, floppy disk,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ruajtese</a:t>
            </a:r>
            <a:r>
              <a:rPr lang="en-US" dirty="0" smtClean="0"/>
              <a:t> e </a:t>
            </a:r>
            <a:r>
              <a:rPr lang="en-US" dirty="0" err="1" smtClean="0"/>
              <a:t>ngjajshme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permban</a:t>
            </a:r>
            <a:r>
              <a:rPr lang="en-US" dirty="0" smtClean="0"/>
              <a:t> </a:t>
            </a:r>
            <a:r>
              <a:rPr lang="en-US" dirty="0" err="1" smtClean="0"/>
              <a:t>kodin</a:t>
            </a:r>
            <a:r>
              <a:rPr lang="en-US" dirty="0" smtClean="0"/>
              <a:t> per </a:t>
            </a:r>
            <a:r>
              <a:rPr lang="en-US" dirty="0" err="1" smtClean="0"/>
              <a:t>butimin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shfrytezimi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NTLDR </a:t>
            </a:r>
            <a:r>
              <a:rPr lang="en-US" dirty="0" err="1" smtClean="0"/>
              <a:t>dhe</a:t>
            </a:r>
            <a:r>
              <a:rPr lang="en-US" dirty="0" smtClean="0"/>
              <a:t> BOOTMGR.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Boot Record/</a:t>
            </a:r>
            <a:r>
              <a:rPr lang="en-US" dirty="0" err="1" smtClean="0"/>
              <a:t>Rekorsi</a:t>
            </a:r>
            <a:r>
              <a:rPr lang="en-US" dirty="0" smtClean="0"/>
              <a:t> Master Boot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Boot Options</a:t>
            </a:r>
            <a:endParaRPr lang="en-US" dirty="0"/>
          </a:p>
        </p:txBody>
      </p:sp>
      <p:pic>
        <p:nvPicPr>
          <p:cNvPr id="24580" name="Picture 3" descr="E:\Desktop\BoxTwelve\Wiley\98-365 Server Administration Fundamentals\Pics3\F04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65786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754326"/>
          </a:xfrm>
        </p:spPr>
        <p:txBody>
          <a:bodyPr/>
          <a:lstStyle/>
          <a:p>
            <a:pPr lvl="1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mbajme</a:t>
            </a:r>
            <a:r>
              <a:rPr lang="en-US" dirty="0" smtClean="0"/>
              <a:t> </a:t>
            </a:r>
            <a:r>
              <a:rPr lang="en-US" dirty="0" err="1" smtClean="0"/>
              <a:t>serverat</a:t>
            </a:r>
            <a:r>
              <a:rPr lang="en-US" dirty="0" smtClean="0"/>
              <a:t> ne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sherbimet</a:t>
            </a:r>
            <a:r>
              <a:rPr lang="en-US" dirty="0" smtClean="0"/>
              <a:t> e </a:t>
            </a:r>
            <a:r>
              <a:rPr lang="en-US" dirty="0" err="1" smtClean="0"/>
              <a:t>disponueshme</a:t>
            </a:r>
            <a:endParaRPr lang="en-US" dirty="0" smtClean="0"/>
          </a:p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serveri</a:t>
            </a:r>
            <a:r>
              <a:rPr lang="en-US" dirty="0" smtClean="0"/>
              <a:t> </a:t>
            </a:r>
            <a:r>
              <a:rPr lang="en-US" dirty="0" err="1" smtClean="0"/>
              <a:t>bie</a:t>
            </a:r>
            <a:r>
              <a:rPr lang="en-US" dirty="0" smtClean="0"/>
              <a:t>, </a:t>
            </a:r>
            <a:r>
              <a:rPr lang="en-US" dirty="0" err="1" smtClean="0"/>
              <a:t>kompania</a:t>
            </a:r>
            <a:r>
              <a:rPr lang="en-US" dirty="0" smtClean="0"/>
              <a:t> </a:t>
            </a:r>
            <a:r>
              <a:rPr lang="en-US" dirty="0" err="1" smtClean="0"/>
              <a:t>juaj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humbase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</a:t>
            </a:r>
            <a:r>
              <a:rPr lang="en-US" dirty="0" err="1" smtClean="0"/>
              <a:t>juaj</a:t>
            </a:r>
            <a:r>
              <a:rPr lang="en-US" dirty="0" smtClean="0"/>
              <a:t> </a:t>
            </a:r>
            <a:r>
              <a:rPr lang="en-US" dirty="0" err="1" smtClean="0"/>
              <a:t>permban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website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jashtem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databaze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kontrollon</a:t>
            </a:r>
            <a:r>
              <a:rPr lang="en-US" dirty="0" smtClean="0"/>
              <a:t> </a:t>
            </a:r>
            <a:r>
              <a:rPr lang="en-US" dirty="0" err="1" smtClean="0"/>
              <a:t>shitjet</a:t>
            </a:r>
            <a:r>
              <a:rPr lang="en-US" dirty="0" smtClean="0"/>
              <a:t>, </a:t>
            </a:r>
            <a:r>
              <a:rPr lang="en-US" dirty="0" err="1" smtClean="0"/>
              <a:t>blerjet</a:t>
            </a:r>
            <a:r>
              <a:rPr lang="en-US" dirty="0" smtClean="0"/>
              <a:t>, </a:t>
            </a:r>
            <a:r>
              <a:rPr lang="en-US" dirty="0" err="1" smtClean="0"/>
              <a:t>inventarin</a:t>
            </a:r>
            <a:r>
              <a:rPr lang="en-US" dirty="0" smtClean="0"/>
              <a:t>, </a:t>
            </a:r>
            <a:r>
              <a:rPr lang="en-US" dirty="0" err="1" smtClean="0"/>
              <a:t>prodhimin</a:t>
            </a:r>
            <a:r>
              <a:rPr lang="en-US" dirty="0" smtClean="0"/>
              <a:t>, </a:t>
            </a:r>
            <a:r>
              <a:rPr lang="en-US" dirty="0" err="1" smtClean="0"/>
              <a:t>koha</a:t>
            </a:r>
            <a:r>
              <a:rPr lang="en-US" dirty="0" smtClean="0"/>
              <a:t> e </a:t>
            </a:r>
            <a:r>
              <a:rPr lang="en-US" dirty="0" err="1" smtClean="0"/>
              <a:t>serverit</a:t>
            </a:r>
            <a:r>
              <a:rPr lang="en-US" dirty="0" smtClean="0"/>
              <a:t> </a:t>
            </a:r>
            <a:r>
              <a:rPr lang="en-US" dirty="0" err="1" smtClean="0"/>
              <a:t>jashte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jetike</a:t>
            </a:r>
            <a:r>
              <a:rPr lang="en-US" dirty="0" smtClean="0"/>
              <a:t> per </a:t>
            </a:r>
            <a:r>
              <a:rPr lang="en-US" dirty="0" err="1" smtClean="0"/>
              <a:t>nevojat</a:t>
            </a:r>
            <a:r>
              <a:rPr lang="en-US" dirty="0" smtClean="0"/>
              <a:t> e </a:t>
            </a:r>
            <a:r>
              <a:rPr lang="en-US" dirty="0" err="1" smtClean="0"/>
              <a:t>biznesit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server I </a:t>
            </a:r>
            <a:r>
              <a:rPr lang="en-US" dirty="0" err="1" smtClean="0"/>
              <a:t>brendshem</a:t>
            </a:r>
            <a:r>
              <a:rPr lang="en-US" dirty="0" smtClean="0"/>
              <a:t>, </a:t>
            </a:r>
            <a:r>
              <a:rPr lang="en-US" dirty="0" err="1" smtClean="0"/>
              <a:t>ndoshta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I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perdoruesit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realizojne</a:t>
            </a:r>
            <a:r>
              <a:rPr lang="en-US" dirty="0" smtClean="0"/>
              <a:t> </a:t>
            </a:r>
            <a:r>
              <a:rPr lang="en-US" dirty="0" err="1" smtClean="0"/>
              <a:t>punet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Business Continuity/</a:t>
            </a:r>
            <a:r>
              <a:rPr lang="en-US" sz="4400" dirty="0" err="1" smtClean="0"/>
              <a:t>Vazhdimesia</a:t>
            </a:r>
            <a:r>
              <a:rPr lang="en-US" sz="4400" dirty="0" smtClean="0"/>
              <a:t> e </a:t>
            </a:r>
            <a:r>
              <a:rPr lang="en-US" sz="4400" dirty="0" err="1" smtClean="0"/>
              <a:t>Biznesit</a:t>
            </a:r>
            <a:endParaRPr lang="en-US" sz="4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Availability/</a:t>
            </a:r>
            <a:r>
              <a:rPr lang="en-US" dirty="0" err="1" smtClean="0"/>
              <a:t>Disponueshmeria</a:t>
            </a:r>
            <a:r>
              <a:rPr lang="en-US" dirty="0" smtClean="0"/>
              <a:t> e </a:t>
            </a:r>
            <a:r>
              <a:rPr lang="en-US" dirty="0" err="1" smtClean="0"/>
              <a:t>Larte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6685108"/>
              </p:ext>
            </p:extLst>
          </p:nvPr>
        </p:nvGraphicFramePr>
        <p:xfrm>
          <a:off x="2057400" y="2133601"/>
          <a:ext cx="81534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743200"/>
                <a:gridCol w="2743200"/>
              </a:tblGrid>
              <a:tr h="398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Availability %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Downtime per Month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Downtime per Year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56016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7.20 hours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3.65 days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5567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99.9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43.2 minutes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8.76 hours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5567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99.99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4.32 minutes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52.6 minutes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5567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99.999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25.9 seconds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5.26 minutes</a:t>
                      </a:r>
                    </a:p>
                  </a:txBody>
                  <a:tcPr marT="45735" marB="45735"/>
                </a:tc>
              </a:tr>
              <a:tr h="5720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99.9999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2.59 seconds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31.5 seconds</a:t>
                      </a:r>
                      <a:endParaRPr lang="en-US" sz="1800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69880"/>
          </a:xfrm>
        </p:spPr>
        <p:txBody>
          <a:bodyPr/>
          <a:lstStyle/>
          <a:p>
            <a:pPr lvl="1"/>
            <a:r>
              <a:rPr lang="en-US" dirty="0" smtClean="0"/>
              <a:t>Per ta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server tolerant 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gabimeve</a:t>
            </a:r>
            <a:r>
              <a:rPr lang="en-US" dirty="0" smtClean="0"/>
              <a:t>,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shikoni</a:t>
            </a:r>
            <a:r>
              <a:rPr lang="en-US" dirty="0" smtClean="0"/>
              <a:t> se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me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probabilitet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deshtojne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implementoni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teknologji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ta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me </a:t>
            </a:r>
            <a:r>
              <a:rPr lang="en-US" dirty="0" err="1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mundesi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deshtuar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me </a:t>
            </a:r>
            <a:r>
              <a:rPr lang="en-US" dirty="0" err="1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probabbilitet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deshtuar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Disqet</a:t>
            </a:r>
            <a:r>
              <a:rPr lang="en-US" dirty="0" smtClean="0"/>
              <a:t>: </a:t>
            </a:r>
            <a:r>
              <a:rPr lang="en-US" dirty="0" err="1" smtClean="0"/>
              <a:t>Perdorin</a:t>
            </a:r>
            <a:r>
              <a:rPr lang="en-US" dirty="0" smtClean="0"/>
              <a:t> RAID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disqe</a:t>
            </a:r>
            <a:r>
              <a:rPr lang="en-US" dirty="0"/>
              <a:t> </a:t>
            </a:r>
            <a:r>
              <a:rPr lang="en-US" dirty="0" smtClean="0"/>
              <a:t>“hot spare”</a:t>
            </a:r>
          </a:p>
          <a:p>
            <a:pPr lvl="2"/>
            <a:r>
              <a:rPr lang="en-US" dirty="0" err="1" smtClean="0"/>
              <a:t>Burim</a:t>
            </a:r>
            <a:r>
              <a:rPr lang="en-US" dirty="0" smtClean="0"/>
              <a:t> </a:t>
            </a:r>
            <a:r>
              <a:rPr lang="en-US" dirty="0" err="1" smtClean="0"/>
              <a:t>energjie</a:t>
            </a:r>
            <a:r>
              <a:rPr lang="en-US" dirty="0" smtClean="0"/>
              <a:t>: </a:t>
            </a:r>
            <a:r>
              <a:rPr lang="en-US" dirty="0" err="1" smtClean="0"/>
              <a:t>Perdorimi</a:t>
            </a:r>
            <a:r>
              <a:rPr lang="en-US" dirty="0" smtClean="0"/>
              <a:t> I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pavarura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energjise</a:t>
            </a:r>
            <a:endParaRPr lang="en-US" dirty="0" smtClean="0"/>
          </a:p>
          <a:p>
            <a:pPr lvl="2"/>
            <a:r>
              <a:rPr lang="en-US" dirty="0" err="1" smtClean="0"/>
              <a:t>Kartat</a:t>
            </a:r>
            <a:r>
              <a:rPr lang="en-US" dirty="0" smtClean="0"/>
              <a:t> e </a:t>
            </a:r>
            <a:r>
              <a:rPr lang="en-US" dirty="0" err="1" smtClean="0"/>
              <a:t>rrjetit</a:t>
            </a:r>
            <a:r>
              <a:rPr lang="en-US" dirty="0" smtClean="0"/>
              <a:t>: Karta </a:t>
            </a:r>
            <a:r>
              <a:rPr lang="en-US" dirty="0" err="1" smtClean="0"/>
              <a:t>rrjeti</a:t>
            </a:r>
            <a:r>
              <a:rPr lang="en-US" dirty="0" smtClean="0"/>
              <a:t> </a:t>
            </a:r>
            <a:r>
              <a:rPr lang="en-US" dirty="0" err="1" smtClean="0"/>
              <a:t>tolerante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Tolerance/</a:t>
            </a:r>
            <a:r>
              <a:rPr lang="en-US" dirty="0" err="1" smtClean="0"/>
              <a:t>Toleranca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gabimit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600986"/>
          </a:xfrm>
        </p:spPr>
        <p:txBody>
          <a:bodyPr/>
          <a:lstStyle/>
          <a:p>
            <a:pPr lvl="1"/>
            <a:r>
              <a:rPr lang="en-US" dirty="0" err="1" smtClean="0"/>
              <a:t>Nje</a:t>
            </a:r>
            <a:r>
              <a:rPr lang="en-US" dirty="0" smtClean="0"/>
              <a:t> cluster </a:t>
            </a:r>
            <a:r>
              <a:rPr lang="en-US" dirty="0" err="1" smtClean="0"/>
              <a:t>kompjuterash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kompjuterash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punojne</a:t>
            </a:r>
            <a:r>
              <a:rPr lang="en-US" dirty="0" smtClean="0"/>
              <a:t> </a:t>
            </a:r>
            <a:r>
              <a:rPr lang="en-US" dirty="0" err="1" smtClean="0"/>
              <a:t>sebashku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I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Bazuar</a:t>
            </a:r>
            <a:r>
              <a:rPr lang="en-US" dirty="0" smtClean="0"/>
              <a:t> ne </a:t>
            </a:r>
            <a:r>
              <a:rPr lang="en-US" dirty="0" err="1" smtClean="0"/>
              <a:t>teknologjine</a:t>
            </a:r>
            <a:r>
              <a:rPr lang="en-US" dirty="0" smtClean="0"/>
              <a:t> e </a:t>
            </a:r>
            <a:r>
              <a:rPr lang="en-US" dirty="0" err="1" smtClean="0"/>
              <a:t>perdorur</a:t>
            </a:r>
            <a:r>
              <a:rPr lang="en-US" dirty="0" smtClean="0"/>
              <a:t>, </a:t>
            </a:r>
            <a:r>
              <a:rPr lang="en-US" dirty="0" err="1" smtClean="0"/>
              <a:t>clusterat</a:t>
            </a:r>
            <a:r>
              <a:rPr lang="en-US" dirty="0" smtClean="0"/>
              <a:t> </a:t>
            </a:r>
            <a:r>
              <a:rPr lang="en-US" dirty="0" err="1" smtClean="0"/>
              <a:t>ofrojne</a:t>
            </a:r>
            <a:r>
              <a:rPr lang="en-US" dirty="0" smtClean="0"/>
              <a:t> tolerance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gabimeve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I </a:t>
            </a:r>
            <a:r>
              <a:rPr lang="en-US" dirty="0" err="1" smtClean="0"/>
              <a:t>referohemi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disponueshmeri</a:t>
            </a:r>
            <a:r>
              <a:rPr lang="en-US" dirty="0" smtClean="0"/>
              <a:t>, </a:t>
            </a:r>
            <a:r>
              <a:rPr lang="en-US" dirty="0" err="1" smtClean="0"/>
              <a:t>balancim</a:t>
            </a:r>
            <a:r>
              <a:rPr lang="en-US" dirty="0" smtClean="0"/>
              <a:t> </a:t>
            </a:r>
            <a:r>
              <a:rPr lang="en-US" dirty="0" err="1" smtClean="0"/>
              <a:t>ngarkese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dyja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desshton</a:t>
            </a:r>
            <a:r>
              <a:rPr lang="en-US" dirty="0" smtClean="0"/>
              <a:t>, duke </a:t>
            </a:r>
            <a:r>
              <a:rPr lang="en-US" dirty="0" err="1" smtClean="0"/>
              <a:t>perfshire</a:t>
            </a:r>
            <a:r>
              <a:rPr lang="en-US" dirty="0" smtClean="0"/>
              <a:t> </a:t>
            </a:r>
            <a:r>
              <a:rPr lang="en-US" dirty="0" err="1" smtClean="0"/>
              <a:t>ketu</a:t>
            </a:r>
            <a:r>
              <a:rPr lang="en-US" dirty="0" smtClean="0"/>
              <a:t> </a:t>
            </a:r>
            <a:r>
              <a:rPr lang="en-US" dirty="0" err="1" smtClean="0"/>
              <a:t>procesorin</a:t>
            </a:r>
            <a:r>
              <a:rPr lang="en-US" dirty="0" smtClean="0"/>
              <a:t>, </a:t>
            </a:r>
            <a:r>
              <a:rPr lang="en-US" dirty="0" err="1" smtClean="0"/>
              <a:t>memorien</a:t>
            </a:r>
            <a:r>
              <a:rPr lang="en-US" dirty="0" smtClean="0"/>
              <a:t>, </a:t>
            </a:r>
            <a:r>
              <a:rPr lang="en-US" dirty="0" err="1" smtClean="0"/>
              <a:t>motherboardin</a:t>
            </a:r>
            <a:r>
              <a:rPr lang="en-US" dirty="0" smtClean="0"/>
              <a:t>, </a:t>
            </a:r>
            <a:r>
              <a:rPr lang="en-US" dirty="0" err="1" smtClean="0"/>
              <a:t>nje</a:t>
            </a:r>
            <a:r>
              <a:rPr lang="en-US" dirty="0" smtClean="0"/>
              <a:t> cluster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tolerance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gabimeve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ofroje</a:t>
            </a:r>
            <a:r>
              <a:rPr lang="en-US" dirty="0" smtClean="0"/>
              <a:t> </a:t>
            </a:r>
            <a:r>
              <a:rPr lang="en-US" dirty="0" err="1" smtClean="0"/>
              <a:t>perseri</a:t>
            </a:r>
            <a:r>
              <a:rPr lang="en-US" dirty="0" smtClean="0"/>
              <a:t> </a:t>
            </a:r>
            <a:r>
              <a:rPr lang="en-US" dirty="0" err="1" smtClean="0"/>
              <a:t>sherbim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format me </a:t>
            </a:r>
            <a:r>
              <a:rPr lang="en-US" dirty="0" err="1" smtClean="0"/>
              <a:t>popullore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clusterave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: failover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balancojne</a:t>
            </a:r>
            <a:r>
              <a:rPr lang="en-US" dirty="0" smtClean="0"/>
              <a:t> </a:t>
            </a:r>
            <a:r>
              <a:rPr lang="en-US" dirty="0" err="1" smtClean="0"/>
              <a:t>ngarkesen</a:t>
            </a:r>
            <a:r>
              <a:rPr lang="en-US" dirty="0" smtClean="0"/>
              <a:t>. </a:t>
            </a:r>
          </a:p>
          <a:p>
            <a:pPr lvl="1"/>
            <a:r>
              <a:rPr lang="en-US" altLang="en-US" dirty="0" err="1" smtClean="0"/>
              <a:t>Nje</a:t>
            </a:r>
            <a:r>
              <a:rPr lang="en-US" altLang="en-US" dirty="0" smtClean="0"/>
              <a:t> cluster failover  per </a:t>
            </a:r>
            <a:r>
              <a:rPr lang="en-US" altLang="en-US" dirty="0" err="1" smtClean="0"/>
              <a:t>serverat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fundore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tille</a:t>
            </a:r>
            <a:r>
              <a:rPr lang="en-US" altLang="en-US" dirty="0" smtClean="0"/>
              <a:t> database </a:t>
            </a:r>
            <a:r>
              <a:rPr lang="en-US" altLang="en-US" dirty="0"/>
              <a:t>(</a:t>
            </a:r>
            <a:r>
              <a:rPr lang="en-US" altLang="en-US" dirty="0" smtClean="0"/>
              <a:t>sic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SQL </a:t>
            </a:r>
            <a:r>
              <a:rPr lang="en-US" altLang="en-US" dirty="0"/>
              <a:t>Server)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/>
              <a:t>mail server (</a:t>
            </a:r>
            <a:r>
              <a:rPr lang="en-US" altLang="en-US" dirty="0" smtClean="0"/>
              <a:t>sic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Exchange </a:t>
            </a:r>
            <a:r>
              <a:rPr lang="en-US" altLang="en-US" dirty="0"/>
              <a:t>Server).</a:t>
            </a:r>
          </a:p>
          <a:p>
            <a:pPr lvl="1"/>
            <a:r>
              <a:rPr lang="en-US" altLang="en-US" dirty="0" err="1" smtClean="0"/>
              <a:t>Nje</a:t>
            </a:r>
            <a:r>
              <a:rPr lang="en-US" altLang="en-US" dirty="0" smtClean="0"/>
              <a:t> cluster per </a:t>
            </a:r>
            <a:r>
              <a:rPr lang="en-US" altLang="en-US" dirty="0" err="1" smtClean="0"/>
              <a:t>balancimin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ngarkeses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rastin</a:t>
            </a:r>
            <a:r>
              <a:rPr lang="en-US" altLang="en-US" dirty="0" smtClean="0"/>
              <a:t> e front end </a:t>
            </a:r>
            <a:r>
              <a:rPr lang="en-US" altLang="en-US" dirty="0" err="1" smtClean="0"/>
              <a:t>serverave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ofrojne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nderfaqe</a:t>
            </a:r>
            <a:r>
              <a:rPr lang="en-US" altLang="en-US" dirty="0" smtClean="0"/>
              <a:t> web per </a:t>
            </a:r>
            <a:r>
              <a:rPr lang="en-US" altLang="en-US" dirty="0" err="1" smtClean="0"/>
              <a:t>serveratback</a:t>
            </a:r>
            <a:r>
              <a:rPr lang="en-US" altLang="en-US" dirty="0" smtClean="0"/>
              <a:t> </a:t>
            </a:r>
            <a:r>
              <a:rPr lang="en-US" altLang="en-US" dirty="0"/>
              <a:t>end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Clustering/</a:t>
            </a:r>
            <a:r>
              <a:rPr lang="en-US" dirty="0" err="1" smtClean="0"/>
              <a:t>Realizimi</a:t>
            </a:r>
            <a:r>
              <a:rPr lang="en-US" dirty="0" smtClean="0"/>
              <a:t> I </a:t>
            </a:r>
            <a:r>
              <a:rPr lang="en-US" dirty="0" err="1" smtClean="0"/>
              <a:t>klasterave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354217"/>
          </a:xfrm>
        </p:spPr>
        <p:txBody>
          <a:bodyPr/>
          <a:lstStyle/>
          <a:p>
            <a:pPr lvl="1"/>
            <a:r>
              <a:rPr lang="en-US" dirty="0" smtClean="0"/>
              <a:t>Pa </a:t>
            </a:r>
            <a:r>
              <a:rPr lang="en-US" dirty="0" err="1" smtClean="0"/>
              <a:t>elektricitet</a:t>
            </a:r>
            <a:r>
              <a:rPr lang="en-US" dirty="0" smtClean="0"/>
              <a:t>, </a:t>
            </a:r>
            <a:r>
              <a:rPr lang="en-US" dirty="0" err="1" smtClean="0"/>
              <a:t>serveri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funksionoje</a:t>
            </a:r>
            <a:r>
              <a:rPr lang="en-US" dirty="0" smtClean="0"/>
              <a:t>.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energjie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pavarura</a:t>
            </a:r>
            <a:r>
              <a:rPr lang="en-US" dirty="0" smtClean="0"/>
              <a:t>,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mbrojne</a:t>
            </a:r>
            <a:r>
              <a:rPr lang="en-US" dirty="0" smtClean="0"/>
              <a:t> </a:t>
            </a:r>
            <a:r>
              <a:rPr lang="en-US" dirty="0" err="1" smtClean="0"/>
              <a:t>kundra</a:t>
            </a:r>
            <a:r>
              <a:rPr lang="en-US" dirty="0" smtClean="0"/>
              <a:t> </a:t>
            </a:r>
            <a:r>
              <a:rPr lang="en-US" dirty="0" err="1" smtClean="0"/>
              <a:t>luhatjeve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energjise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uljeve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tensionit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Ne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situata</a:t>
            </a:r>
            <a:r>
              <a:rPr lang="en-US" dirty="0" smtClean="0"/>
              <a:t>, </a:t>
            </a:r>
            <a:r>
              <a:rPr lang="en-US" dirty="0" err="1" smtClean="0"/>
              <a:t>kompania</a:t>
            </a:r>
            <a:r>
              <a:rPr lang="en-US" dirty="0" smtClean="0"/>
              <a:t> </a:t>
            </a:r>
            <a:r>
              <a:rPr lang="en-US" dirty="0" err="1" smtClean="0"/>
              <a:t>juaj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kerkoje</a:t>
            </a:r>
            <a:r>
              <a:rPr lang="en-US" dirty="0" smtClean="0"/>
              <a:t> per </a:t>
            </a:r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energjie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panderprera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gjeneratore</a:t>
            </a:r>
            <a:r>
              <a:rPr lang="en-US" dirty="0" smtClean="0"/>
              <a:t> </a:t>
            </a:r>
            <a:r>
              <a:rPr lang="en-US" dirty="0" err="1" smtClean="0"/>
              <a:t>fuqie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ofrojne</a:t>
            </a:r>
            <a:r>
              <a:rPr lang="en-US" dirty="0" smtClean="0"/>
              <a:t> </a:t>
            </a:r>
            <a:r>
              <a:rPr lang="en-US" dirty="0" err="1" smtClean="0"/>
              <a:t>energji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kompania</a:t>
            </a:r>
            <a:r>
              <a:rPr lang="en-US" dirty="0" smtClean="0"/>
              <a:t> e </a:t>
            </a:r>
            <a:r>
              <a:rPr lang="en-US" dirty="0" err="1" smtClean="0"/>
              <a:t>konttraktuar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energji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Power/</a:t>
            </a:r>
            <a:r>
              <a:rPr lang="en-US" dirty="0" err="1" smtClean="0"/>
              <a:t>Burimi</a:t>
            </a:r>
            <a:r>
              <a:rPr lang="en-US" dirty="0" smtClean="0"/>
              <a:t> I </a:t>
            </a:r>
            <a:r>
              <a:rPr lang="en-US" dirty="0" err="1" smtClean="0"/>
              <a:t>energjise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69880"/>
          </a:xfrm>
        </p:spPr>
        <p:txBody>
          <a:bodyPr/>
          <a:lstStyle/>
          <a:p>
            <a:pPr lvl="1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e </a:t>
            </a:r>
            <a:r>
              <a:rPr lang="en-US" dirty="0" err="1" smtClean="0"/>
              <a:t>ruajtura</a:t>
            </a:r>
            <a:r>
              <a:rPr lang="en-US" dirty="0" smtClean="0"/>
              <a:t> ne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domosdoshme</a:t>
            </a:r>
            <a:r>
              <a:rPr lang="en-US" dirty="0" smtClean="0"/>
              <a:t> per </a:t>
            </a:r>
            <a:r>
              <a:rPr lang="en-US" dirty="0" err="1" smtClean="0"/>
              <a:t>perdoruesit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per </a:t>
            </a:r>
            <a:r>
              <a:rPr lang="en-US" dirty="0" err="1" smtClean="0"/>
              <a:t>kompanine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Perfaqson</a:t>
            </a:r>
            <a:r>
              <a:rPr lang="en-US" dirty="0" smtClean="0"/>
              <a:t> ore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tera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zevendesohen</a:t>
            </a:r>
            <a:r>
              <a:rPr lang="en-US" dirty="0" smtClean="0"/>
              <a:t>.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rendesishem</a:t>
            </a:r>
            <a:r>
              <a:rPr lang="en-US" dirty="0" smtClean="0"/>
              <a:t> ne </a:t>
            </a:r>
            <a:r>
              <a:rPr lang="en-US" dirty="0" err="1" smtClean="0"/>
              <a:t>dizenjimin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serveri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I </a:t>
            </a:r>
            <a:r>
              <a:rPr lang="en-US" dirty="0" err="1" smtClean="0"/>
              <a:t>backupit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Pavaresisht</a:t>
            </a:r>
            <a:r>
              <a:rPr lang="en-US" dirty="0" smtClean="0"/>
              <a:t> </a:t>
            </a:r>
            <a:r>
              <a:rPr lang="en-US" dirty="0" err="1" smtClean="0"/>
              <a:t>perpjekjeve</a:t>
            </a:r>
            <a:r>
              <a:rPr lang="en-US" dirty="0" smtClean="0"/>
              <a:t>, </a:t>
            </a:r>
            <a:r>
              <a:rPr lang="en-US" dirty="0" err="1" smtClean="0"/>
              <a:t>burimeve</a:t>
            </a:r>
            <a:r>
              <a:rPr lang="en-US" dirty="0" smtClean="0"/>
              <a:t> HW </a:t>
            </a:r>
            <a:r>
              <a:rPr lang="en-US" dirty="0" err="1" smtClean="0"/>
              <a:t>dhe</a:t>
            </a:r>
            <a:r>
              <a:rPr lang="en-US" dirty="0" smtClean="0"/>
              <a:t> SW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vendosni</a:t>
            </a:r>
            <a:r>
              <a:rPr lang="en-US" dirty="0" smtClean="0"/>
              <a:t> ne </a:t>
            </a:r>
            <a:r>
              <a:rPr lang="en-US" dirty="0" err="1" smtClean="0"/>
              <a:t>sistem</a:t>
            </a:r>
            <a:r>
              <a:rPr lang="en-US" dirty="0" smtClean="0"/>
              <a:t>,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ndodhi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gabim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dhenash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Data/</a:t>
            </a:r>
            <a:r>
              <a:rPr lang="en-US" dirty="0" err="1" smtClean="0"/>
              <a:t>Ruajtja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246769"/>
          </a:xfrm>
        </p:spPr>
        <p:txBody>
          <a:bodyPr/>
          <a:lstStyle/>
          <a:p>
            <a:pPr lvl="1"/>
            <a:r>
              <a:rPr lang="en-US" dirty="0" smtClean="0"/>
              <a:t>A backup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kopje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dhenash</a:t>
            </a:r>
            <a:r>
              <a:rPr lang="en-US" dirty="0" smtClean="0"/>
              <a:t> e </a:t>
            </a:r>
            <a:r>
              <a:rPr lang="en-US" dirty="0" err="1" smtClean="0"/>
              <a:t>ruajtur</a:t>
            </a:r>
            <a:r>
              <a:rPr lang="en-US" dirty="0" smtClean="0"/>
              <a:t> </a:t>
            </a:r>
            <a:r>
              <a:rPr lang="en-US" dirty="0" err="1" smtClean="0"/>
              <a:t>diku</a:t>
            </a:r>
            <a:r>
              <a:rPr lang="en-US" dirty="0" smtClean="0"/>
              <a:t>,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rikthehen</a:t>
            </a:r>
            <a:r>
              <a:rPr lang="en-US" dirty="0" smtClean="0"/>
              <a:t> pas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r>
              <a:rPr lang="en-US" dirty="0" smtClean="0"/>
              <a:t>  me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dhenash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perdoren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rikthyer</a:t>
            </a:r>
            <a:r>
              <a:rPr lang="en-US" dirty="0" smtClean="0"/>
              <a:t> </a:t>
            </a:r>
            <a:r>
              <a:rPr lang="en-US" dirty="0" err="1" smtClean="0"/>
              <a:t>komplet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, </a:t>
            </a:r>
            <a:r>
              <a:rPr lang="en-US" dirty="0" err="1" smtClean="0"/>
              <a:t>ppas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gabimi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rikthyer</a:t>
            </a:r>
            <a:r>
              <a:rPr lang="en-US" dirty="0" smtClean="0"/>
              <a:t> </a:t>
            </a:r>
            <a:r>
              <a:rPr lang="en-US" dirty="0" err="1" smtClean="0"/>
              <a:t>bashkesi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 </a:t>
            </a:r>
            <a:r>
              <a:rPr lang="en-US" dirty="0" err="1" smtClean="0"/>
              <a:t>skedaresh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fshire</a:t>
            </a:r>
            <a:r>
              <a:rPr lang="en-US" dirty="0" smtClean="0"/>
              <a:t> </a:t>
            </a:r>
            <a:r>
              <a:rPr lang="en-US" dirty="0" err="1" smtClean="0"/>
              <a:t>aksidentalisht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korruptuar</a:t>
            </a:r>
            <a:endParaRPr lang="en-US" dirty="0" smtClean="0"/>
          </a:p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planifikoni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realizoni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b="1" dirty="0" smtClean="0"/>
              <a:t>backup, </a:t>
            </a:r>
            <a:r>
              <a:rPr lang="en-US" b="1" dirty="0" err="1" smtClean="0"/>
              <a:t>ju</a:t>
            </a:r>
            <a:r>
              <a:rPr lang="en-US" b="1" dirty="0" smtClean="0"/>
              <a:t> </a:t>
            </a:r>
            <a:r>
              <a:rPr lang="en-US" b="1" dirty="0" err="1" smtClean="0"/>
              <a:t>duhet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izoloni</a:t>
            </a:r>
            <a:r>
              <a:rPr lang="en-US" b="1" dirty="0" smtClean="0"/>
              <a:t> filet e </a:t>
            </a:r>
            <a:r>
              <a:rPr lang="en-US" b="1" dirty="0" err="1" smtClean="0"/>
              <a:t>programeve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filet e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dhenave</a:t>
            </a:r>
            <a:r>
              <a:rPr lang="en-US" b="1" dirty="0" smtClean="0"/>
              <a:t>. Filet e </a:t>
            </a:r>
            <a:r>
              <a:rPr lang="en-US" b="1" dirty="0" err="1" smtClean="0"/>
              <a:t>programeve</a:t>
            </a:r>
            <a:r>
              <a:rPr lang="en-US" b="1" dirty="0" smtClean="0"/>
              <a:t> </a:t>
            </a:r>
            <a:r>
              <a:rPr lang="en-US" b="1" dirty="0" err="1" smtClean="0"/>
              <a:t>zakonisht</a:t>
            </a:r>
            <a:r>
              <a:rPr lang="en-US" b="1" dirty="0" smtClean="0"/>
              <a:t> </a:t>
            </a:r>
            <a:r>
              <a:rPr lang="en-US" b="1" dirty="0" err="1" smtClean="0"/>
              <a:t>nuk</a:t>
            </a:r>
            <a:r>
              <a:rPr lang="en-US" b="1" dirty="0" smtClean="0"/>
              <a:t> </a:t>
            </a:r>
            <a:r>
              <a:rPr lang="en-US" b="1" dirty="0" err="1" smtClean="0"/>
              <a:t>ndryshojne</a:t>
            </a:r>
            <a:r>
              <a:rPr lang="en-US" b="1" dirty="0" smtClean="0"/>
              <a:t>, </a:t>
            </a:r>
            <a:r>
              <a:rPr lang="en-US" b="1" dirty="0" err="1" smtClean="0"/>
              <a:t>keshtu</a:t>
            </a:r>
            <a:r>
              <a:rPr lang="en-US" b="1" dirty="0" smtClean="0"/>
              <a:t> </a:t>
            </a:r>
            <a:r>
              <a:rPr lang="en-US" b="1" dirty="0" err="1" smtClean="0"/>
              <a:t>qe</a:t>
            </a:r>
            <a:r>
              <a:rPr lang="en-US" b="1" dirty="0" smtClean="0"/>
              <a:t> per to </a:t>
            </a:r>
            <a:r>
              <a:rPr lang="en-US" b="1" dirty="0" err="1" smtClean="0"/>
              <a:t>nuka</a:t>
            </a:r>
            <a:r>
              <a:rPr lang="en-US" b="1" dirty="0" smtClean="0"/>
              <a:t> </a:t>
            </a:r>
            <a:r>
              <a:rPr lang="en-US" b="1" dirty="0" err="1" smtClean="0"/>
              <a:t>ka</a:t>
            </a:r>
            <a:r>
              <a:rPr lang="en-US" b="1" dirty="0" smtClean="0"/>
              <a:t> </a:t>
            </a:r>
            <a:r>
              <a:rPr lang="en-US" b="1" dirty="0" err="1" smtClean="0"/>
              <a:t>nevoje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behet</a:t>
            </a:r>
            <a:r>
              <a:rPr lang="en-US" b="1" dirty="0" smtClean="0"/>
              <a:t> backup. </a:t>
            </a:r>
            <a:r>
              <a:rPr lang="en-US" b="1" dirty="0" err="1" smtClean="0"/>
              <a:t>Fileve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dheanve</a:t>
            </a:r>
            <a:r>
              <a:rPr lang="en-US" b="1" dirty="0" smtClean="0"/>
              <a:t> </a:t>
            </a:r>
            <a:r>
              <a:rPr lang="en-US" b="1" dirty="0" err="1" smtClean="0"/>
              <a:t>duhet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behet</a:t>
            </a:r>
            <a:r>
              <a:rPr lang="en-US" b="1" dirty="0" smtClean="0"/>
              <a:t> backup ne </a:t>
            </a:r>
            <a:r>
              <a:rPr lang="en-US" b="1" dirty="0" err="1" smtClean="0"/>
              <a:t>menyre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vazhdueshme</a:t>
            </a:r>
            <a:r>
              <a:rPr lang="en-US" b="1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3352800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Ne </a:t>
            </a:r>
            <a:r>
              <a:rPr lang="en-US" altLang="en-US" dirty="0" err="1" smtClean="0"/>
              <a:t>rrjetet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serverat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hershme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backupi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realizohej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floppy. </a:t>
            </a:r>
            <a:r>
              <a:rPr lang="en-US" altLang="en-US" dirty="0" err="1" smtClean="0"/>
              <a:t>Fatkeqsisht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kishin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permase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shume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limituar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hapesire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shpejtesi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ore </a:t>
            </a:r>
            <a:r>
              <a:rPr lang="en-US" altLang="en-US" dirty="0" err="1" smtClean="0"/>
              <a:t>pune</a:t>
            </a:r>
            <a:endParaRPr lang="en-US" altLang="en-US" dirty="0"/>
          </a:p>
          <a:p>
            <a:r>
              <a:rPr lang="en-US" altLang="en-US" dirty="0" smtClean="0"/>
              <a:t>Si </a:t>
            </a:r>
            <a:r>
              <a:rPr lang="en-US" altLang="en-US" dirty="0" err="1" smtClean="0"/>
              <a:t>pasoje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zhvilluan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kaseta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magnetike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cilat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kthyen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mekanizem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standart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organizatat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realizonin</a:t>
            </a:r>
            <a:r>
              <a:rPr lang="en-US" altLang="en-US" dirty="0" smtClean="0"/>
              <a:t> backup. </a:t>
            </a:r>
            <a:endParaRPr lang="en-US" altLang="en-US" dirty="0"/>
          </a:p>
          <a:p>
            <a:r>
              <a:rPr lang="en-US" altLang="en-US" dirty="0" smtClean="0"/>
              <a:t>Me </a:t>
            </a:r>
            <a:r>
              <a:rPr lang="en-US" altLang="en-US" dirty="0" err="1" smtClean="0"/>
              <a:t>vone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teknologjia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zhvillua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drejtim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hapesires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ne hard </a:t>
            </a:r>
            <a:r>
              <a:rPr lang="en-US" altLang="en-US" dirty="0" err="1" smtClean="0"/>
              <a:t>disqe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dissqe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optike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cilaet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bere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zakonshme</a:t>
            </a:r>
            <a:r>
              <a:rPr lang="en-US" altLang="en-US" dirty="0" smtClean="0"/>
              <a:t> per backup-et. 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785652"/>
          </a:xfrm>
        </p:spPr>
        <p:txBody>
          <a:bodyPr/>
          <a:lstStyle/>
          <a:p>
            <a:pPr lvl="1"/>
            <a:r>
              <a:rPr lang="en-US" dirty="0" err="1" smtClean="0"/>
              <a:t>Gjendja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ne Windows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bashkesi</a:t>
            </a:r>
            <a:r>
              <a:rPr lang="en-US" dirty="0" smtClean="0"/>
              <a:t> </a:t>
            </a:r>
            <a:r>
              <a:rPr lang="en-US" dirty="0" err="1" smtClean="0"/>
              <a:t>komponentesh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ruhen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</a:t>
            </a:r>
            <a:r>
              <a:rPr lang="en-US" dirty="0" err="1" smtClean="0"/>
              <a:t>kollaj</a:t>
            </a:r>
            <a:r>
              <a:rPr lang="en-US" dirty="0" smtClean="0"/>
              <a:t> backup. </a:t>
            </a:r>
            <a:r>
              <a:rPr lang="en-US" dirty="0" err="1" smtClean="0"/>
              <a:t>Ketu</a:t>
            </a:r>
            <a:r>
              <a:rPr lang="en-US" dirty="0" smtClean="0"/>
              <a:t> </a:t>
            </a:r>
            <a:r>
              <a:rPr lang="en-US" dirty="0" err="1" smtClean="0"/>
              <a:t>perfshihet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Boot files (boot.ini, NTLDR, NTDetect.com) </a:t>
            </a:r>
          </a:p>
          <a:p>
            <a:pPr lvl="2"/>
            <a:r>
              <a:rPr lang="en-US" dirty="0" err="1" smtClean="0"/>
              <a:t>DLLScache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Registry (including COM settings) </a:t>
            </a:r>
          </a:p>
          <a:p>
            <a:pPr lvl="2"/>
            <a:r>
              <a:rPr lang="en-US" dirty="0" smtClean="0"/>
              <a:t>SYSVOL (Group Policy and log on scripts) </a:t>
            </a:r>
          </a:p>
          <a:p>
            <a:pPr lvl="2"/>
            <a:r>
              <a:rPr lang="en-US" dirty="0" smtClean="0"/>
              <a:t>Active Directory NTDS.DIT (domain controllers) </a:t>
            </a:r>
          </a:p>
          <a:p>
            <a:pPr lvl="2"/>
            <a:r>
              <a:rPr lang="en-US" dirty="0" smtClean="0"/>
              <a:t>Certificate Store (if the service is installed)</a:t>
            </a:r>
          </a:p>
          <a:p>
            <a:pPr lvl="2"/>
            <a:r>
              <a:rPr lang="en-US" dirty="0" smtClean="0"/>
              <a:t>User profiles</a:t>
            </a:r>
          </a:p>
          <a:p>
            <a:pPr lvl="2"/>
            <a:r>
              <a:rPr lang="en-US" dirty="0" smtClean="0"/>
              <a:t>COM+ and WMI information</a:t>
            </a:r>
          </a:p>
          <a:p>
            <a:pPr lvl="2"/>
            <a:r>
              <a:rPr lang="en-US" dirty="0" smtClean="0"/>
              <a:t>IIS </a:t>
            </a:r>
            <a:r>
              <a:rPr lang="en-US" dirty="0" err="1" smtClean="0"/>
              <a:t>metabase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State/</a:t>
            </a:r>
            <a:r>
              <a:rPr lang="en-US" dirty="0" err="1" smtClean="0"/>
              <a:t>Gjendja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7171" name="Rectangle 22"/>
          <p:cNvSpPr>
            <a:spLocks noChangeArrowheads="1"/>
          </p:cNvSpPr>
          <p:nvPr/>
        </p:nvSpPr>
        <p:spPr bwMode="auto">
          <a:xfrm>
            <a:off x="1981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CC"/>
              </a:buClr>
              <a:buFontTx/>
              <a:buChar char="•"/>
            </a:pPr>
            <a:endParaRPr lang="en-US" altLang="en-US" sz="3200">
              <a:solidFill>
                <a:srgbClr val="505050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7922521"/>
              </p:ext>
            </p:extLst>
          </p:nvPr>
        </p:nvGraphicFramePr>
        <p:xfrm>
          <a:off x="1676400" y="1447800"/>
          <a:ext cx="6934200" cy="4130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268"/>
                <a:gridCol w="3515932"/>
              </a:tblGrid>
              <a:tr h="6420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Skills/Concepts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Objective Domain Description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64588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kuptojme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performancen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Monitorimi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performances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6419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Perdorimi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Event Viewer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log-et </a:t>
                      </a:r>
                      <a:r>
                        <a:rPr lang="en-US" sz="1800" baseline="0" dirty="0" err="1" smtClean="0"/>
                        <a:t>dhe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alertet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6419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Boot-</a:t>
                      </a:r>
                      <a:r>
                        <a:rPr lang="en-US" sz="1800" dirty="0" err="1" smtClean="0"/>
                        <a:t>imi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Ngritja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sistemit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Identifikimi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hapave</a:t>
                      </a:r>
                      <a:r>
                        <a:rPr lang="en-US" sz="1800" dirty="0" smtClean="0"/>
                        <a:t> ne </a:t>
                      </a:r>
                      <a:r>
                        <a:rPr lang="en-US" sz="1800" dirty="0" err="1" smtClean="0"/>
                        <a:t>procesin</a:t>
                      </a:r>
                      <a:r>
                        <a:rPr lang="en-US" sz="1800" dirty="0" smtClean="0"/>
                        <a:t> e startup-it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6419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Hyrje</a:t>
                      </a:r>
                      <a:r>
                        <a:rPr lang="en-US" sz="1800" dirty="0" smtClean="0"/>
                        <a:t> ne </a:t>
                      </a:r>
                      <a:r>
                        <a:rPr lang="en-US" sz="1800" dirty="0" err="1" smtClean="0"/>
                        <a:t>vazhdimesine</a:t>
                      </a:r>
                      <a:r>
                        <a:rPr lang="en-US" sz="1800" dirty="0" smtClean="0"/>
                        <a:t>  e </a:t>
                      </a:r>
                      <a:r>
                        <a:rPr lang="en-US" sz="1800" dirty="0" err="1" smtClean="0"/>
                        <a:t>Biznesit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kuptojme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vazhdimesine</a:t>
                      </a:r>
                      <a:r>
                        <a:rPr lang="en-US" sz="1800" dirty="0" smtClean="0"/>
                        <a:t>  e </a:t>
                      </a:r>
                      <a:r>
                        <a:rPr lang="en-US" sz="1800" dirty="0" err="1" smtClean="0"/>
                        <a:t>biznesit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91701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Hyrje</a:t>
                      </a:r>
                      <a:r>
                        <a:rPr lang="en-US" sz="1800" dirty="0" smtClean="0"/>
                        <a:t> ne </a:t>
                      </a:r>
                      <a:r>
                        <a:rPr lang="en-US" sz="1800" dirty="0" err="1" smtClean="0"/>
                        <a:t>metodologjine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zgjidhjes</a:t>
                      </a:r>
                      <a:r>
                        <a:rPr lang="en-US" sz="1800" dirty="0" smtClean="0"/>
                        <a:t> se </a:t>
                      </a:r>
                      <a:r>
                        <a:rPr lang="en-US" sz="1800" dirty="0" err="1" smtClean="0"/>
                        <a:t>problemeve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kuptojme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metodologjine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zgjidhjes</a:t>
                      </a:r>
                      <a:r>
                        <a:rPr lang="en-US" sz="1800" baseline="0" dirty="0" smtClean="0"/>
                        <a:t> se </a:t>
                      </a:r>
                      <a:r>
                        <a:rPr lang="en-US" sz="1800" baseline="0" dirty="0" err="1" smtClean="0"/>
                        <a:t>problemeve</a:t>
                      </a:r>
                      <a:endParaRPr lang="en-US" sz="1800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69880"/>
          </a:xfrm>
        </p:spPr>
        <p:txBody>
          <a:bodyPr/>
          <a:lstStyle/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planifikoni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/>
              <a:t> </a:t>
            </a:r>
            <a:r>
              <a:rPr lang="en-US" dirty="0" smtClean="0"/>
              <a:t>backup,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planifikoni</a:t>
            </a:r>
            <a:r>
              <a:rPr lang="en-US" dirty="0" smtClean="0"/>
              <a:t> </a:t>
            </a:r>
            <a:r>
              <a:rPr lang="en-US" dirty="0" err="1" smtClean="0"/>
              <a:t>nevojat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balancuar</a:t>
            </a:r>
            <a:r>
              <a:rPr lang="en-US" dirty="0" smtClean="0"/>
              <a:t> </a:t>
            </a:r>
            <a:r>
              <a:rPr lang="en-US" dirty="0" err="1" smtClean="0"/>
              <a:t>aksesueshmerine</a:t>
            </a:r>
            <a:r>
              <a:rPr lang="en-US" dirty="0" smtClean="0"/>
              <a:t>, </a:t>
            </a:r>
            <a:r>
              <a:rPr lang="en-US" dirty="0" err="1" smtClean="0"/>
              <a:t>sigurine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koston</a:t>
            </a:r>
            <a:r>
              <a:rPr lang="en-US" dirty="0" smtClean="0"/>
              <a:t>. </a:t>
            </a:r>
            <a:r>
              <a:rPr lang="en-US" dirty="0" err="1" smtClean="0"/>
              <a:t>Organizatat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medha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kombinojne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metodat</a:t>
            </a:r>
            <a:r>
              <a:rPr lang="en-US" dirty="0" smtClean="0"/>
              <a:t> e </a:t>
            </a:r>
            <a:r>
              <a:rPr lang="en-US" dirty="0" err="1" smtClean="0"/>
              <a:t>menaxhimit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meposhtme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On-line</a:t>
            </a:r>
          </a:p>
          <a:p>
            <a:pPr lvl="2"/>
            <a:r>
              <a:rPr lang="en-US" dirty="0" smtClean="0"/>
              <a:t>Near-line</a:t>
            </a:r>
          </a:p>
          <a:p>
            <a:pPr lvl="2"/>
            <a:r>
              <a:rPr lang="en-US" dirty="0" smtClean="0"/>
              <a:t>Off-line</a:t>
            </a:r>
          </a:p>
          <a:p>
            <a:pPr lvl="2"/>
            <a:r>
              <a:rPr lang="en-US" dirty="0" smtClean="0"/>
              <a:t>Backup site or DR site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288925"/>
            <a:ext cx="11541125" cy="930275"/>
          </a:xfrm>
        </p:spPr>
        <p:txBody>
          <a:bodyPr/>
          <a:lstStyle/>
          <a:p>
            <a:r>
              <a:rPr lang="en-US" sz="3200" b="1" dirty="0" smtClean="0"/>
              <a:t>Media Management Methods/</a:t>
            </a:r>
            <a:r>
              <a:rPr lang="en-US" sz="3200" b="1" dirty="0" err="1" smtClean="0"/>
              <a:t>Metodat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manxhimit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mediave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708434"/>
          </a:xfrm>
        </p:spPr>
        <p:txBody>
          <a:bodyPr/>
          <a:lstStyle/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planifikoni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realizoni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backup, software-t e </a:t>
            </a:r>
            <a:r>
              <a:rPr lang="en-US" dirty="0" err="1" smtClean="0"/>
              <a:t>specializuar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backup-it </a:t>
            </a:r>
            <a:r>
              <a:rPr lang="en-US" dirty="0" err="1" smtClean="0"/>
              <a:t>perfshijne</a:t>
            </a:r>
            <a:r>
              <a:rPr lang="en-US" dirty="0" smtClean="0"/>
              <a:t> </a:t>
            </a:r>
            <a:r>
              <a:rPr lang="en-US" dirty="0" err="1" smtClean="0"/>
              <a:t>llojet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backup-I,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ndryshon</a:t>
            </a:r>
            <a:r>
              <a:rPr lang="en-US" dirty="0" smtClean="0"/>
              <a:t> ne </a:t>
            </a:r>
            <a:r>
              <a:rPr lang="en-US" dirty="0" err="1" smtClean="0"/>
              <a:t>afatin</a:t>
            </a:r>
            <a:r>
              <a:rPr lang="en-US" dirty="0" smtClean="0"/>
              <a:t> e </a:t>
            </a:r>
            <a:r>
              <a:rPr lang="en-US" dirty="0" err="1" smtClean="0"/>
              <a:t>kohes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I </a:t>
            </a:r>
            <a:r>
              <a:rPr lang="en-US" dirty="0" err="1" smtClean="0"/>
              <a:t>duhet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backup </a:t>
            </a:r>
            <a:r>
              <a:rPr lang="en-US" dirty="0" err="1" smtClean="0"/>
              <a:t>dhe</a:t>
            </a:r>
            <a:r>
              <a:rPr lang="en-US" dirty="0" smtClean="0"/>
              <a:t> me pas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rikthim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dhenash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Backup-I </a:t>
            </a:r>
            <a:r>
              <a:rPr lang="en-US" dirty="0" err="1" smtClean="0"/>
              <a:t>tradicional</a:t>
            </a:r>
            <a:r>
              <a:rPr lang="en-US" dirty="0" smtClean="0"/>
              <a:t> </a:t>
            </a:r>
            <a:r>
              <a:rPr lang="en-US" dirty="0" err="1" smtClean="0"/>
              <a:t>perfshin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Backup I </a:t>
            </a:r>
            <a:r>
              <a:rPr lang="en-US" dirty="0" err="1" smtClean="0"/>
              <a:t>plote</a:t>
            </a:r>
            <a:endParaRPr lang="en-US" dirty="0" smtClean="0"/>
          </a:p>
          <a:p>
            <a:pPr lvl="2"/>
            <a:r>
              <a:rPr lang="en-US" dirty="0" smtClean="0"/>
              <a:t>backup I </a:t>
            </a:r>
            <a:r>
              <a:rPr lang="en-US" dirty="0" err="1" smtClean="0"/>
              <a:t>plote</a:t>
            </a:r>
            <a:r>
              <a:rPr lang="en-US" dirty="0" smtClean="0"/>
              <a:t> me backup </a:t>
            </a:r>
            <a:r>
              <a:rPr lang="en-US" dirty="0" err="1" smtClean="0"/>
              <a:t>inkremental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backup I </a:t>
            </a:r>
            <a:r>
              <a:rPr lang="en-US" dirty="0" err="1" smtClean="0"/>
              <a:t>plote</a:t>
            </a:r>
            <a:r>
              <a:rPr lang="en-US" dirty="0" smtClean="0"/>
              <a:t> me backup </a:t>
            </a:r>
            <a:r>
              <a:rPr lang="en-US" dirty="0" err="1" smtClean="0"/>
              <a:t>diferencial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Backups/</a:t>
            </a:r>
            <a:r>
              <a:rPr lang="en-US" dirty="0" err="1" smtClean="0"/>
              <a:t>Llojet</a:t>
            </a:r>
            <a:r>
              <a:rPr lang="en-US" dirty="0" smtClean="0"/>
              <a:t> e backup-it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754326"/>
          </a:xfrm>
        </p:spPr>
        <p:txBody>
          <a:bodyPr/>
          <a:lstStyle/>
          <a:p>
            <a:pPr lvl="1"/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pyetjet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gjate</a:t>
            </a:r>
            <a:r>
              <a:rPr lang="en-US" dirty="0" smtClean="0"/>
              <a:t> backup-it </a:t>
            </a:r>
            <a:r>
              <a:rPr lang="en-US" dirty="0" err="1" smtClean="0"/>
              <a:t>eshte</a:t>
            </a:r>
            <a:r>
              <a:rPr lang="en-US" dirty="0" smtClean="0"/>
              <a:t>: “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backup”? </a:t>
            </a:r>
          </a:p>
          <a:p>
            <a:pPr lvl="1"/>
            <a:r>
              <a:rPr lang="en-US" dirty="0" err="1" smtClean="0"/>
              <a:t>Pegjigja</a:t>
            </a:r>
            <a:r>
              <a:rPr lang="en-US" dirty="0" smtClean="0"/>
              <a:t> </a:t>
            </a:r>
            <a:r>
              <a:rPr lang="en-US" dirty="0" err="1" smtClean="0"/>
              <a:t>varion</a:t>
            </a:r>
            <a:r>
              <a:rPr lang="en-US" dirty="0" smtClean="0"/>
              <a:t> ne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nevojave</a:t>
            </a:r>
            <a:r>
              <a:rPr lang="en-US" dirty="0" smtClean="0"/>
              <a:t> </a:t>
            </a:r>
            <a:r>
              <a:rPr lang="en-US" dirty="0" err="1" smtClean="0"/>
              <a:t>tuaja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Fillimisht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shikoni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rendesishme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tuaja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mundim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per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rikrijuar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skemat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thjeshta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rotacionit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grandfather-father-son (GFS).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Rotations/</a:t>
            </a:r>
            <a:r>
              <a:rPr lang="en-US" dirty="0" err="1" smtClean="0"/>
              <a:t>Rotacionet</a:t>
            </a:r>
            <a:r>
              <a:rPr lang="en-US" dirty="0" smtClean="0"/>
              <a:t> e backup-it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3048000"/>
            <a:ext cx="1089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KOPJET SHADOWS 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Windows </a:t>
            </a:r>
            <a:r>
              <a:rPr lang="en-US" altLang="en-US" dirty="0">
                <a:solidFill>
                  <a:schemeClr val="bg1"/>
                </a:solidFill>
              </a:rPr>
              <a:t>Server </a:t>
            </a:r>
            <a:r>
              <a:rPr lang="en-US" altLang="en-US" dirty="0" smtClean="0">
                <a:solidFill>
                  <a:schemeClr val="bg1"/>
                </a:solidFill>
              </a:rPr>
              <a:t>2003 </a:t>
            </a:r>
            <a:r>
              <a:rPr lang="en-US" altLang="en-US" dirty="0" err="1" smtClean="0">
                <a:solidFill>
                  <a:schemeClr val="bg1"/>
                </a:solidFill>
              </a:rPr>
              <a:t>solli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nje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utilitet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ri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quajtur</a:t>
            </a:r>
            <a:r>
              <a:rPr lang="en-US" altLang="en-US" dirty="0" smtClean="0">
                <a:solidFill>
                  <a:schemeClr val="bg1"/>
                </a:solidFill>
              </a:rPr>
              <a:t> kopje ne </a:t>
            </a:r>
            <a:r>
              <a:rPr lang="en-US" altLang="en-US" dirty="0" err="1" smtClean="0">
                <a:solidFill>
                  <a:schemeClr val="bg1"/>
                </a:solidFill>
              </a:rPr>
              <a:t>hije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folderave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sheruar</a:t>
            </a:r>
            <a:r>
              <a:rPr lang="en-US" altLang="en-US" dirty="0" smtClean="0">
                <a:solidFill>
                  <a:schemeClr val="bg1"/>
                </a:solidFill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</a:rPr>
              <a:t>qe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gjithashtu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perdoren</a:t>
            </a:r>
            <a:r>
              <a:rPr lang="en-US" altLang="en-US" dirty="0" smtClean="0">
                <a:solidFill>
                  <a:schemeClr val="bg1"/>
                </a:solidFill>
              </a:rPr>
              <a:t> ne Windows </a:t>
            </a:r>
            <a:r>
              <a:rPr lang="en-US" altLang="en-US" dirty="0">
                <a:solidFill>
                  <a:schemeClr val="bg1"/>
                </a:solidFill>
              </a:rPr>
              <a:t>Server 2008. </a:t>
            </a:r>
          </a:p>
          <a:p>
            <a:r>
              <a:rPr lang="en-US" altLang="en-US" dirty="0" err="1" smtClean="0">
                <a:solidFill>
                  <a:schemeClr val="bg1"/>
                </a:solidFill>
              </a:rPr>
              <a:t>Kopjet</a:t>
            </a:r>
            <a:r>
              <a:rPr lang="en-US" altLang="en-US" dirty="0" smtClean="0">
                <a:solidFill>
                  <a:schemeClr val="bg1"/>
                </a:solidFill>
              </a:rPr>
              <a:t> ne </a:t>
            </a:r>
            <a:r>
              <a:rPr lang="en-US" altLang="en-US" dirty="0" err="1" smtClean="0">
                <a:solidFill>
                  <a:schemeClr val="bg1"/>
                </a:solidFill>
              </a:rPr>
              <a:t>hije</a:t>
            </a:r>
            <a:r>
              <a:rPr lang="en-US" altLang="en-US" dirty="0" smtClean="0">
                <a:solidFill>
                  <a:schemeClr val="bg1"/>
                </a:solidFill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</a:rPr>
              <a:t>kur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konfigurohen</a:t>
            </a:r>
            <a:r>
              <a:rPr lang="en-US" altLang="en-US" dirty="0" smtClean="0">
                <a:solidFill>
                  <a:schemeClr val="bg1"/>
                </a:solidFill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</a:rPr>
              <a:t>automatikisht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krijojne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kopje backup-I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dhenave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ruajtura</a:t>
            </a:r>
            <a:r>
              <a:rPr lang="en-US" altLang="en-US" dirty="0" smtClean="0">
                <a:solidFill>
                  <a:schemeClr val="bg1"/>
                </a:solidFill>
              </a:rPr>
              <a:t> ne </a:t>
            </a:r>
            <a:r>
              <a:rPr lang="en-US" altLang="en-US" dirty="0" err="1" smtClean="0">
                <a:solidFill>
                  <a:schemeClr val="bg1"/>
                </a:solidFill>
              </a:rPr>
              <a:t>folderat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qe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jane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bere</a:t>
            </a:r>
            <a:r>
              <a:rPr lang="en-US" altLang="en-US" dirty="0" smtClean="0">
                <a:solidFill>
                  <a:schemeClr val="bg1"/>
                </a:solidFill>
              </a:rPr>
              <a:t> share, ne </a:t>
            </a:r>
            <a:r>
              <a:rPr lang="en-US" altLang="en-US" dirty="0" err="1" smtClean="0">
                <a:solidFill>
                  <a:schemeClr val="bg1"/>
                </a:solidFill>
              </a:rPr>
              <a:t>volumet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specifike</a:t>
            </a:r>
            <a:r>
              <a:rPr lang="en-US" altLang="en-US" dirty="0" smtClean="0">
                <a:solidFill>
                  <a:schemeClr val="bg1"/>
                </a:solidFill>
              </a:rPr>
              <a:t> NTFS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driveve</a:t>
            </a:r>
            <a:r>
              <a:rPr lang="en-US" altLang="en-US" dirty="0" smtClean="0">
                <a:solidFill>
                  <a:schemeClr val="bg1"/>
                </a:solidFill>
              </a:rPr>
              <a:t> ne </a:t>
            </a:r>
            <a:r>
              <a:rPr lang="en-US" altLang="en-US" dirty="0" err="1" smtClean="0">
                <a:solidFill>
                  <a:schemeClr val="bg1"/>
                </a:solidFill>
              </a:rPr>
              <a:t>afate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kohore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skeduluara</a:t>
            </a:r>
            <a:r>
              <a:rPr lang="en-US" altLang="en-US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altLang="en-US" i="1" dirty="0" smtClean="0">
                <a:solidFill>
                  <a:schemeClr val="bg1"/>
                </a:solidFill>
              </a:rPr>
              <a:t>Shadow </a:t>
            </a:r>
            <a:r>
              <a:rPr lang="en-US" altLang="en-US" i="1" dirty="0">
                <a:solidFill>
                  <a:schemeClr val="bg1"/>
                </a:solidFill>
              </a:rPr>
              <a:t>copies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I </a:t>
            </a:r>
            <a:r>
              <a:rPr lang="en-US" altLang="en-US" dirty="0" err="1" smtClean="0">
                <a:solidFill>
                  <a:schemeClr val="bg1"/>
                </a:solidFill>
              </a:rPr>
              <a:t>lejojne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perdoruesve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gjejne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versione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mehershme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versioneve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fileve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dhe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folderave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nga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ana</a:t>
            </a:r>
            <a:r>
              <a:rPr lang="en-US" altLang="en-US" dirty="0" smtClean="0">
                <a:solidFill>
                  <a:schemeClr val="bg1"/>
                </a:solidFill>
              </a:rPr>
              <a:t> e </a:t>
            </a:r>
            <a:r>
              <a:rPr lang="en-US" altLang="en-US" dirty="0" err="1" smtClean="0">
                <a:solidFill>
                  <a:schemeClr val="bg1"/>
                </a:solidFill>
              </a:rPr>
              <a:t>tyre</a:t>
            </a:r>
            <a:r>
              <a:rPr lang="en-US" altLang="en-US" dirty="0" smtClean="0">
                <a:solidFill>
                  <a:schemeClr val="bg1"/>
                </a:solidFill>
              </a:rPr>
              <a:t>, pa </a:t>
            </a:r>
            <a:r>
              <a:rPr lang="en-US" altLang="en-US" dirty="0" err="1" smtClean="0">
                <a:solidFill>
                  <a:schemeClr val="bg1"/>
                </a:solidFill>
              </a:rPr>
              <a:t>pasur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nevojen</a:t>
            </a:r>
            <a:r>
              <a:rPr lang="en-US" altLang="en-US" dirty="0" smtClean="0">
                <a:solidFill>
                  <a:schemeClr val="bg1"/>
                </a:solidFill>
              </a:rPr>
              <a:t> e </a:t>
            </a:r>
            <a:r>
              <a:rPr lang="en-US" altLang="en-US" dirty="0" err="1" smtClean="0">
                <a:solidFill>
                  <a:schemeClr val="bg1"/>
                </a:solidFill>
              </a:rPr>
              <a:t>perdonelit</a:t>
            </a:r>
            <a:r>
              <a:rPr lang="en-US" altLang="en-US" dirty="0" smtClean="0">
                <a:solidFill>
                  <a:schemeClr val="bg1"/>
                </a:solidFill>
              </a:rPr>
              <a:t> IT per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rikthyer</a:t>
            </a:r>
            <a:r>
              <a:rPr lang="en-US" altLang="en-US" dirty="0" smtClean="0">
                <a:solidFill>
                  <a:schemeClr val="bg1"/>
                </a:solidFill>
              </a:rPr>
              <a:t> file </a:t>
            </a:r>
            <a:r>
              <a:rPr lang="en-US" altLang="en-US" dirty="0" err="1" smtClean="0">
                <a:solidFill>
                  <a:schemeClr val="bg1"/>
                </a:solidFill>
              </a:rPr>
              <a:t>apo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foldera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nga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mediat</a:t>
            </a:r>
            <a:r>
              <a:rPr lang="en-US" altLang="en-US" dirty="0" smtClean="0">
                <a:solidFill>
                  <a:schemeClr val="bg1"/>
                </a:solidFill>
              </a:rPr>
              <a:t> e backup-it</a:t>
            </a:r>
          </a:p>
          <a:p>
            <a:r>
              <a:rPr lang="en-US" altLang="en-US" dirty="0" err="1" smtClean="0">
                <a:solidFill>
                  <a:schemeClr val="bg1"/>
                </a:solidFill>
              </a:rPr>
              <a:t>Sigurisht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qe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juve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ju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duhet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hapesire</a:t>
            </a:r>
            <a:r>
              <a:rPr lang="en-US" altLang="en-US" dirty="0" smtClean="0">
                <a:solidFill>
                  <a:schemeClr val="bg1"/>
                </a:solidFill>
              </a:rPr>
              <a:t> e </a:t>
            </a:r>
            <a:r>
              <a:rPr lang="en-US" altLang="en-US" dirty="0" err="1" smtClean="0">
                <a:solidFill>
                  <a:schemeClr val="bg1"/>
                </a:solidFill>
              </a:rPr>
              <a:t>mjaftueshme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disku</a:t>
            </a:r>
            <a:r>
              <a:rPr lang="en-US" altLang="en-US" dirty="0" smtClean="0">
                <a:solidFill>
                  <a:schemeClr val="bg1"/>
                </a:solidFill>
              </a:rPr>
              <a:t> per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ruajtur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keto</a:t>
            </a:r>
            <a:r>
              <a:rPr lang="en-US" altLang="en-US" dirty="0" smtClean="0">
                <a:solidFill>
                  <a:schemeClr val="bg1"/>
                </a:solidFill>
              </a:rPr>
              <a:t> kopje, </a:t>
            </a:r>
            <a:r>
              <a:rPr lang="en-US" altLang="en-US" dirty="0" err="1" smtClean="0">
                <a:solidFill>
                  <a:schemeClr val="bg1"/>
                </a:solidFill>
              </a:rPr>
              <a:t>te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pakten</a:t>
            </a:r>
            <a:r>
              <a:rPr lang="en-US" altLang="en-US" dirty="0" smtClean="0">
                <a:solidFill>
                  <a:schemeClr val="bg1"/>
                </a:solidFill>
              </a:rPr>
              <a:t> 100 MB </a:t>
            </a:r>
            <a:r>
              <a:rPr lang="en-US" altLang="en-US" dirty="0" err="1" smtClean="0">
                <a:solidFill>
                  <a:schemeClr val="bg1"/>
                </a:solidFill>
              </a:rPr>
              <a:t>hapesire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disku</a:t>
            </a:r>
            <a:r>
              <a:rPr lang="en-US" altLang="en-US" dirty="0" smtClean="0">
                <a:solidFill>
                  <a:schemeClr val="bg1"/>
                </a:solidFill>
              </a:rPr>
              <a:t>. </a:t>
            </a:r>
            <a:endParaRPr lang="en-US" altLang="en-US" dirty="0"/>
          </a:p>
          <a:p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Shadow Copies</a:t>
            </a:r>
            <a:endParaRPr lang="en-US"/>
          </a:p>
        </p:txBody>
      </p:sp>
      <p:pic>
        <p:nvPicPr>
          <p:cNvPr id="54276" name="Picture 3" descr="E:\Desktop\BoxTwelve\Wiley\98-365 Server Administration Fundamentals\Pictures\F04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9" t="4417" r="5211" b="7243"/>
          <a:stretch>
            <a:fillRect/>
          </a:stretch>
        </p:blipFill>
        <p:spPr bwMode="auto">
          <a:xfrm>
            <a:off x="1905000" y="1600200"/>
            <a:ext cx="6376988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3" descr="E:\Desktop\BoxTwelve\Wiley\98-365 Server Administration Fundamentals\Pictures\F04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68" t="11961" r="32722" b="32341"/>
          <a:stretch>
            <a:fillRect/>
          </a:stretch>
        </p:blipFill>
        <p:spPr bwMode="auto">
          <a:xfrm>
            <a:off x="7543800" y="1524000"/>
            <a:ext cx="26622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Pre-Boot Recovery Tools/</a:t>
            </a:r>
            <a:r>
              <a:rPr lang="en-US" sz="3200" b="1" dirty="0" err="1" smtClean="0"/>
              <a:t>Utilitetet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Rikthimit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perpara</a:t>
            </a:r>
            <a:r>
              <a:rPr lang="en-US" sz="3200" b="1" dirty="0" smtClean="0"/>
              <a:t> Boot-</a:t>
            </a:r>
            <a:r>
              <a:rPr lang="en-US" sz="3200" b="1" dirty="0" err="1" smtClean="0"/>
              <a:t>imit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815882"/>
          </a:xfrm>
        </p:spPr>
        <p:txBody>
          <a:bodyPr/>
          <a:lstStyle/>
          <a:p>
            <a:pPr lvl="1"/>
            <a:r>
              <a:rPr lang="en-US" dirty="0" smtClean="0"/>
              <a:t>Recovery Console (2008 R2)</a:t>
            </a:r>
          </a:p>
          <a:p>
            <a:pPr lvl="1"/>
            <a:r>
              <a:rPr lang="en-US" dirty="0" smtClean="0"/>
              <a:t>System Repair (2008 R2)</a:t>
            </a:r>
          </a:p>
          <a:p>
            <a:pPr lvl="1"/>
            <a:r>
              <a:rPr lang="en-US" dirty="0" smtClean="0"/>
              <a:t>Windows Recovery Environment (2012 &amp; 2012 R2)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354217"/>
          </a:xfrm>
        </p:spPr>
        <p:txBody>
          <a:bodyPr/>
          <a:lstStyle/>
          <a:p>
            <a:pPr lvl="1"/>
            <a:r>
              <a:rPr lang="en-US" dirty="0" err="1" smtClean="0"/>
              <a:t>Infrastruktura</a:t>
            </a:r>
            <a:r>
              <a:rPr lang="en-US" dirty="0" smtClean="0"/>
              <a:t> e </a:t>
            </a:r>
            <a:r>
              <a:rPr lang="en-US" dirty="0" err="1" smtClean="0"/>
              <a:t>Librarise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set </a:t>
            </a:r>
            <a:r>
              <a:rPr lang="en-US" dirty="0" err="1" smtClean="0"/>
              <a:t>konceptesh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praktikash</a:t>
            </a:r>
            <a:r>
              <a:rPr lang="en-US" dirty="0" smtClean="0"/>
              <a:t> per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sistemeve</a:t>
            </a:r>
            <a:r>
              <a:rPr lang="en-US" dirty="0" smtClean="0"/>
              <a:t> ne IT, </a:t>
            </a:r>
            <a:r>
              <a:rPr lang="en-US" dirty="0" err="1" smtClean="0"/>
              <a:t>menaxhimin</a:t>
            </a:r>
            <a:r>
              <a:rPr lang="en-US" dirty="0" smtClean="0"/>
              <a:t>  e </a:t>
            </a:r>
            <a:r>
              <a:rPr lang="en-US" dirty="0" err="1" smtClean="0"/>
              <a:t>sherbimeve</a:t>
            </a:r>
            <a:r>
              <a:rPr lang="en-US" dirty="0" smtClean="0"/>
              <a:t> IT, </a:t>
            </a:r>
            <a:r>
              <a:rPr lang="en-US" dirty="0" err="1" smtClean="0"/>
              <a:t>zhvillimin</a:t>
            </a:r>
            <a:r>
              <a:rPr lang="en-US" dirty="0" smtClean="0"/>
              <a:t> e IT-se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operacionet</a:t>
            </a:r>
            <a:r>
              <a:rPr lang="en-US" dirty="0" smtClean="0"/>
              <a:t> IT. </a:t>
            </a:r>
          </a:p>
          <a:p>
            <a:pPr lvl="1"/>
            <a:r>
              <a:rPr lang="en-US" dirty="0" smtClean="0"/>
              <a:t>ITIL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pershkrime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detajuara</a:t>
            </a:r>
            <a:r>
              <a:rPr lang="en-US" dirty="0" smtClean="0"/>
              <a:t> 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numer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rendesishem</a:t>
            </a:r>
            <a:r>
              <a:rPr lang="en-US" dirty="0" smtClean="0"/>
              <a:t> </a:t>
            </a:r>
            <a:r>
              <a:rPr lang="en-US" dirty="0" err="1" smtClean="0"/>
              <a:t>praktikash</a:t>
            </a:r>
            <a:r>
              <a:rPr lang="en-US" dirty="0" smtClean="0"/>
              <a:t> IT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checklists, </a:t>
            </a:r>
            <a:r>
              <a:rPr lang="en-US" dirty="0" err="1" smtClean="0"/>
              <a:t>taske</a:t>
            </a:r>
            <a:r>
              <a:rPr lang="en-US" dirty="0" smtClean="0"/>
              <a:t>/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organizate</a:t>
            </a:r>
            <a:r>
              <a:rPr lang="en-US" dirty="0" smtClean="0"/>
              <a:t> IT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shfrytezon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nevojave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769989"/>
          </a:xfrm>
        </p:spPr>
        <p:txBody>
          <a:bodyPr/>
          <a:lstStyle/>
          <a:p>
            <a:pPr lvl="1"/>
            <a:r>
              <a:rPr lang="en-US" dirty="0" smtClean="0"/>
              <a:t>Jane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hapa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duhen</a:t>
            </a:r>
            <a:r>
              <a:rPr lang="en-US" dirty="0" smtClean="0"/>
              <a:t> </a:t>
            </a:r>
            <a:r>
              <a:rPr lang="en-US" dirty="0" err="1" smtClean="0"/>
              <a:t>ndjekur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implementuar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server, </a:t>
            </a:r>
            <a:r>
              <a:rPr lang="en-US" dirty="0" err="1" smtClean="0"/>
              <a:t>sherbim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hapa</a:t>
            </a:r>
            <a:r>
              <a:rPr lang="en-US" dirty="0" smtClean="0"/>
              <a:t> </a:t>
            </a:r>
            <a:r>
              <a:rPr lang="en-US" dirty="0" err="1" smtClean="0"/>
              <a:t>perfshijne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Collecting requirements/</a:t>
            </a:r>
            <a:r>
              <a:rPr lang="en-US" dirty="0" err="1" smtClean="0"/>
              <a:t>mbledhja</a:t>
            </a:r>
            <a:r>
              <a:rPr lang="en-US" dirty="0" smtClean="0"/>
              <a:t> e </a:t>
            </a:r>
            <a:r>
              <a:rPr lang="en-US" dirty="0" err="1" smtClean="0"/>
              <a:t>kerkesave</a:t>
            </a:r>
            <a:endParaRPr lang="en-US" dirty="0" smtClean="0"/>
          </a:p>
          <a:p>
            <a:pPr lvl="2"/>
            <a:r>
              <a:rPr lang="en-US" dirty="0" smtClean="0"/>
              <a:t>Designing and planning/</a:t>
            </a:r>
            <a:r>
              <a:rPr lang="en-US" dirty="0" err="1" smtClean="0"/>
              <a:t>dizenjimi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planifikimi</a:t>
            </a:r>
            <a:endParaRPr lang="en-US" dirty="0" smtClean="0"/>
          </a:p>
          <a:p>
            <a:pPr lvl="2"/>
            <a:r>
              <a:rPr lang="en-US" dirty="0" smtClean="0"/>
              <a:t>Implementing/</a:t>
            </a:r>
            <a:r>
              <a:rPr lang="en-US" dirty="0" err="1" smtClean="0"/>
              <a:t>Implementimi</a:t>
            </a:r>
            <a:endParaRPr lang="en-US" dirty="0" smtClean="0"/>
          </a:p>
          <a:p>
            <a:pPr lvl="2"/>
            <a:r>
              <a:rPr lang="en-US" dirty="0" smtClean="0"/>
              <a:t>Managing and monitoring/</a:t>
            </a:r>
            <a:r>
              <a:rPr lang="en-US" dirty="0" err="1" smtClean="0"/>
              <a:t>Menaxhimi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Monitorimi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Serverat</a:t>
            </a:r>
            <a:r>
              <a:rPr lang="en-US" dirty="0" smtClean="0"/>
              <a:t>, </a:t>
            </a:r>
            <a:r>
              <a:rPr lang="en-US" dirty="0" err="1" smtClean="0"/>
              <a:t>Sherbimet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Aplikacionet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339650"/>
          </a:xfrm>
        </p:spPr>
        <p:txBody>
          <a:bodyPr/>
          <a:lstStyle/>
          <a:p>
            <a:pPr lvl="1"/>
            <a:r>
              <a:rPr lang="en-US" dirty="0" smtClean="0"/>
              <a:t>Si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, </a:t>
            </a:r>
            <a:r>
              <a:rPr lang="en-US" dirty="0" err="1" smtClean="0"/>
              <a:t>nje</a:t>
            </a:r>
            <a:r>
              <a:rPr lang="en-US" dirty="0" smtClean="0"/>
              <a:t> administrator </a:t>
            </a:r>
            <a:r>
              <a:rPr lang="en-US" dirty="0" err="1" smtClean="0"/>
              <a:t>serveri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administrator </a:t>
            </a:r>
            <a:r>
              <a:rPr lang="en-US" dirty="0" err="1" smtClean="0"/>
              <a:t>rrjeti</a:t>
            </a:r>
            <a:r>
              <a:rPr lang="en-US" dirty="0" smtClean="0"/>
              <a:t>, do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zgjidhni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thjeshta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zgjidhje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dukshme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zgjidhen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metologji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problemeve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eficente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problem. </a:t>
            </a:r>
          </a:p>
          <a:p>
            <a:pPr lvl="1"/>
            <a:r>
              <a:rPr lang="en-US" dirty="0" err="1" smtClean="0"/>
              <a:t>Gjetja</a:t>
            </a:r>
            <a:r>
              <a:rPr lang="en-US" dirty="0" smtClean="0"/>
              <a:t> e </a:t>
            </a:r>
            <a:r>
              <a:rPr lang="en-US" dirty="0" err="1" smtClean="0"/>
              <a:t>problemit</a:t>
            </a:r>
            <a:endParaRPr lang="en-US" dirty="0"/>
          </a:p>
          <a:p>
            <a:pPr lvl="1"/>
            <a:r>
              <a:rPr lang="en-US" dirty="0" err="1" smtClean="0"/>
              <a:t>Vleresimi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konfigurimit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Liste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zgjidhjeve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mundshme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perpjekje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izoluar</a:t>
            </a:r>
            <a:r>
              <a:rPr lang="en-US" dirty="0" smtClean="0"/>
              <a:t> </a:t>
            </a:r>
            <a:r>
              <a:rPr lang="en-US" dirty="0" err="1" smtClean="0"/>
              <a:t>problemin</a:t>
            </a:r>
            <a:r>
              <a:rPr lang="en-US" dirty="0" smtClean="0"/>
              <a:t> duke </a:t>
            </a:r>
            <a:r>
              <a:rPr lang="en-US" dirty="0" err="1" smtClean="0"/>
              <a:t>hequr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c’aktivizuar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HW </a:t>
            </a:r>
            <a:r>
              <a:rPr lang="en-US" dirty="0" err="1" smtClean="0"/>
              <a:t>ose</a:t>
            </a:r>
            <a:r>
              <a:rPr lang="en-US" dirty="0" smtClean="0"/>
              <a:t> SW </a:t>
            </a:r>
          </a:p>
          <a:p>
            <a:pPr lvl="1"/>
            <a:r>
              <a:rPr lang="en-US" dirty="0" err="1" smtClean="0"/>
              <a:t>Egzekutojne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plan </a:t>
            </a:r>
          </a:p>
          <a:p>
            <a:pPr lvl="1"/>
            <a:r>
              <a:rPr lang="en-US" dirty="0" err="1" smtClean="0"/>
              <a:t>Kontrollojme</a:t>
            </a:r>
            <a:r>
              <a:rPr lang="en-US" dirty="0" smtClean="0"/>
              <a:t> </a:t>
            </a:r>
            <a:r>
              <a:rPr lang="en-US" dirty="0" err="1" smtClean="0"/>
              <a:t>rezultatet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Ndermarrja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qasjeje</a:t>
            </a:r>
            <a:r>
              <a:rPr lang="en-US" dirty="0" smtClean="0"/>
              <a:t> </a:t>
            </a:r>
            <a:r>
              <a:rPr lang="en-US" dirty="0" err="1" smtClean="0"/>
              <a:t>proaktive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Metodologjia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Problemeve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71" dirty="0" err="1" smtClean="0">
                <a:solidFill>
                  <a:schemeClr val="bg1">
                    <a:lumMod val="95000"/>
                  </a:schemeClr>
                </a:solidFill>
              </a:rPr>
              <a:t>Utilitetet</a:t>
            </a:r>
            <a:r>
              <a:rPr lang="en-US" sz="3971" dirty="0" smtClean="0">
                <a:solidFill>
                  <a:schemeClr val="bg1">
                    <a:lumMod val="95000"/>
                  </a:schemeClr>
                </a:solidFill>
              </a:rPr>
              <a:t> per </a:t>
            </a:r>
            <a:r>
              <a:rPr lang="en-US" sz="3971" dirty="0" err="1" smtClean="0">
                <a:solidFill>
                  <a:schemeClr val="bg1">
                    <a:lumMod val="95000"/>
                  </a:schemeClr>
                </a:solidFill>
              </a:rPr>
              <a:t>zgjidhjen</a:t>
            </a:r>
            <a:r>
              <a:rPr lang="en-US" sz="3971" dirty="0" smtClean="0">
                <a:solidFill>
                  <a:schemeClr val="bg1">
                    <a:lumMod val="95000"/>
                  </a:schemeClr>
                </a:solidFill>
              </a:rPr>
              <a:t> e </a:t>
            </a:r>
            <a:r>
              <a:rPr lang="en-US" sz="3971" dirty="0" err="1" smtClean="0">
                <a:solidFill>
                  <a:schemeClr val="bg1">
                    <a:lumMod val="95000"/>
                  </a:schemeClr>
                </a:solidFill>
              </a:rPr>
              <a:t>problemeve</a:t>
            </a:r>
            <a:endParaRPr sz="397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5378450" cy="2154436"/>
          </a:xfrm>
        </p:spPr>
        <p:txBody>
          <a:bodyPr rtlCol="0"/>
          <a:lstStyle/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Device Manager</a:t>
            </a:r>
          </a:p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System Information</a:t>
            </a:r>
          </a:p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Event Viewer</a:t>
            </a:r>
          </a:p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Task Manager</a:t>
            </a:r>
          </a:p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Resource Monitor</a:t>
            </a:r>
          </a:p>
          <a:p>
            <a:pPr marL="1028700" lvl="1" indent="-457200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Performance Monitor</a:t>
            </a:r>
            <a:endParaRPr sz="20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543675" y="1189038"/>
            <a:ext cx="5378450" cy="2154436"/>
          </a:xfrm>
        </p:spPr>
        <p:txBody>
          <a:bodyPr rtlCol="0"/>
          <a:lstStyle/>
          <a:p>
            <a:pPr lvl="1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System Configuration</a:t>
            </a:r>
          </a:p>
          <a:p>
            <a:pPr lvl="1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Memory Diagnostics tool</a:t>
            </a:r>
          </a:p>
          <a:p>
            <a:pPr lvl="1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Troubleshooting Wizard</a:t>
            </a:r>
          </a:p>
          <a:p>
            <a:pPr lvl="1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Boot Menu including Safe mode</a:t>
            </a:r>
          </a:p>
          <a:p>
            <a:pPr lvl="1">
              <a:defRPr/>
            </a:pPr>
            <a:r>
              <a:rPr sz="2000" dirty="0" smtClean="0">
                <a:solidFill>
                  <a:srgbClr val="FFFFFF">
                    <a:lumMod val="95000"/>
                  </a:srgbClr>
                </a:solidFill>
              </a:rPr>
              <a:t>Windows Repair</a:t>
            </a:r>
          </a:p>
          <a:p>
            <a:pPr lvl="1">
              <a:defRPr/>
            </a:pPr>
            <a:endParaRPr sz="20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System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1013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i="1" dirty="0"/>
              <a:t>System Information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njihet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/>
              <a:t>msinfo32.exe) </a:t>
            </a:r>
            <a:r>
              <a:rPr lang="en-US" altLang="en-US" dirty="0" err="1" smtClean="0"/>
              <a:t>tregon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detaje</a:t>
            </a:r>
            <a:r>
              <a:rPr lang="en-US" altLang="en-US" dirty="0" smtClean="0"/>
              <a:t> per HW e </a:t>
            </a:r>
            <a:r>
              <a:rPr lang="en-US" altLang="en-US" dirty="0" err="1" smtClean="0"/>
              <a:t>kompjuterit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komponentet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smtClean="0"/>
              <a:t>SW </a:t>
            </a:r>
            <a:r>
              <a:rPr lang="en-US" altLang="en-US" dirty="0" smtClean="0"/>
              <a:t>duke </a:t>
            </a:r>
            <a:r>
              <a:rPr lang="en-US" altLang="en-US" dirty="0" err="1" smtClean="0"/>
              <a:t>perfshire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driverat</a:t>
            </a:r>
            <a:r>
              <a:rPr lang="en-US" altLang="en-US" dirty="0" smtClean="0"/>
              <a:t>. System </a:t>
            </a:r>
            <a:r>
              <a:rPr lang="en-US" altLang="en-US" dirty="0"/>
              <a:t>Information </a:t>
            </a:r>
            <a:r>
              <a:rPr lang="en-US" altLang="en-US" dirty="0" err="1" smtClean="0"/>
              <a:t>liston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kategorite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anen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majte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detajet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anen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djathte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692771"/>
          </a:xfrm>
        </p:spPr>
        <p:txBody>
          <a:bodyPr/>
          <a:lstStyle/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doni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zgjidhni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ne Windows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lidhura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,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ndeshim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dime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zgjidhim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Perpos</a:t>
            </a:r>
            <a:r>
              <a:rPr lang="en-US" dirty="0" smtClean="0"/>
              <a:t> </a:t>
            </a:r>
            <a:r>
              <a:rPr lang="en-US" dirty="0" err="1" smtClean="0"/>
              <a:t>kerkimit</a:t>
            </a:r>
            <a:r>
              <a:rPr lang="en-US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vizitoni</a:t>
            </a:r>
            <a:r>
              <a:rPr lang="en-US" dirty="0" smtClean="0"/>
              <a:t> </a:t>
            </a:r>
            <a:r>
              <a:rPr lang="en-US" dirty="0" err="1" smtClean="0"/>
              <a:t>distributore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faqe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(www.microsoft.com).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Help/</a:t>
            </a:r>
            <a:r>
              <a:rPr lang="en-US" dirty="0" err="1" smtClean="0"/>
              <a:t>Ndihma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692771"/>
          </a:xfrm>
        </p:spPr>
        <p:txBody>
          <a:bodyPr/>
          <a:lstStyle/>
          <a:p>
            <a:pPr lvl="1"/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rendesishme</a:t>
            </a:r>
            <a:r>
              <a:rPr lang="en-US" dirty="0" smtClean="0"/>
              <a:t>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Windows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butohet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kaluar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,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kuptoni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Windows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bootohet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</a:t>
            </a:r>
            <a:r>
              <a:rPr lang="en-US" dirty="0" err="1" smtClean="0"/>
              <a:t>familjar</a:t>
            </a:r>
            <a:r>
              <a:rPr lang="en-US" dirty="0" smtClean="0"/>
              <a:t> me </a:t>
            </a:r>
            <a:r>
              <a:rPr lang="en-US" dirty="0" err="1" smtClean="0"/>
              <a:t>utilitetet</a:t>
            </a:r>
            <a:r>
              <a:rPr lang="en-US" dirty="0" smtClean="0"/>
              <a:t> e </a:t>
            </a:r>
            <a:r>
              <a:rPr lang="en-US" dirty="0" err="1" smtClean="0"/>
              <a:t>gatshme</a:t>
            </a:r>
            <a:r>
              <a:rPr lang="en-US" dirty="0" smtClean="0"/>
              <a:t> </a:t>
            </a: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bootimit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Ne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ndizni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shkon</a:t>
            </a:r>
            <a:r>
              <a:rPr lang="en-US" dirty="0" smtClean="0"/>
              <a:t> ne Power-On Self Test (POST),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inicializon</a:t>
            </a:r>
            <a:r>
              <a:rPr lang="en-US" dirty="0" smtClean="0"/>
              <a:t> hardware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gjen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ngarkuar</a:t>
            </a:r>
            <a:r>
              <a:rPr lang="en-US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 the System/</a:t>
            </a:r>
            <a:r>
              <a:rPr lang="en-US" dirty="0" err="1" smtClean="0"/>
              <a:t>Ngritja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crosoft_IT_Access_Strategy_16x9_External">
  <a:themeElements>
    <a:clrScheme name="Custom 328">
      <a:dk1>
        <a:srgbClr val="505050"/>
      </a:dk1>
      <a:lt1>
        <a:srgbClr val="FFFFFF"/>
      </a:lt1>
      <a:dk2>
        <a:srgbClr val="0072C6"/>
      </a:dk2>
      <a:lt2>
        <a:srgbClr val="D2D2D2"/>
      </a:lt2>
      <a:accent1>
        <a:srgbClr val="0072C6"/>
      </a:accent1>
      <a:accent2>
        <a:srgbClr val="008272"/>
      </a:accent2>
      <a:accent3>
        <a:srgbClr val="68217A"/>
      </a:accent3>
      <a:accent4>
        <a:srgbClr val="0072C6"/>
      </a:accent4>
      <a:accent5>
        <a:srgbClr val="002050"/>
      </a:accent5>
      <a:accent6>
        <a:srgbClr val="442359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93274" tIns="46637" rIns="93274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0316C47-89A7-4E38-A161-F1468A908C39">Draft</Status>
    <Content_x0020_Type xmlns="90316C47-89A7-4E38-A161-F1468A908C39">Slide Presentation</Content_x0020_Type>
    <Module xmlns="90316C47-89A7-4E38-A161-F1468A908C39">4</Modul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1552FCE8DAE49AB00DD8999ECFBA4" ma:contentTypeVersion="" ma:contentTypeDescription="Create a new document." ma:contentTypeScope="" ma:versionID="9fe3c7892d329891ad334a1bdc48c8b5">
  <xsd:schema xmlns:xsd="http://www.w3.org/2001/XMLSchema" xmlns:xs="http://www.w3.org/2001/XMLSchema" xmlns:p="http://schemas.microsoft.com/office/2006/metadata/properties" xmlns:ns2="90316C47-89A7-4E38-A161-F1468A908C39" targetNamespace="http://schemas.microsoft.com/office/2006/metadata/properties" ma:root="true" ma:fieldsID="1b9c2fb9641548b6b16294187cab1b6e" ns2:_="">
    <xsd:import namespace="90316C47-89A7-4E38-A161-F1468A908C39"/>
    <xsd:element name="properties">
      <xsd:complexType>
        <xsd:sequence>
          <xsd:element name="documentManagement">
            <xsd:complexType>
              <xsd:all>
                <xsd:element ref="ns2:Content_x0020_Type"/>
                <xsd:element ref="ns2:Module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16C47-89A7-4E38-A161-F1468A908C39" elementFormDefault="qualified">
    <xsd:import namespace="http://schemas.microsoft.com/office/2006/documentManagement/types"/>
    <xsd:import namespace="http://schemas.microsoft.com/office/infopath/2007/PartnerControls"/>
    <xsd:element name="Content_x0020_Type" ma:index="8" ma:displayName="Content Type" ma:format="Dropdown" ma:internalName="Content_x0020_Type">
      <xsd:simpleType>
        <xsd:restriction base="dms:Choice">
          <xsd:enumeration value="Assessment"/>
          <xsd:enumeration value="Assessment Policheck"/>
          <xsd:enumeration value="Break Slides"/>
          <xsd:enumeration value="CC File"/>
          <xsd:enumeration value="CC Policheck"/>
          <xsd:enumeration value="Instructor Image"/>
          <xsd:enumeration value="Outline"/>
          <xsd:enumeration value="Promo Package"/>
          <xsd:enumeration value="Slide Presentation"/>
          <xsd:enumeration value="Slide Presentation Policheck"/>
          <xsd:enumeration value="SME Recruitment"/>
          <xsd:enumeration value="Video"/>
        </xsd:restriction>
      </xsd:simpleType>
    </xsd:element>
    <xsd:element name="Module" ma:index="9" nillable="true" ma:displayName="Module" ma:decimals="0" ma:internalName="Module" ma:percentage="FALSE">
      <xsd:simpleType>
        <xsd:restriction base="dms:Number">
          <xsd:maxInclusive value="40"/>
          <xsd:minInclusive value="1"/>
        </xsd:restriction>
      </xsd:simpleType>
    </xsd:element>
    <xsd:element name="Status" ma:index="10" nillable="true" ma:displayName="Status" ma:default="Draft" ma:format="Dropdown" ma:internalName="Status">
      <xsd:simpleType>
        <xsd:restriction base="dms:Choice">
          <xsd:enumeration value="Draft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0EED60-240C-4514-B7E6-0580C1D7713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1161134-0FD4-4089-90CC-A765AE9588D9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90316C47-89A7-4E38-A161-F1468A908C3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36312C8-BEDC-495C-8890-A6DD6294E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16C47-89A7-4E38-A161-F1468A908C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5287767-443A-4BF1-8253-0F6EA7A6B9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4332</TotalTime>
  <Words>1846</Words>
  <Application>Microsoft Office PowerPoint</Application>
  <PresentationFormat>Custom</PresentationFormat>
  <Paragraphs>169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Microsoft_IT_Access_Strategy_16x9_External</vt:lpstr>
      <vt:lpstr>Monitorimi dhe zgjidhja e problemeve/"troubleshooting" ne server</vt:lpstr>
      <vt:lpstr>Objectives</vt:lpstr>
      <vt:lpstr>ITIL</vt:lpstr>
      <vt:lpstr>Serverat, Sherbimet dhe Aplikacionet</vt:lpstr>
      <vt:lpstr>Metodologjia e Zgjidhjes se Problemeve</vt:lpstr>
      <vt:lpstr>Utilitetet per zgjidhjen e problemeve</vt:lpstr>
      <vt:lpstr>DEMO: System Information</vt:lpstr>
      <vt:lpstr>Getting Help/Ndihma</vt:lpstr>
      <vt:lpstr>Booting the System/Ngritja e Sistemit</vt:lpstr>
      <vt:lpstr>Master Boot Record/Rekorsi Master Boot</vt:lpstr>
      <vt:lpstr>Advanced Boot Options</vt:lpstr>
      <vt:lpstr>Business Continuity/Vazhdimesia e Biznesit</vt:lpstr>
      <vt:lpstr>High Availability/Disponueshmeria e Larte</vt:lpstr>
      <vt:lpstr>Fault Tolerance/Toleranca ndaj gabimit</vt:lpstr>
      <vt:lpstr>Clustering/Realizimi I klasterave</vt:lpstr>
      <vt:lpstr>Power/Burimi I energjise</vt:lpstr>
      <vt:lpstr>Protecting Data/Ruajtja e te dhenave</vt:lpstr>
      <vt:lpstr>Backups</vt:lpstr>
      <vt:lpstr>System State/Gjendja e sistemit</vt:lpstr>
      <vt:lpstr>Media Management Methods/Metodat e manxhimit te mediave </vt:lpstr>
      <vt:lpstr>Types of Backups/Llojet e backup-it</vt:lpstr>
      <vt:lpstr>Backup Rotations/Rotacionet e backup-it</vt:lpstr>
      <vt:lpstr>Shadow Copies</vt:lpstr>
      <vt:lpstr>Pre-Boot Recovery Tools/Utilitetet e Rikthimit perpara Boot-imit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lushi</cp:lastModifiedBy>
  <cp:revision>352</cp:revision>
  <dcterms:created xsi:type="dcterms:W3CDTF">2007-01-10T19:14:18Z</dcterms:created>
  <dcterms:modified xsi:type="dcterms:W3CDTF">2018-03-27T07:33:29Z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0x010100DCD1552FCE8DAE49AB00DD8999ECFBA4</vt:lpwstr>
  </property>
  <property fmtid="{D5CDD505-2E9C-101B-9397-08002B2CF9AE}" pid="3" name="ArticulateGUID">
    <vt:lpwstr>15AD6B8F-1F93-4FCF-9096-97AA777CE616</vt:lpwstr>
  </property>
  <property fmtid="{D5CDD505-2E9C-101B-9397-08002B2CF9AE}" pid="4" name="ArticulatePath">
    <vt:lpwstr>L_4</vt:lpwstr>
  </property>
</Properties>
</file>