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tags/tag16.xml" ContentType="application/vnd.openxmlformats-officedocument.presentationml.tags+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71" r:id="rId5"/>
    <p:sldId id="274" r:id="rId6"/>
    <p:sldId id="460" r:id="rId7"/>
    <p:sldId id="278" r:id="rId8"/>
    <p:sldId id="286" r:id="rId9"/>
    <p:sldId id="307" r:id="rId10"/>
    <p:sldId id="305" r:id="rId11"/>
    <p:sldId id="291" r:id="rId12"/>
    <p:sldId id="336" r:id="rId13"/>
    <p:sldId id="306" r:id="rId14"/>
    <p:sldId id="337" r:id="rId15"/>
    <p:sldId id="288" r:id="rId16"/>
    <p:sldId id="338" r:id="rId17"/>
    <p:sldId id="289" r:id="rId18"/>
    <p:sldId id="339" r:id="rId19"/>
    <p:sldId id="290" r:id="rId20"/>
  </p:sldIdLst>
  <p:sldSz cx="12192000" cy="6858000"/>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6C400"/>
    <a:srgbClr val="82BF36"/>
    <a:srgbClr val="7FBA00"/>
    <a:srgbClr val="1F497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62369" autoAdjust="0"/>
  </p:normalViewPr>
  <p:slideViewPr>
    <p:cSldViewPr snapToGrid="0">
      <p:cViewPr varScale="1">
        <p:scale>
          <a:sx n="55" d="100"/>
          <a:sy n="55" d="100"/>
        </p:scale>
        <p:origin x="-1086" y="-78"/>
      </p:cViewPr>
      <p:guideLst>
        <p:guide orient="horz" pos="2160"/>
        <p:guide pos="3840"/>
      </p:guideLst>
    </p:cSldViewPr>
  </p:slideViewPr>
  <p:outlineViewPr>
    <p:cViewPr>
      <p:scale>
        <a:sx n="33" d="100"/>
        <a:sy n="33" d="100"/>
      </p:scale>
      <p:origin x="0" y="-36120"/>
    </p:cViewPr>
  </p:outlineViewPr>
  <p:notesTextViewPr>
    <p:cViewPr>
      <p:scale>
        <a:sx n="1" d="1"/>
        <a:sy n="1" d="1"/>
      </p:scale>
      <p:origin x="0" y="0"/>
    </p:cViewPr>
  </p:notesTextViewPr>
  <p:notesViewPr>
    <p:cSldViewPr snapToGrid="0">
      <p:cViewPr varScale="1">
        <p:scale>
          <a:sx n="68" d="100"/>
          <a:sy n="68" d="100"/>
        </p:scale>
        <p:origin x="3288" y="6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pPr/>
              <a:t>5/22/2018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pPr/>
              <a:t>‹#›</a:t>
            </a:fld>
            <a:endParaRPr lang="en-US"/>
          </a:p>
        </p:txBody>
      </p:sp>
    </p:spTree>
    <p:extLst>
      <p:ext uri="{BB962C8B-B14F-4D97-AF65-F5344CB8AC3E}">
        <p14:creationId xmlns=""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pPr/>
              <a:t>5/22/2018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pPr/>
              <a:t>‹#›</a:t>
            </a:fld>
            <a:endParaRPr lang="en-US"/>
          </a:p>
        </p:txBody>
      </p:sp>
    </p:spTree>
    <p:extLst>
      <p:ext uri="{BB962C8B-B14F-4D97-AF65-F5344CB8AC3E}">
        <p14:creationId xmlns=""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r>
              <a:rPr lang="en-US" dirty="0" smtClean="0"/>
              <a:t>1 minute</a:t>
            </a:r>
            <a:endParaRPr lang="en-US" dirty="0"/>
          </a:p>
        </p:txBody>
      </p:sp>
    </p:spTree>
    <p:extLst>
      <p:ext uri="{BB962C8B-B14F-4D97-AF65-F5344CB8AC3E}">
        <p14:creationId xmlns="" xmlns:p14="http://schemas.microsoft.com/office/powerpoint/2010/main"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dirty="0" smtClean="0">
                <a:effectLst/>
                <a:latin typeface="Segoe UI" panose="020B0502040204020203" pitchFamily="34" charset="0"/>
                <a:cs typeface="Segoe UI" panose="020B0502040204020203" pitchFamily="34" charset="0"/>
              </a:rPr>
              <a:t>By using Server Manager, you can install the following components of AD CS:</a:t>
            </a:r>
          </a:p>
          <a:p>
            <a:pPr marL="171450" indent="-171450">
              <a:buFont typeface="Arial" panose="020B0604020202020204" pitchFamily="34" charset="0"/>
              <a:buChar char="•"/>
            </a:pPr>
            <a:endParaRPr lang="en-US" sz="1200" dirty="0" smtClean="0">
              <a:effectLst/>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b="1" dirty="0" smtClean="0">
                <a:effectLst/>
                <a:latin typeface="Segoe UI" panose="020B0502040204020203" pitchFamily="34" charset="0"/>
                <a:cs typeface="Segoe UI" panose="020B0502040204020203" pitchFamily="34" charset="0"/>
              </a:rPr>
              <a:t>Certification authorities (CAs)</a:t>
            </a:r>
          </a:p>
          <a:p>
            <a:pPr marL="628650" lvl="1" indent="-171450">
              <a:buFont typeface="Arial" panose="020B0604020202020204" pitchFamily="34" charset="0"/>
              <a:buChar char="•"/>
            </a:pPr>
            <a:r>
              <a:rPr lang="en-US" sz="1200" dirty="0" smtClean="0">
                <a:effectLst/>
                <a:latin typeface="Segoe UI" panose="020B0502040204020203" pitchFamily="34" charset="0"/>
                <a:cs typeface="Segoe UI" panose="020B0502040204020203" pitchFamily="34" charset="0"/>
              </a:rPr>
              <a:t>CAs issue certificates to users, computers, and services, and manage certificate validity</a:t>
            </a:r>
          </a:p>
          <a:p>
            <a:pPr marL="171450" indent="-171450">
              <a:buFont typeface="Arial" panose="020B0604020202020204" pitchFamily="34" charset="0"/>
              <a:buChar char="•"/>
            </a:pPr>
            <a:r>
              <a:rPr lang="en-US" sz="1200" b="1" dirty="0" smtClean="0">
                <a:effectLst/>
                <a:latin typeface="Segoe UI" panose="020B0502040204020203" pitchFamily="34" charset="0"/>
                <a:cs typeface="Segoe UI" panose="020B0502040204020203" pitchFamily="34" charset="0"/>
              </a:rPr>
              <a:t>CA Web enrollment</a:t>
            </a:r>
          </a:p>
          <a:p>
            <a:pPr marL="628650" lvl="1" indent="-171450">
              <a:buFont typeface="Arial" panose="020B0604020202020204" pitchFamily="34" charset="0"/>
              <a:buChar char="•"/>
            </a:pPr>
            <a:r>
              <a:rPr lang="en-US" sz="1200" dirty="0" smtClean="0">
                <a:effectLst/>
                <a:latin typeface="Segoe UI" panose="020B0502040204020203" pitchFamily="34" charset="0"/>
                <a:cs typeface="Segoe UI" panose="020B0502040204020203" pitchFamily="34" charset="0"/>
              </a:rPr>
              <a:t>Web enrollment allows users to connect to a CA by means of a Web browser in order to request certificates and retrieve certificate revocation lists (CRLs)</a:t>
            </a:r>
          </a:p>
          <a:p>
            <a:pPr marL="171450" indent="-171450">
              <a:buFont typeface="Arial" panose="020B0604020202020204" pitchFamily="34" charset="0"/>
              <a:buChar char="•"/>
            </a:pPr>
            <a:r>
              <a:rPr lang="en-US" sz="1200" b="1" dirty="0" smtClean="0">
                <a:effectLst/>
                <a:latin typeface="Segoe UI" panose="020B0502040204020203" pitchFamily="34" charset="0"/>
                <a:cs typeface="Segoe UI" panose="020B0502040204020203" pitchFamily="34" charset="0"/>
              </a:rPr>
              <a:t>Online Responder</a:t>
            </a:r>
          </a:p>
          <a:p>
            <a:pPr marL="628650" lvl="1" indent="-171450">
              <a:buFont typeface="Arial" panose="020B0604020202020204" pitchFamily="34" charset="0"/>
              <a:buChar char="•"/>
            </a:pPr>
            <a:r>
              <a:rPr lang="en-US" sz="1200" dirty="0" smtClean="0">
                <a:effectLst/>
                <a:latin typeface="Segoe UI" panose="020B0502040204020203" pitchFamily="34" charset="0"/>
                <a:cs typeface="Segoe UI" panose="020B0502040204020203" pitchFamily="34" charset="0"/>
              </a:rPr>
              <a:t>The Online Responder service sends a signed response containing requested certificate status information</a:t>
            </a:r>
            <a:r>
              <a:rPr lang="en-US" sz="1200" baseline="0" dirty="0" smtClean="0">
                <a:effectLst/>
                <a:latin typeface="Segoe UI" panose="020B0502040204020203" pitchFamily="34" charset="0"/>
                <a:cs typeface="Segoe UI" panose="020B0502040204020203" pitchFamily="34" charset="0"/>
              </a:rPr>
              <a:t> to clients</a:t>
            </a:r>
            <a:endParaRPr lang="en-US" sz="1200" dirty="0" smtClean="0">
              <a:effectLst/>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b="1" dirty="0" smtClean="0">
                <a:effectLst/>
                <a:latin typeface="Segoe UI" panose="020B0502040204020203" pitchFamily="34" charset="0"/>
                <a:cs typeface="Segoe UI" panose="020B0502040204020203" pitchFamily="34" charset="0"/>
              </a:rPr>
              <a:t>Network Device Enrollment Service</a:t>
            </a:r>
          </a:p>
          <a:p>
            <a:pPr marL="628650" lvl="1" indent="-171450">
              <a:buFont typeface="Arial" panose="020B0604020202020204" pitchFamily="34" charset="0"/>
              <a:buChar char="•"/>
            </a:pPr>
            <a:r>
              <a:rPr lang="en-US" sz="1200" dirty="0" smtClean="0">
                <a:effectLst/>
                <a:latin typeface="Segoe UI" panose="020B0502040204020203" pitchFamily="34" charset="0"/>
                <a:cs typeface="Segoe UI" panose="020B0502040204020203" pitchFamily="34" charset="0"/>
              </a:rPr>
              <a:t>The Network Device Enrollment Service allows network devices to obtain certificates</a:t>
            </a:r>
            <a:r>
              <a:rPr lang="en-US" sz="1200" baseline="0" dirty="0" smtClean="0">
                <a:effectLst/>
                <a:latin typeface="Segoe UI" panose="020B0502040204020203" pitchFamily="34" charset="0"/>
                <a:cs typeface="Segoe UI" panose="020B0502040204020203" pitchFamily="34" charset="0"/>
              </a:rPr>
              <a:t> when they don’t have domain accounts</a:t>
            </a:r>
            <a:endParaRPr lang="en-US" sz="1200" dirty="0" smtClean="0">
              <a:effectLst/>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b="1" dirty="0" smtClean="0">
                <a:effectLst/>
                <a:latin typeface="Segoe UI" panose="020B0502040204020203" pitchFamily="34" charset="0"/>
                <a:cs typeface="Segoe UI" panose="020B0502040204020203" pitchFamily="34" charset="0"/>
              </a:rPr>
              <a:t>Certificate Enrollment Web Service</a:t>
            </a:r>
          </a:p>
          <a:p>
            <a:pPr marL="628650" lvl="1" indent="-171450">
              <a:buFont typeface="Arial" panose="020B0604020202020204" pitchFamily="34" charset="0"/>
              <a:buChar char="•"/>
            </a:pPr>
            <a:r>
              <a:rPr lang="en-US" sz="1200" dirty="0" smtClean="0">
                <a:effectLst/>
                <a:latin typeface="Segoe UI" panose="020B0502040204020203" pitchFamily="34" charset="0"/>
                <a:cs typeface="Segoe UI" panose="020B0502040204020203" pitchFamily="34" charset="0"/>
              </a:rPr>
              <a:t>The Certificate Enrollment Web Service allows for certificate enrollment by users and computers</a:t>
            </a:r>
            <a:r>
              <a:rPr lang="en-US" sz="1200" baseline="0" dirty="0" smtClean="0">
                <a:effectLst/>
                <a:latin typeface="Segoe UI" panose="020B0502040204020203" pitchFamily="34" charset="0"/>
                <a:cs typeface="Segoe UI" panose="020B0502040204020203" pitchFamily="34" charset="0"/>
              </a:rPr>
              <a:t> using SSL to</a:t>
            </a:r>
            <a:r>
              <a:rPr lang="en-US" sz="1200" dirty="0" smtClean="0">
                <a:effectLst/>
                <a:latin typeface="Segoe UI" panose="020B0502040204020203" pitchFamily="34" charset="0"/>
                <a:cs typeface="Segoe UI" panose="020B0502040204020203" pitchFamily="34" charset="0"/>
              </a:rPr>
              <a:t> enables policy-based certificate enrollment for disconnected or non-domain-joined</a:t>
            </a:r>
            <a:r>
              <a:rPr lang="en-US" sz="1200" baseline="0" dirty="0" smtClean="0">
                <a:effectLst/>
                <a:latin typeface="Segoe UI" panose="020B0502040204020203" pitchFamily="34" charset="0"/>
                <a:cs typeface="Segoe UI" panose="020B0502040204020203" pitchFamily="34" charset="0"/>
              </a:rPr>
              <a:t> computers and users</a:t>
            </a:r>
            <a:endParaRPr lang="en-US" sz="1200" dirty="0" smtClean="0">
              <a:effectLst/>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b="1" dirty="0" smtClean="0">
                <a:effectLst/>
                <a:latin typeface="Segoe UI" panose="020B0502040204020203" pitchFamily="34" charset="0"/>
                <a:cs typeface="Segoe UI" panose="020B0502040204020203" pitchFamily="34" charset="0"/>
              </a:rPr>
              <a:t>Certificate Enrollment Policy Web Service</a:t>
            </a:r>
          </a:p>
          <a:p>
            <a:pPr marL="628650" lvl="1" indent="-171450">
              <a:buFont typeface="Arial" panose="020B0604020202020204" pitchFamily="34" charset="0"/>
              <a:buChar char="•"/>
            </a:pPr>
            <a:r>
              <a:rPr lang="en-US" sz="1200" dirty="0" smtClean="0">
                <a:effectLst/>
                <a:latin typeface="Segoe UI" panose="020B0502040204020203" pitchFamily="34" charset="0"/>
                <a:cs typeface="Segoe UI" panose="020B0502040204020203" pitchFamily="34" charset="0"/>
              </a:rPr>
              <a:t>Delivers certificate enrollment policy information to computers and users to enable</a:t>
            </a:r>
            <a:r>
              <a:rPr lang="en-US" sz="1200" baseline="0" dirty="0" smtClean="0">
                <a:effectLst/>
                <a:latin typeface="Segoe UI" panose="020B0502040204020203" pitchFamily="34" charset="0"/>
                <a:cs typeface="Segoe UI" panose="020B0502040204020203" pitchFamily="34" charset="0"/>
              </a:rPr>
              <a:t> the Certificate Enrollment Web Service</a:t>
            </a:r>
            <a:r>
              <a:rPr lang="en-US" dirty="0" smtClean="0">
                <a:effectLst/>
              </a:rPr>
              <a:t/>
            </a:r>
            <a:br>
              <a:rPr lang="en-US" dirty="0" smtClean="0">
                <a:effectLst/>
              </a:rPr>
            </a:br>
            <a:endParaRPr lang="en-US" dirty="0" smtClean="0">
              <a:effectLst/>
            </a:endParaRP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10</a:t>
            </a:fld>
            <a:endParaRPr lang="en-US" dirty="0"/>
          </a:p>
        </p:txBody>
      </p:sp>
    </p:spTree>
    <p:extLst>
      <p:ext uri="{BB962C8B-B14F-4D97-AF65-F5344CB8AC3E}">
        <p14:creationId xmlns="" xmlns:p14="http://schemas.microsoft.com/office/powerpoint/2010/main" val="10850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11</a:t>
            </a:fld>
            <a:endParaRPr lang="en-US" dirty="0"/>
          </a:p>
        </p:txBody>
      </p:sp>
    </p:spTree>
    <p:extLst>
      <p:ext uri="{BB962C8B-B14F-4D97-AF65-F5344CB8AC3E}">
        <p14:creationId xmlns="" xmlns:p14="http://schemas.microsoft.com/office/powerpoint/2010/main" val="1229705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smtClean="0">
                <a:latin typeface="Segoe UI" panose="020B0502040204020203" pitchFamily="34" charset="0"/>
                <a:cs typeface="Segoe UI" panose="020B0502040204020203" pitchFamily="34" charset="0"/>
              </a:rPr>
              <a:t>AD </a:t>
            </a:r>
            <a:r>
              <a:rPr lang="en-US" dirty="0">
                <a:latin typeface="Segoe UI" panose="020B0502040204020203" pitchFamily="34" charset="0"/>
                <a:cs typeface="Segoe UI" panose="020B0502040204020203" pitchFamily="34" charset="0"/>
              </a:rPr>
              <a:t>FS simplifies end-user access to systems and applications by using a claims-based access authorization mechanism to maintain application security. You can deploy AD FS to</a:t>
            </a:r>
            <a:r>
              <a:rPr lang="en-US" dirty="0" smtClean="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Provide your employees or customers with seamless access to Web-based resources in any federation partner organization on the Internet without requiring employees or customers to log on more than </a:t>
            </a:r>
            <a:r>
              <a:rPr lang="en-US" dirty="0" smtClean="0">
                <a:latin typeface="Segoe UI" panose="020B0502040204020203" pitchFamily="34" charset="0"/>
                <a:cs typeface="Segoe UI" panose="020B0502040204020203" pitchFamily="34" charset="0"/>
              </a:rPr>
              <a:t>once</a:t>
            </a:r>
          </a:p>
          <a:p>
            <a:pPr marL="171450" indent="-171450">
              <a:buFont typeface="Arial" panose="020B0604020202020204" pitchFamily="34" charset="0"/>
              <a:buChar char="•"/>
            </a:pPr>
            <a:r>
              <a:rPr lang="en-US" dirty="0" smtClean="0">
                <a:latin typeface="Segoe UI" panose="020B0502040204020203" pitchFamily="34" charset="0"/>
                <a:cs typeface="Segoe UI" panose="020B0502040204020203" pitchFamily="34" charset="0"/>
              </a:rPr>
              <a:t>Retain </a:t>
            </a:r>
            <a:r>
              <a:rPr lang="en-US" dirty="0">
                <a:latin typeface="Segoe UI" panose="020B0502040204020203" pitchFamily="34" charset="0"/>
                <a:cs typeface="Segoe UI" panose="020B0502040204020203" pitchFamily="34" charset="0"/>
              </a:rPr>
              <a:t>complete control over your employee or customer identities without using other sign-on providers (Windows Live ID, Liberty Alliance, and </a:t>
            </a:r>
            <a:r>
              <a:rPr lang="en-US" dirty="0" smtClean="0">
                <a:latin typeface="Segoe UI" panose="020B0502040204020203" pitchFamily="34" charset="0"/>
                <a:cs typeface="Segoe UI" panose="020B0502040204020203" pitchFamily="34" charset="0"/>
              </a:rPr>
              <a:t>others)</a:t>
            </a:r>
          </a:p>
          <a:p>
            <a:pPr marL="171450" indent="-171450">
              <a:buFont typeface="Arial" panose="020B0604020202020204" pitchFamily="34" charset="0"/>
              <a:buChar char="•"/>
            </a:pPr>
            <a:r>
              <a:rPr lang="en-US" dirty="0" smtClean="0">
                <a:latin typeface="Segoe UI" panose="020B0502040204020203" pitchFamily="34" charset="0"/>
                <a:cs typeface="Segoe UI" panose="020B0502040204020203" pitchFamily="34" charset="0"/>
              </a:rPr>
              <a:t>Provide </a:t>
            </a:r>
            <a:r>
              <a:rPr lang="en-US" dirty="0">
                <a:latin typeface="Segoe UI" panose="020B0502040204020203" pitchFamily="34" charset="0"/>
                <a:cs typeface="Segoe UI" panose="020B0502040204020203" pitchFamily="34" charset="0"/>
              </a:rPr>
              <a:t>your employees or customers with a Web-based, SSO experience when they need remote access to internally hosted Web sites or </a:t>
            </a:r>
            <a:r>
              <a:rPr lang="en-US" dirty="0" smtClean="0">
                <a:latin typeface="Segoe UI" panose="020B0502040204020203" pitchFamily="34" charset="0"/>
                <a:cs typeface="Segoe UI" panose="020B0502040204020203" pitchFamily="34" charset="0"/>
              </a:rPr>
              <a:t>services</a:t>
            </a:r>
            <a:endParaRPr lang="en-US" dirty="0">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Provide your employees or customers with a Web-based, SSO experience when they access cross-organizational Web sites or services from within the firewalls of your </a:t>
            </a:r>
            <a:r>
              <a:rPr lang="en-US" dirty="0" smtClean="0">
                <a:latin typeface="Segoe UI" panose="020B0502040204020203" pitchFamily="34" charset="0"/>
                <a:cs typeface="Segoe UI" panose="020B0502040204020203" pitchFamily="34" charset="0"/>
              </a:rPr>
              <a:t>network</a:t>
            </a:r>
            <a:endParaRPr lang="en-US" dirty="0">
              <a:latin typeface="Segoe UI" panose="020B0502040204020203" pitchFamily="34" charset="0"/>
              <a:cs typeface="Segoe UI" panose="020B0502040204020203" pitchFamily="34" charset="0"/>
            </a:endParaRPr>
          </a:p>
          <a:p>
            <a:endParaRPr lang="en-GB" dirty="0" smtClean="0">
              <a:solidFill>
                <a:schemeClr val="tx2"/>
              </a:solidFill>
              <a:latin typeface="Segoe UI" panose="020B0502040204020203" pitchFamily="34" charset="0"/>
              <a:cs typeface="Segoe UI" panose="020B0502040204020203" pitchFamily="34" charset="0"/>
            </a:endParaRPr>
          </a:p>
          <a:p>
            <a:pPr eaLnBrk="1" hangingPunct="1"/>
            <a:r>
              <a:rPr lang="en-US" dirty="0" smtClean="0">
                <a:latin typeface="Segoe UI" panose="020B0502040204020203" pitchFamily="34" charset="0"/>
                <a:cs typeface="Segoe UI" panose="020B0502040204020203" pitchFamily="34" charset="0"/>
              </a:rPr>
              <a:t>Identity Federation allows for separate authentication domains or realms to be able to share resources without having to provide complete access to each of the authentication domains.  In the real world everyone has a number of usernames and passwords that they must remember, even in the same organizations or within partner organizations. Identity federation allows for different authentication domains/realms to provide single sign-on (SSO) services. This can be done without creating a full Active Directory trust between the organizations.</a:t>
            </a:r>
          </a:p>
          <a:p>
            <a:endParaRPr lang="en-GB" dirty="0">
              <a:solidFill>
                <a:schemeClr val="tx2"/>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12</a:t>
            </a:fld>
            <a:endParaRPr lang="en-US" dirty="0"/>
          </a:p>
        </p:txBody>
      </p:sp>
    </p:spTree>
    <p:extLst>
      <p:ext uri="{BB962C8B-B14F-4D97-AF65-F5344CB8AC3E}">
        <p14:creationId xmlns="" xmlns:p14="http://schemas.microsoft.com/office/powerpoint/2010/main" val="1641142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13</a:t>
            </a:fld>
            <a:endParaRPr lang="en-US" dirty="0"/>
          </a:p>
        </p:txBody>
      </p:sp>
    </p:spTree>
    <p:extLst>
      <p:ext uri="{BB962C8B-B14F-4D97-AF65-F5344CB8AC3E}">
        <p14:creationId xmlns="" xmlns:p14="http://schemas.microsoft.com/office/powerpoint/2010/main" val="2348356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200" dirty="0" smtClean="0">
                <a:solidFill>
                  <a:schemeClr val="tx2"/>
                </a:solidFill>
                <a:latin typeface="Segoe UI" panose="020B0502040204020203" pitchFamily="34" charset="0"/>
                <a:cs typeface="Segoe UI" panose="020B0502040204020203" pitchFamily="34" charset="0"/>
              </a:rPr>
              <a:t>A rights-management solution protects information stored in documents, e-mail messages, and Web sites from unauthorized viewing, modification, or use.   </a:t>
            </a:r>
          </a:p>
          <a:p>
            <a:endParaRPr lang="en-US" sz="1200" dirty="0" smtClean="0">
              <a:solidFill>
                <a:schemeClr val="tx2"/>
              </a:solidFill>
              <a:latin typeface="Segoe UI" panose="020B0502040204020203" pitchFamily="34" charset="0"/>
              <a:cs typeface="Segoe UI" panose="020B0502040204020203" pitchFamily="34" charset="0"/>
            </a:endParaRPr>
          </a:p>
          <a:p>
            <a:r>
              <a:rPr lang="en-US" sz="1200" dirty="0" smtClean="0">
                <a:solidFill>
                  <a:schemeClr val="tx2"/>
                </a:solidFill>
                <a:latin typeface="Segoe UI" panose="020B0502040204020203" pitchFamily="34" charset="0"/>
                <a:cs typeface="Segoe UI" panose="020B0502040204020203" pitchFamily="34" charset="0"/>
              </a:rPr>
              <a:t>Features typically include:</a:t>
            </a:r>
          </a:p>
          <a:p>
            <a:endParaRPr lang="en-US" sz="1200" dirty="0" smtClean="0">
              <a:solidFill>
                <a:schemeClr val="tx2"/>
              </a:solidFill>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en-US" sz="1200" dirty="0" smtClean="0">
                <a:solidFill>
                  <a:schemeClr val="tx2"/>
                </a:solidFill>
                <a:latin typeface="Segoe UI" panose="020B0502040204020203" pitchFamily="34" charset="0"/>
                <a:cs typeface="Segoe UI" panose="020B0502040204020203" pitchFamily="34" charset="0"/>
              </a:rPr>
              <a:t>Protecting sensitive information from being accessed or shared with unauthorized users by preventing users from forwarding or copying content </a:t>
            </a:r>
          </a:p>
          <a:p>
            <a:pPr marL="171450" indent="-171450">
              <a:buFont typeface="Arial" panose="020B0604020202020204" pitchFamily="34" charset="0"/>
              <a:buChar char="•"/>
            </a:pPr>
            <a:r>
              <a:rPr lang="en-US" sz="1200" dirty="0" smtClean="0">
                <a:solidFill>
                  <a:schemeClr val="tx2"/>
                </a:solidFill>
                <a:latin typeface="Segoe UI" panose="020B0502040204020203" pitchFamily="34" charset="0"/>
                <a:cs typeface="Segoe UI" panose="020B0502040204020203" pitchFamily="34" charset="0"/>
              </a:rPr>
              <a:t>Ensuring that data content is protected and tamper-resistant</a:t>
            </a:r>
            <a:r>
              <a:rPr lang="en-US" sz="1200" baseline="0" dirty="0" smtClean="0">
                <a:solidFill>
                  <a:schemeClr val="tx2"/>
                </a:solidFill>
                <a:latin typeface="Segoe UI" panose="020B0502040204020203" pitchFamily="34" charset="0"/>
                <a:cs typeface="Segoe UI" panose="020B0502040204020203" pitchFamily="34" charset="0"/>
              </a:rPr>
              <a:t> </a:t>
            </a:r>
            <a:r>
              <a:rPr lang="en-US" sz="1200" dirty="0" smtClean="0">
                <a:solidFill>
                  <a:schemeClr val="tx2"/>
                </a:solidFill>
                <a:latin typeface="Segoe UI" panose="020B0502040204020203" pitchFamily="34" charset="0"/>
                <a:cs typeface="Segoe UI" panose="020B0502040204020203" pitchFamily="34" charset="0"/>
              </a:rPr>
              <a:t>using encryption and digital signatures</a:t>
            </a:r>
          </a:p>
          <a:p>
            <a:pPr marL="171450" indent="-171450">
              <a:buFont typeface="Arial" panose="020B0604020202020204" pitchFamily="34" charset="0"/>
              <a:buChar char="•"/>
            </a:pPr>
            <a:r>
              <a:rPr lang="en-US" sz="1200" dirty="0" smtClean="0">
                <a:solidFill>
                  <a:schemeClr val="tx2"/>
                </a:solidFill>
                <a:latin typeface="Segoe UI" panose="020B0502040204020203" pitchFamily="34" charset="0"/>
                <a:cs typeface="Segoe UI" panose="020B0502040204020203" pitchFamily="34" charset="0"/>
              </a:rPr>
              <a:t>Controlling when data will expire based on time requirements, even when that information is sent over the Internet to other individuals - ensuring that the most current information is used</a:t>
            </a:r>
            <a:endParaRPr lang="en-GB" sz="1200" dirty="0">
              <a:solidFill>
                <a:schemeClr val="tx2"/>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14</a:t>
            </a:fld>
            <a:endParaRPr lang="en-US" dirty="0"/>
          </a:p>
        </p:txBody>
      </p:sp>
    </p:spTree>
    <p:extLst>
      <p:ext uri="{BB962C8B-B14F-4D97-AF65-F5344CB8AC3E}">
        <p14:creationId xmlns="" xmlns:p14="http://schemas.microsoft.com/office/powerpoint/2010/main" val="3495028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The image</a:t>
            </a:r>
            <a:r>
              <a:rPr lang="en-GB" baseline="0" dirty="0" smtClean="0">
                <a:solidFill>
                  <a:schemeClr val="tx2"/>
                </a:solidFill>
                <a:latin typeface="Segoe" pitchFamily="34" charset="0"/>
              </a:rPr>
              <a:t> here was also used in the slide regarding AD DS.  It was left in place here intentionally to demonstrate the similarities between AD DS and  AD LDS.</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15</a:t>
            </a:fld>
            <a:endParaRPr lang="en-US" dirty="0"/>
          </a:p>
        </p:txBody>
      </p:sp>
    </p:spTree>
    <p:extLst>
      <p:ext uri="{BB962C8B-B14F-4D97-AF65-F5344CB8AC3E}">
        <p14:creationId xmlns="" xmlns:p14="http://schemas.microsoft.com/office/powerpoint/2010/main" val="962392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dirty="0" smtClean="0">
                <a:solidFill>
                  <a:schemeClr val="tx2"/>
                </a:solidFill>
                <a:latin typeface="Segoe UI" panose="020B0502040204020203" pitchFamily="34" charset="0"/>
                <a:cs typeface="Segoe UI" panose="020B0502040204020203" pitchFamily="34" charset="0"/>
              </a:rPr>
              <a:t>Active Directory Lightweight Directory Services (AD LDS) provides a Lightweight Directory Access Protocol (LDAP) compliant directory and associated services.</a:t>
            </a:r>
            <a:r>
              <a:rPr lang="en-US" baseline="0" dirty="0" smtClean="0">
                <a:solidFill>
                  <a:schemeClr val="tx2"/>
                </a:solidFill>
                <a:latin typeface="Segoe UI" panose="020B0502040204020203" pitchFamily="34" charset="0"/>
                <a:cs typeface="Segoe UI" panose="020B0502040204020203" pitchFamily="34" charset="0"/>
              </a:rPr>
              <a:t>  It is used</a:t>
            </a:r>
            <a:r>
              <a:rPr lang="en-US" dirty="0" smtClean="0">
                <a:solidFill>
                  <a:schemeClr val="tx2"/>
                </a:solidFill>
                <a:latin typeface="Segoe UI" panose="020B0502040204020203" pitchFamily="34" charset="0"/>
                <a:cs typeface="Segoe UI" panose="020B0502040204020203" pitchFamily="34" charset="0"/>
              </a:rPr>
              <a:t> to provide authentication and directory services for custom written, third-party and other enterprise applications.</a:t>
            </a:r>
            <a:endParaRPr lang="en-GB" dirty="0">
              <a:solidFill>
                <a:schemeClr val="tx2"/>
              </a:solidFill>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16</a:t>
            </a:fld>
            <a:endParaRPr lang="en-US" dirty="0"/>
          </a:p>
        </p:txBody>
      </p:sp>
    </p:spTree>
    <p:extLst>
      <p:ext uri="{BB962C8B-B14F-4D97-AF65-F5344CB8AC3E}">
        <p14:creationId xmlns="" xmlns:p14="http://schemas.microsoft.com/office/powerpoint/2010/main" val="3384432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minute</a:t>
            </a:r>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 xmlns:p14="http://schemas.microsoft.com/office/powerpoint/2010/main" val="2595756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pPr/>
              <a:t>3</a:t>
            </a:fld>
            <a:endParaRPr lang="en-US"/>
          </a:p>
        </p:txBody>
      </p:sp>
    </p:spTree>
    <p:extLst>
      <p:ext uri="{BB962C8B-B14F-4D97-AF65-F5344CB8AC3E}">
        <p14:creationId xmlns="" xmlns:p14="http://schemas.microsoft.com/office/powerpoint/2010/main" val="163783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 xmlns:p14="http://schemas.microsoft.com/office/powerpoint/2010/main" val="154275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2"/>
                </a:solidFill>
                <a:latin typeface="Segoe" pitchFamily="34" charset="0"/>
              </a:rPr>
              <a:t>2 minutes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smtClean="0">
              <a:solidFill>
                <a:schemeClr val="tx2"/>
              </a:solidFill>
              <a:latin typeface="Segoe"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2"/>
                </a:solidFill>
                <a:latin typeface="Segoe" pitchFamily="34" charset="0"/>
              </a:rPr>
              <a:t>Active Directory is </a:t>
            </a:r>
            <a:r>
              <a:rPr lang="en-GB" dirty="0" smtClean="0">
                <a:solidFill>
                  <a:schemeClr val="tx1"/>
                </a:solidFill>
                <a:latin typeface="+mn-lt"/>
              </a:rPr>
              <a:t>a</a:t>
            </a:r>
            <a:r>
              <a:rPr lang="en-GB" dirty="0" smtClean="0"/>
              <a:t> collection of services (Server Roles and Features) used to manage identity and access for and to resources on a network.</a:t>
            </a:r>
          </a:p>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Tree>
    <p:extLst>
      <p:ext uri="{BB962C8B-B14F-4D97-AF65-F5344CB8AC3E}">
        <p14:creationId xmlns="" xmlns:p14="http://schemas.microsoft.com/office/powerpoint/2010/main" val="319749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solidFill>
                  <a:schemeClr val="tx2"/>
                </a:solidFill>
                <a:latin typeface="Segoe" pitchFamily="34" charset="0"/>
              </a:rPr>
              <a:t>2 minutes</a:t>
            </a:r>
          </a:p>
          <a:p>
            <a:endParaRPr lang="en-GB" baseline="0" dirty="0" smtClean="0">
              <a:solidFill>
                <a:schemeClr val="tx2"/>
              </a:solidFill>
              <a:latin typeface="Segoe" pitchFamily="34" charset="0"/>
            </a:endParaRPr>
          </a:p>
          <a:p>
            <a:r>
              <a:rPr lang="en-GB" baseline="0" dirty="0" smtClean="0">
                <a:solidFill>
                  <a:schemeClr val="tx2"/>
                </a:solidFill>
                <a:latin typeface="Segoe" pitchFamily="34" charset="0"/>
              </a:rPr>
              <a:t>In the next few slides you will cover each of these Windows Roles with a summary of what each is and what each does.</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6</a:t>
            </a:fld>
            <a:endParaRPr lang="en-US" dirty="0"/>
          </a:p>
        </p:txBody>
      </p:sp>
    </p:spTree>
    <p:extLst>
      <p:ext uri="{BB962C8B-B14F-4D97-AF65-F5344CB8AC3E}">
        <p14:creationId xmlns="" xmlns:p14="http://schemas.microsoft.com/office/powerpoint/2010/main" val="3354154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smtClean="0">
                <a:solidFill>
                  <a:schemeClr val="tx2"/>
                </a:solidFill>
                <a:latin typeface="Segoe" pitchFamily="34" charset="0"/>
              </a:rPr>
              <a:t>5 Minutes</a:t>
            </a:r>
          </a:p>
          <a:p>
            <a:endParaRPr lang="en-GB" dirty="0" smtClean="0">
              <a:solidFill>
                <a:schemeClr val="tx2"/>
              </a:solidFill>
              <a:latin typeface="Segoe" pitchFamily="34" charset="0"/>
            </a:endParaRPr>
          </a:p>
          <a:p>
            <a:r>
              <a:rPr lang="en-GB" dirty="0" smtClean="0">
                <a:solidFill>
                  <a:schemeClr val="tx2"/>
                </a:solidFill>
                <a:latin typeface="Segoe" pitchFamily="34" charset="0"/>
              </a:rPr>
              <a:t>Use the phone book </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7</a:t>
            </a:fld>
            <a:endParaRPr lang="en-US" dirty="0"/>
          </a:p>
        </p:txBody>
      </p:sp>
    </p:spTree>
    <p:extLst>
      <p:ext uri="{BB962C8B-B14F-4D97-AF65-F5344CB8AC3E}">
        <p14:creationId xmlns="" xmlns:p14="http://schemas.microsoft.com/office/powerpoint/2010/main" val="3230085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8</a:t>
            </a:fld>
            <a:endParaRPr lang="en-US" dirty="0"/>
          </a:p>
        </p:txBody>
      </p:sp>
    </p:spTree>
    <p:extLst>
      <p:ext uri="{BB962C8B-B14F-4D97-AF65-F5344CB8AC3E}">
        <p14:creationId xmlns="" xmlns:p14="http://schemas.microsoft.com/office/powerpoint/2010/main" val="792058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228600" indent="-228600">
              <a:buAutoNum type="arabicParenR"/>
            </a:pPr>
            <a:r>
              <a:rPr lang="en-US" sz="1200" b="1" kern="1200" dirty="0" smtClean="0">
                <a:solidFill>
                  <a:schemeClr val="tx1"/>
                </a:solidFill>
                <a:effectLst/>
                <a:latin typeface="+mn-lt"/>
                <a:ea typeface="+mn-ea"/>
                <a:cs typeface="+mn-cs"/>
              </a:rPr>
              <a:t>End-entity</a:t>
            </a:r>
            <a:r>
              <a:rPr lang="en-US" sz="1200" kern="1200" dirty="0" smtClean="0">
                <a:solidFill>
                  <a:schemeClr val="tx1"/>
                </a:solidFill>
                <a:effectLst/>
                <a:latin typeface="+mn-lt"/>
                <a:ea typeface="+mn-ea"/>
                <a:cs typeface="+mn-cs"/>
              </a:rPr>
              <a:t> - the end-user consumers of PKI services. This could be a person, or a computer. </a:t>
            </a:r>
          </a:p>
          <a:p>
            <a:pPr marL="228600" indent="-228600">
              <a:buAutoNum type="arabicParenR"/>
            </a:pPr>
            <a:r>
              <a:rPr lang="en-US" sz="1200" b="1" kern="1200" dirty="0" smtClean="0">
                <a:solidFill>
                  <a:schemeClr val="tx1"/>
                </a:solidFill>
                <a:effectLst/>
                <a:latin typeface="+mn-lt"/>
                <a:ea typeface="+mn-ea"/>
                <a:cs typeface="+mn-cs"/>
              </a:rPr>
              <a:t>Certificate Authority (CA)</a:t>
            </a:r>
            <a:r>
              <a:rPr lang="en-US" sz="1200" kern="1200" dirty="0" smtClean="0">
                <a:solidFill>
                  <a:schemeClr val="tx1"/>
                </a:solidFill>
                <a:effectLst/>
                <a:latin typeface="+mn-lt"/>
                <a:ea typeface="+mn-ea"/>
                <a:cs typeface="+mn-cs"/>
              </a:rPr>
              <a:t> – Trusted party responsible for the management of digital certificates. The</a:t>
            </a:r>
            <a:r>
              <a:rPr lang="en-US" sz="1200" kern="1200" baseline="0" dirty="0" smtClean="0">
                <a:solidFill>
                  <a:schemeClr val="tx1"/>
                </a:solidFill>
                <a:effectLst/>
                <a:latin typeface="+mn-lt"/>
                <a:ea typeface="+mn-ea"/>
                <a:cs typeface="+mn-cs"/>
              </a:rPr>
              <a:t> CA is</a:t>
            </a:r>
            <a:r>
              <a:rPr lang="en-US" sz="1200" kern="1200" dirty="0" smtClean="0">
                <a:solidFill>
                  <a:schemeClr val="tx1"/>
                </a:solidFill>
                <a:effectLst/>
                <a:latin typeface="+mn-lt"/>
                <a:ea typeface="+mn-ea"/>
                <a:cs typeface="+mn-cs"/>
              </a:rPr>
              <a:t> the center of the PKI </a:t>
            </a:r>
            <a:r>
              <a:rPr lang="en-US" sz="1200" i="1" kern="1200" dirty="0" smtClean="0">
                <a:solidFill>
                  <a:schemeClr val="tx1"/>
                </a:solidFill>
                <a:effectLst/>
                <a:latin typeface="+mn-lt"/>
                <a:ea typeface="+mn-ea"/>
                <a:cs typeface="+mn-cs"/>
              </a:rPr>
              <a:t>trust model</a:t>
            </a:r>
            <a:r>
              <a:rPr lang="en-US" sz="1200" kern="1200" dirty="0" smtClean="0">
                <a:solidFill>
                  <a:schemeClr val="tx1"/>
                </a:solidFill>
                <a:effectLst/>
                <a:latin typeface="+mn-lt"/>
                <a:ea typeface="+mn-ea"/>
                <a:cs typeface="+mn-cs"/>
              </a:rPr>
              <a:t>. A CA is responsible for </a:t>
            </a:r>
            <a:r>
              <a:rPr lang="en-US" sz="1200" i="1" kern="1200" dirty="0" smtClean="0">
                <a:solidFill>
                  <a:schemeClr val="tx1"/>
                </a:solidFill>
                <a:effectLst/>
                <a:latin typeface="+mn-lt"/>
                <a:ea typeface="+mn-ea"/>
                <a:cs typeface="+mn-cs"/>
              </a:rPr>
              <a:t>issuing</a:t>
            </a:r>
            <a:r>
              <a:rPr lang="en-US" sz="1200" kern="1200" dirty="0" smtClean="0">
                <a:solidFill>
                  <a:schemeClr val="tx1"/>
                </a:solidFill>
                <a:effectLst/>
                <a:latin typeface="+mn-lt"/>
                <a:ea typeface="+mn-ea"/>
                <a:cs typeface="+mn-cs"/>
              </a:rPr>
              <a:t> signed digital certificates, maintaining a </a:t>
            </a:r>
            <a:r>
              <a:rPr lang="en-US" sz="1200" i="1" kern="1200" smtClean="0">
                <a:solidFill>
                  <a:schemeClr val="tx1"/>
                </a:solidFill>
                <a:effectLst/>
                <a:latin typeface="+mn-lt"/>
                <a:ea typeface="+mn-ea"/>
                <a:cs typeface="+mn-cs"/>
              </a:rPr>
              <a:t>certificate repository</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managing revoked certificates and the public</a:t>
            </a:r>
            <a:r>
              <a:rPr lang="en-US" sz="1200" kern="1200" baseline="0" dirty="0" smtClean="0">
                <a:solidFill>
                  <a:schemeClr val="tx1"/>
                </a:solidFill>
                <a:effectLst/>
                <a:latin typeface="+mn-lt"/>
                <a:ea typeface="+mn-ea"/>
                <a:cs typeface="+mn-cs"/>
              </a:rPr>
              <a:t> list of those certificates, the c</a:t>
            </a:r>
            <a:r>
              <a:rPr lang="en-US" sz="1200" kern="1200" dirty="0" smtClean="0">
                <a:solidFill>
                  <a:schemeClr val="tx1"/>
                </a:solidFill>
                <a:effectLst/>
                <a:latin typeface="+mn-lt"/>
                <a:ea typeface="+mn-ea"/>
                <a:cs typeface="+mn-cs"/>
              </a:rPr>
              <a:t>ertificate revocation list (</a:t>
            </a:r>
            <a:r>
              <a:rPr lang="en-US" sz="1200" kern="1200" smtClean="0">
                <a:solidFill>
                  <a:schemeClr val="tx1"/>
                </a:solidFill>
                <a:effectLst/>
                <a:latin typeface="+mn-lt"/>
                <a:ea typeface="+mn-ea"/>
                <a:cs typeface="+mn-cs"/>
              </a:rPr>
              <a:t>CRL).</a:t>
            </a:r>
            <a:endParaRPr lang="en-US" sz="1200" kern="1200" dirty="0" smtClean="0">
              <a:solidFill>
                <a:schemeClr val="tx1"/>
              </a:solidFill>
              <a:effectLst/>
              <a:latin typeface="+mn-lt"/>
              <a:ea typeface="+mn-ea"/>
              <a:cs typeface="+mn-cs"/>
            </a:endParaRPr>
          </a:p>
          <a:p>
            <a:pPr marL="228600" indent="-228600">
              <a:buAutoNum type="arabicParenR"/>
            </a:pPr>
            <a:r>
              <a:rPr lang="en-US" sz="1200" b="1" kern="1200" dirty="0" smtClean="0">
                <a:solidFill>
                  <a:schemeClr val="tx1"/>
                </a:solidFill>
                <a:effectLst/>
                <a:latin typeface="+mn-lt"/>
                <a:ea typeface="+mn-ea"/>
                <a:cs typeface="+mn-cs"/>
              </a:rPr>
              <a:t>Certificate Signing Request (CSR)</a:t>
            </a:r>
            <a:r>
              <a:rPr lang="en-US" sz="1200" kern="1200" dirty="0" smtClean="0">
                <a:solidFill>
                  <a:schemeClr val="tx1"/>
                </a:solidFill>
                <a:effectLst/>
                <a:latin typeface="+mn-lt"/>
                <a:ea typeface="+mn-ea"/>
                <a:cs typeface="+mn-cs"/>
              </a:rPr>
              <a:t> - a document generated by an end-entity used to enroll for a certificate. </a:t>
            </a:r>
            <a:r>
              <a:rPr lang="en-US" sz="1200" kern="1200" baseline="0" dirty="0" smtClean="0">
                <a:solidFill>
                  <a:schemeClr val="tx1"/>
                </a:solidFill>
                <a:effectLst/>
                <a:latin typeface="+mn-lt"/>
                <a:ea typeface="+mn-ea"/>
                <a:cs typeface="+mn-cs"/>
              </a:rPr>
              <a:t> The request</a:t>
            </a:r>
            <a:r>
              <a:rPr lang="en-US" sz="1200" kern="1200" dirty="0" smtClean="0">
                <a:solidFill>
                  <a:schemeClr val="tx1"/>
                </a:solidFill>
                <a:effectLst/>
                <a:latin typeface="+mn-lt"/>
                <a:ea typeface="+mn-ea"/>
                <a:cs typeface="+mn-cs"/>
              </a:rPr>
              <a:t> contains information about the user such as </a:t>
            </a:r>
            <a:r>
              <a:rPr lang="en-US" sz="1200" i="1" kern="1200" dirty="0" smtClean="0">
                <a:solidFill>
                  <a:schemeClr val="tx1"/>
                </a:solidFill>
                <a:effectLst/>
                <a:latin typeface="+mn-lt"/>
                <a:ea typeface="+mn-ea"/>
                <a:cs typeface="+mn-cs"/>
              </a:rPr>
              <a:t>distinguished name</a:t>
            </a:r>
            <a:r>
              <a:rPr lang="en-US" sz="1200" i="0" kern="1200" baseline="0" dirty="0" smtClean="0">
                <a:solidFill>
                  <a:schemeClr val="tx1"/>
                </a:solidFill>
                <a:effectLst/>
                <a:latin typeface="+mn-lt"/>
                <a:ea typeface="+mn-ea"/>
                <a:cs typeface="+mn-cs"/>
              </a:rPr>
              <a:t> and</a:t>
            </a:r>
            <a:r>
              <a:rPr lang="en-US" sz="1200" kern="1200" dirty="0" smtClean="0">
                <a:solidFill>
                  <a:schemeClr val="tx1"/>
                </a:solidFill>
                <a:effectLst/>
                <a:latin typeface="+mn-lt"/>
                <a:ea typeface="+mn-ea"/>
                <a:cs typeface="+mn-cs"/>
              </a:rPr>
              <a:t> public key (signature).</a:t>
            </a:r>
          </a:p>
          <a:p>
            <a:pPr marL="228600" indent="-228600">
              <a:buAutoNum type="arabicParenR"/>
            </a:pPr>
            <a:r>
              <a:rPr lang="en-US" sz="1200" b="1" kern="1200" dirty="0" smtClean="0">
                <a:solidFill>
                  <a:schemeClr val="tx1"/>
                </a:solidFill>
                <a:effectLst/>
                <a:latin typeface="+mn-lt"/>
                <a:ea typeface="+mn-ea"/>
                <a:cs typeface="+mn-cs"/>
              </a:rPr>
              <a:t>Public Digital Certificate and Certificate Path</a:t>
            </a:r>
            <a:r>
              <a:rPr lang="en-US" sz="1200" kern="1200" dirty="0" smtClean="0">
                <a:solidFill>
                  <a:schemeClr val="tx1"/>
                </a:solidFill>
                <a:effectLst/>
                <a:latin typeface="+mn-lt"/>
                <a:ea typeface="+mn-ea"/>
                <a:cs typeface="+mn-cs"/>
              </a:rPr>
              <a:t> - a digital certificate is the public component in PKI.  A public certificate represents the credentials for a given end-entity by connecting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a:t>
            </a:r>
            <a:r>
              <a:rPr lang="en-US" sz="1200" kern="1200" baseline="0" dirty="0" smtClean="0">
                <a:solidFill>
                  <a:schemeClr val="tx1"/>
                </a:solidFill>
                <a:effectLst/>
                <a:latin typeface="+mn-lt"/>
                <a:ea typeface="+mn-ea"/>
                <a:cs typeface="+mn-cs"/>
              </a:rPr>
              <a:t> entity</a:t>
            </a:r>
            <a:r>
              <a:rPr lang="en-US" sz="1200" kern="1200" dirty="0" smtClean="0">
                <a:solidFill>
                  <a:schemeClr val="tx1"/>
                </a:solidFill>
                <a:effectLst/>
                <a:latin typeface="+mn-lt"/>
                <a:ea typeface="+mn-ea"/>
                <a:cs typeface="+mn-cs"/>
              </a:rPr>
              <a:t> to a </a:t>
            </a:r>
            <a:r>
              <a:rPr lang="en-US" sz="1200" kern="1200" baseline="0" dirty="0" smtClean="0">
                <a:solidFill>
                  <a:schemeClr val="tx1"/>
                </a:solidFill>
                <a:effectLst/>
                <a:latin typeface="+mn-lt"/>
                <a:ea typeface="+mn-ea"/>
                <a:cs typeface="+mn-cs"/>
              </a:rPr>
              <a:t>specific p</a:t>
            </a:r>
            <a:r>
              <a:rPr lang="en-US" sz="1200" kern="1200" dirty="0" smtClean="0">
                <a:solidFill>
                  <a:schemeClr val="tx1"/>
                </a:solidFill>
                <a:effectLst/>
                <a:latin typeface="+mn-lt"/>
                <a:ea typeface="+mn-ea"/>
                <a:cs typeface="+mn-cs"/>
              </a:rPr>
              <a:t>ublic key.  The end-entity represented holds the private key that corresponds to that certificate. Certificates can</a:t>
            </a:r>
            <a:r>
              <a:rPr lang="en-US" sz="1200" kern="1200" baseline="0" dirty="0" smtClean="0">
                <a:solidFill>
                  <a:schemeClr val="tx1"/>
                </a:solidFill>
                <a:effectLst/>
                <a:latin typeface="+mn-lt"/>
                <a:ea typeface="+mn-ea"/>
                <a:cs typeface="+mn-cs"/>
              </a:rPr>
              <a:t> be </a:t>
            </a:r>
            <a:r>
              <a:rPr lang="en-US" sz="1200" kern="1200" dirty="0" smtClean="0">
                <a:solidFill>
                  <a:schemeClr val="tx1"/>
                </a:solidFill>
                <a:effectLst/>
                <a:latin typeface="+mn-lt"/>
                <a:ea typeface="+mn-ea"/>
                <a:cs typeface="+mn-cs"/>
              </a:rPr>
              <a:t>used for a</a:t>
            </a:r>
            <a:r>
              <a:rPr lang="en-US" sz="1200" kern="1200" baseline="0" dirty="0" smtClean="0">
                <a:solidFill>
                  <a:schemeClr val="tx1"/>
                </a:solidFill>
                <a:effectLst/>
                <a:latin typeface="+mn-lt"/>
                <a:ea typeface="+mn-ea"/>
                <a:cs typeface="+mn-cs"/>
              </a:rPr>
              <a:t> number of security measures such as </a:t>
            </a:r>
            <a:r>
              <a:rPr lang="en-US" sz="1200" u="none" strike="noStrike" kern="1200" dirty="0" smtClean="0">
                <a:solidFill>
                  <a:schemeClr val="tx1"/>
                </a:solidFill>
                <a:effectLst/>
                <a:latin typeface="+mn-lt"/>
                <a:ea typeface="+mn-ea"/>
                <a:cs typeface="+mn-cs"/>
              </a:rPr>
              <a:t>digital signatures </a:t>
            </a:r>
            <a:r>
              <a:rPr lang="en-US" sz="1200" kern="1200" dirty="0" smtClean="0">
                <a:solidFill>
                  <a:schemeClr val="tx1"/>
                </a:solidFill>
                <a:effectLst/>
                <a:latin typeface="+mn-lt"/>
                <a:ea typeface="+mn-ea"/>
                <a:cs typeface="+mn-cs"/>
              </a:rPr>
              <a:t>to verify the origin, integrity of information, and non-repudiation.</a:t>
            </a:r>
          </a:p>
          <a:p>
            <a:pPr marL="228600" indent="-228600">
              <a:buAutoNum type="arabicParenR"/>
            </a:pPr>
            <a:r>
              <a:rPr lang="en-US" sz="1200" b="1" kern="1200" dirty="0" smtClean="0">
                <a:solidFill>
                  <a:schemeClr val="tx1"/>
                </a:solidFill>
                <a:effectLst/>
                <a:latin typeface="+mn-lt"/>
                <a:ea typeface="+mn-ea"/>
                <a:cs typeface="+mn-cs"/>
              </a:rPr>
              <a:t>Certificate Revocation List (CRL)</a:t>
            </a:r>
            <a:r>
              <a:rPr lang="en-US" sz="1200" kern="1200" dirty="0" smtClean="0">
                <a:solidFill>
                  <a:schemeClr val="tx1"/>
                </a:solidFill>
                <a:effectLst/>
                <a:latin typeface="+mn-lt"/>
                <a:ea typeface="+mn-ea"/>
                <a:cs typeface="+mn-cs"/>
              </a:rPr>
              <a:t> - a list of revoked certificates. This list is checked</a:t>
            </a:r>
            <a:r>
              <a:rPr lang="en-US" sz="1200" kern="1200" baseline="0" dirty="0" smtClean="0">
                <a:solidFill>
                  <a:schemeClr val="tx1"/>
                </a:solidFill>
                <a:effectLst/>
                <a:latin typeface="+mn-lt"/>
                <a:ea typeface="+mn-ea"/>
                <a:cs typeface="+mn-cs"/>
              </a:rPr>
              <a:t> d</a:t>
            </a:r>
            <a:r>
              <a:rPr lang="en-US" sz="1200" kern="1200" dirty="0" smtClean="0">
                <a:solidFill>
                  <a:schemeClr val="tx1"/>
                </a:solidFill>
                <a:effectLst/>
                <a:latin typeface="+mn-lt"/>
                <a:ea typeface="+mn-ea"/>
                <a:cs typeface="+mn-cs"/>
              </a:rPr>
              <a:t>uring certificate verification by a certificate holder to verify the revocation status for a given certificate.  </a:t>
            </a:r>
            <a:r>
              <a:rPr lang="en-US" sz="1200" u="none" strike="noStrike" kern="1200" dirty="0" smtClean="0">
                <a:solidFill>
                  <a:schemeClr val="tx1"/>
                </a:solidFill>
                <a:effectLst/>
                <a:latin typeface="+mn-lt"/>
                <a:ea typeface="+mn-ea"/>
                <a:cs typeface="+mn-cs"/>
              </a:rPr>
              <a:t>Online Certificate Status</a:t>
            </a:r>
            <a:r>
              <a:rPr lang="en-US" sz="1200" u="none" strike="noStrike" kern="1200" baseline="0" dirty="0" smtClean="0">
                <a:solidFill>
                  <a:schemeClr val="tx1"/>
                </a:solidFill>
                <a:effectLst/>
                <a:latin typeface="+mn-lt"/>
                <a:ea typeface="+mn-ea"/>
                <a:cs typeface="+mn-cs"/>
              </a:rPr>
              <a:t> Protocol</a:t>
            </a:r>
            <a:r>
              <a:rPr lang="en-US" sz="1200" kern="1200" dirty="0" smtClean="0">
                <a:solidFill>
                  <a:schemeClr val="tx1"/>
                </a:solidFill>
                <a:effectLst/>
                <a:latin typeface="+mn-lt"/>
                <a:ea typeface="+mn-ea"/>
                <a:cs typeface="+mn-cs"/>
              </a:rPr>
              <a:t> (OCSP) is a CRL alternative that can be used to retrieve revocation and status information for a certificate as well.</a:t>
            </a:r>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9</a:t>
            </a:fld>
            <a:endParaRPr lang="en-US" dirty="0"/>
          </a:p>
        </p:txBody>
      </p:sp>
    </p:spTree>
    <p:extLst>
      <p:ext uri="{BB962C8B-B14F-4D97-AF65-F5344CB8AC3E}">
        <p14:creationId xmlns="" xmlns:p14="http://schemas.microsoft.com/office/powerpoint/2010/main" val="32264153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Click to edit Master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9720" t="16544" r="7275" b="16691"/>
          <a:stretch/>
        </p:blipFill>
        <p:spPr>
          <a:xfrm>
            <a:off x="10731799" y="4630992"/>
            <a:ext cx="1131688" cy="334740"/>
          </a:xfrm>
          <a:prstGeom prst="rect">
            <a:avLst/>
          </a:prstGeom>
        </p:spPr>
      </p:pic>
      <p:pic>
        <p:nvPicPr>
          <p:cNvPr id="4" name="Picture 3"/>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209826" y="188373"/>
            <a:ext cx="1847574" cy="739030"/>
          </a:xfrm>
          <a:prstGeom prst="rect">
            <a:avLst/>
          </a:prstGeom>
        </p:spPr>
      </p:pic>
    </p:spTree>
    <p:extLst>
      <p:ext uri="{BB962C8B-B14F-4D97-AF65-F5344CB8AC3E}">
        <p14:creationId xmlns=""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417638"/>
            <a:ext cx="11525250" cy="5260975"/>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16077458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31994614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6690216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678398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stretch>
            <a:fillRect/>
          </a:stretch>
        </p:blipFill>
        <p:spPr>
          <a:xfrm>
            <a:off x="193271" y="144000"/>
            <a:ext cx="864083" cy="912424"/>
          </a:xfrm>
          <a:prstGeom prst="rect">
            <a:avLst/>
          </a:prstGeom>
        </p:spPr>
      </p:pic>
      <p:sp>
        <p:nvSpPr>
          <p:cNvPr id="7" name="TextBox 6"/>
          <p:cNvSpPr txBox="1"/>
          <p:nvPr userDrawn="1"/>
        </p:nvSpPr>
        <p:spPr>
          <a:xfrm>
            <a:off x="1057354" y="92380"/>
            <a:ext cx="1346633" cy="1015663"/>
          </a:xfrm>
          <a:prstGeom prst="rect">
            <a:avLst/>
          </a:prstGeom>
          <a:noFill/>
        </p:spPr>
        <p:txBody>
          <a:bodyPr wrap="square" rtlCol="0" anchor="ctr" anchorCtr="0">
            <a:spAutoFit/>
          </a:bodyPr>
          <a:lstStyle/>
          <a:p>
            <a:r>
              <a:rPr lang="en-US" sz="2000" dirty="0" smtClean="0">
                <a:latin typeface="Segoe UI Light" panose="020B0502040204020203" pitchFamily="34" charset="0"/>
                <a:cs typeface="Segoe UI Light" panose="020B0502040204020203" pitchFamily="34" charset="0"/>
              </a:rPr>
              <a:t>Microsoft </a:t>
            </a:r>
          </a:p>
          <a:p>
            <a:r>
              <a:rPr lang="en-US" sz="2000" dirty="0" smtClean="0">
                <a:latin typeface="Segoe UI Light" panose="020B0502040204020203" pitchFamily="34" charset="0"/>
                <a:cs typeface="Segoe UI Light" panose="020B0502040204020203" pitchFamily="34" charset="0"/>
              </a:rPr>
              <a:t>Virtual </a:t>
            </a:r>
          </a:p>
          <a:p>
            <a:r>
              <a:rPr lang="en-US" sz="2000" dirty="0" smtClean="0">
                <a:latin typeface="Segoe UI Light" panose="020B0502040204020203" pitchFamily="34" charset="0"/>
                <a:cs typeface="Segoe UI Light" panose="020B0502040204020203" pitchFamily="34" charset="0"/>
              </a:rPr>
              <a:t>Academy</a:t>
            </a:r>
            <a:endParaRPr lang="en-US" sz="2000" dirty="0">
              <a:latin typeface="Segoe UI Light" panose="020B0502040204020203" pitchFamily="34" charset="0"/>
              <a:cs typeface="Segoe UI Light" panose="020B0502040204020203" pitchFamily="34" charset="0"/>
            </a:endParaRPr>
          </a:p>
        </p:txBody>
      </p:sp>
      <p:pic>
        <p:nvPicPr>
          <p:cNvPr id="4" name="Picture 3"/>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9850378" y="6321689"/>
            <a:ext cx="2114550" cy="428625"/>
          </a:xfrm>
          <a:prstGeom prst="rect">
            <a:avLst/>
          </a:prstGeom>
        </p:spPr>
      </p:pic>
    </p:spTree>
    <p:extLst>
      <p:ext uri="{BB962C8B-B14F-4D97-AF65-F5344CB8AC3E}">
        <p14:creationId xmlns="" xmlns:p14="http://schemas.microsoft.com/office/powerpoint/2010/main" val="38232600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7285412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 xmlns:p14="http://schemas.microsoft.com/office/powerpoint/2010/main" val="266783722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34216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357809" y="3423726"/>
            <a:ext cx="8245329" cy="2381841"/>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421649"/>
            <a:ext cx="3257419" cy="238424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 xmlns:a14="http://schemas.microsoft.com/office/drawing/2010/main" val="0"/>
              </a:ext>
            </a:extLst>
          </a:blip>
          <a:srcRect l="9720" t="16544" r="7275" b="16691"/>
          <a:stretch/>
        </p:blipFill>
        <p:spPr>
          <a:xfrm>
            <a:off x="11181757" y="5558001"/>
            <a:ext cx="740346" cy="218986"/>
          </a:xfrm>
          <a:prstGeom prst="rect">
            <a:avLst/>
          </a:prstGeom>
        </p:spPr>
      </p:pic>
      <p:sp>
        <p:nvSpPr>
          <p:cNvPr id="16" name="Text Placeholder 10"/>
          <p:cNvSpPr>
            <a:spLocks noGrp="1"/>
          </p:cNvSpPr>
          <p:nvPr>
            <p:ph type="body" sz="quarter" idx="10"/>
          </p:nvPr>
        </p:nvSpPr>
        <p:spPr>
          <a:xfrm>
            <a:off x="437461" y="3939147"/>
            <a:ext cx="8070435" cy="1666254"/>
          </a:xfrm>
          <a:prstGeom prst="rect">
            <a:avLst/>
          </a:prstGeom>
        </p:spPr>
        <p:txBody>
          <a:bodyPr anchor="b" anchorCtr="0">
            <a:normAutofit/>
          </a:bodyPr>
          <a:lstStyle>
            <a:lvl1pPr marL="0" indent="0">
              <a:buNone/>
              <a:defRPr sz="3600">
                <a:solidFill>
                  <a:schemeClr val="bg1"/>
                </a:solidFill>
                <a:latin typeface="Segoe UI Light" panose="020B0502040204020203" pitchFamily="34" charset="0"/>
                <a:cs typeface="Segoe UI Light" panose="020B0502040204020203" pitchFamily="34" charset="0"/>
              </a:defRPr>
            </a:lvl1pPr>
          </a:lstStyle>
          <a:p>
            <a:pPr lvl="0"/>
            <a:r>
              <a:rPr lang="en-US" dirty="0" smtClean="0"/>
              <a:t>Click to edit Master text styles</a:t>
            </a:r>
          </a:p>
        </p:txBody>
      </p:sp>
      <p:sp>
        <p:nvSpPr>
          <p:cNvPr id="17" name="Rectangle 16"/>
          <p:cNvSpPr/>
          <p:nvPr userDrawn="1"/>
        </p:nvSpPr>
        <p:spPr>
          <a:xfrm>
            <a:off x="9606694" y="3527508"/>
            <a:ext cx="1049236" cy="11402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91440" bIns="0" rtlCol="0" anchor="t" anchorCtr="0"/>
          <a:lstStyle/>
          <a:p>
            <a:r>
              <a:rPr lang="en-US" sz="1600" dirty="0" smtClean="0">
                <a:solidFill>
                  <a:schemeClr val="bg1"/>
                </a:solidFill>
                <a:latin typeface="Segoe UI Light" panose="020B0502040204020203" pitchFamily="34" charset="0"/>
                <a:cs typeface="Segoe UI Light" panose="020B0502040204020203" pitchFamily="34" charset="0"/>
              </a:rPr>
              <a:t>Microsoft </a:t>
            </a:r>
          </a:p>
          <a:p>
            <a:r>
              <a:rPr lang="en-US" sz="1600" dirty="0" smtClean="0">
                <a:solidFill>
                  <a:schemeClr val="bg1"/>
                </a:solidFill>
                <a:latin typeface="Segoe UI Light" panose="020B0502040204020203" pitchFamily="34" charset="0"/>
                <a:cs typeface="Segoe UI Light" panose="020B0502040204020203" pitchFamily="34" charset="0"/>
              </a:rPr>
              <a:t>Virtual</a:t>
            </a:r>
            <a:r>
              <a:rPr lang="en-US" sz="1600" baseline="0" dirty="0" smtClean="0">
                <a:solidFill>
                  <a:schemeClr val="bg1"/>
                </a:solidFill>
                <a:latin typeface="Segoe UI Light" panose="020B0502040204020203" pitchFamily="34" charset="0"/>
                <a:cs typeface="Segoe UI Light" panose="020B0502040204020203" pitchFamily="34" charset="0"/>
              </a:rPr>
              <a:t> Academy</a:t>
            </a:r>
            <a:endParaRPr lang="en-US" sz="1600" dirty="0">
              <a:solidFill>
                <a:schemeClr val="bg1"/>
              </a:solidFill>
              <a:latin typeface="Segoe UI Light" panose="020B0502040204020203" pitchFamily="34" charset="0"/>
              <a:cs typeface="Segoe UI Light" panose="020B0502040204020203" pitchFamily="34" charset="0"/>
            </a:endParaRPr>
          </a:p>
        </p:txBody>
      </p:sp>
      <p:pic>
        <p:nvPicPr>
          <p:cNvPr id="18" name="Picture 1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8866808" y="3527508"/>
            <a:ext cx="726793" cy="726793"/>
          </a:xfrm>
          <a:prstGeom prst="rect">
            <a:avLst/>
          </a:prstGeom>
        </p:spPr>
      </p:pic>
    </p:spTree>
    <p:extLst>
      <p:ext uri="{BB962C8B-B14F-4D97-AF65-F5344CB8AC3E}">
        <p14:creationId xmlns=""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1"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11.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oleObject" Target="../embeddings/oleObject1.bin"/><Relationship Id="rId18" Type="http://schemas.openxmlformats.org/officeDocument/2006/relationships/image" Target="../media/image24.png"/><Relationship Id="rId3" Type="http://schemas.openxmlformats.org/officeDocument/2006/relationships/slideLayout" Target="../slideLayouts/slideLayout2.xml"/><Relationship Id="rId7" Type="http://schemas.openxmlformats.org/officeDocument/2006/relationships/image" Target="../media/image16.png"/><Relationship Id="rId12" Type="http://schemas.openxmlformats.org/officeDocument/2006/relationships/image" Target="../media/image21.png"/><Relationship Id="rId17" Type="http://schemas.openxmlformats.org/officeDocument/2006/relationships/oleObject" Target="../embeddings/oleObject3.bin"/><Relationship Id="rId2" Type="http://schemas.openxmlformats.org/officeDocument/2006/relationships/tags" Target="../tags/tag14.xml"/><Relationship Id="rId16" Type="http://schemas.openxmlformats.org/officeDocument/2006/relationships/image" Target="../media/image23.png"/><Relationship Id="rId20" Type="http://schemas.openxmlformats.org/officeDocument/2006/relationships/image" Target="../media/image2.png"/><Relationship Id="rId1" Type="http://schemas.openxmlformats.org/officeDocument/2006/relationships/vmlDrawing" Target="../drawings/vmlDrawing1.v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oleObject" Target="../embeddings/oleObject2.bin"/><Relationship Id="rId10" Type="http://schemas.openxmlformats.org/officeDocument/2006/relationships/image" Target="../media/image19.png"/><Relationship Id="rId19" Type="http://schemas.openxmlformats.org/officeDocument/2006/relationships/image" Target="../media/image25.png"/><Relationship Id="rId4" Type="http://schemas.openxmlformats.org/officeDocument/2006/relationships/notesSlide" Target="../notesSlides/notesSlide13.xml"/><Relationship Id="rId9" Type="http://schemas.openxmlformats.org/officeDocument/2006/relationships/image" Target="../media/image18.png"/><Relationship Id="rId1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err="1" smtClean="0"/>
              <a:t>Frida</a:t>
            </a:r>
            <a:r>
              <a:rPr lang="en-US" dirty="0" smtClean="0"/>
              <a:t> GJERMENI</a:t>
            </a:r>
            <a:endParaRPr lang="en-US" dirty="0"/>
          </a:p>
        </p:txBody>
      </p:sp>
      <p:sp>
        <p:nvSpPr>
          <p:cNvPr id="2" name="Title 1"/>
          <p:cNvSpPr>
            <a:spLocks noGrp="1"/>
          </p:cNvSpPr>
          <p:nvPr>
            <p:ph type="ctrTitle"/>
          </p:nvPr>
        </p:nvSpPr>
        <p:spPr/>
        <p:txBody>
          <a:bodyPr/>
          <a:lstStyle/>
          <a:p>
            <a:r>
              <a:rPr lang="en-US" sz="4400" dirty="0" smtClean="0"/>
              <a:t>Te </a:t>
            </a:r>
            <a:r>
              <a:rPr lang="en-US" sz="4400" dirty="0" err="1" smtClean="0"/>
              <a:t>kuptojme</a:t>
            </a:r>
            <a:r>
              <a:rPr lang="en-US" sz="4400" dirty="0" smtClean="0"/>
              <a:t> “Active Directory”</a:t>
            </a:r>
            <a:endParaRPr lang="en-US" sz="4400" dirty="0"/>
          </a:p>
        </p:txBody>
      </p:sp>
    </p:spTree>
    <p:custDataLst>
      <p:tags r:id="rId1"/>
    </p:custDataLst>
    <p:extLst>
      <p:ext uri="{BB962C8B-B14F-4D97-AF65-F5344CB8AC3E}">
        <p14:creationId xmlns=""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US" dirty="0" smtClean="0"/>
              <a:t>AD</a:t>
            </a:r>
            <a:r>
              <a:rPr lang="en-US" dirty="0"/>
              <a:t> </a:t>
            </a:r>
            <a:r>
              <a:rPr lang="en-US" dirty="0" smtClean="0"/>
              <a:t>CS </a:t>
            </a:r>
            <a:r>
              <a:rPr lang="en-US" dirty="0" err="1" smtClean="0"/>
              <a:t>ofrojne</a:t>
            </a:r>
            <a:r>
              <a:rPr lang="en-US" dirty="0" smtClean="0"/>
              <a:t> </a:t>
            </a:r>
            <a:r>
              <a:rPr lang="en-US" dirty="0" err="1" smtClean="0"/>
              <a:t>sherbime</a:t>
            </a:r>
            <a:r>
              <a:rPr lang="en-US" dirty="0" smtClean="0"/>
              <a:t> </a:t>
            </a:r>
            <a:r>
              <a:rPr lang="en-US" dirty="0" err="1" smtClean="0"/>
              <a:t>qe</a:t>
            </a:r>
            <a:r>
              <a:rPr lang="en-US" dirty="0" smtClean="0"/>
              <a:t> </a:t>
            </a:r>
            <a:r>
              <a:rPr lang="en-US" dirty="0" err="1" smtClean="0"/>
              <a:t>mund</a:t>
            </a:r>
            <a:r>
              <a:rPr lang="en-US" dirty="0" smtClean="0"/>
              <a:t> </a:t>
            </a:r>
            <a:r>
              <a:rPr lang="en-US" dirty="0" err="1" smtClean="0"/>
              <a:t>te</a:t>
            </a:r>
            <a:r>
              <a:rPr lang="en-US" dirty="0" smtClean="0"/>
              <a:t> </a:t>
            </a:r>
            <a:r>
              <a:rPr lang="en-US" dirty="0" err="1" smtClean="0"/>
              <a:t>pershtaten</a:t>
            </a:r>
            <a:r>
              <a:rPr lang="en-US" dirty="0" smtClean="0"/>
              <a:t> per </a:t>
            </a:r>
            <a:r>
              <a:rPr lang="en-US" dirty="0" err="1" smtClean="0"/>
              <a:t>ceshtjet</a:t>
            </a:r>
            <a:r>
              <a:rPr lang="en-US" dirty="0" smtClean="0"/>
              <a:t> </a:t>
            </a:r>
            <a:r>
              <a:rPr lang="en-US" dirty="0" err="1" smtClean="0"/>
              <a:t>dhe</a:t>
            </a:r>
            <a:r>
              <a:rPr lang="en-US" dirty="0" smtClean="0"/>
              <a:t> </a:t>
            </a:r>
            <a:r>
              <a:rPr lang="en-US" dirty="0" err="1" smtClean="0"/>
              <a:t>menaxhimin</a:t>
            </a:r>
            <a:r>
              <a:rPr lang="en-US" dirty="0" smtClean="0"/>
              <a:t> e </a:t>
            </a:r>
            <a:r>
              <a:rPr lang="en-US" dirty="0" err="1" smtClean="0"/>
              <a:t>certifikatave</a:t>
            </a:r>
            <a:r>
              <a:rPr lang="en-US" dirty="0" smtClean="0"/>
              <a:t> </a:t>
            </a:r>
            <a:r>
              <a:rPr lang="en-US" dirty="0" err="1" smtClean="0"/>
              <a:t>dixhitale</a:t>
            </a:r>
            <a:endParaRPr lang="en-US" dirty="0" smtClean="0"/>
          </a:p>
          <a:p>
            <a:pPr lvl="1"/>
            <a:r>
              <a:rPr lang="en-US" dirty="0" smtClean="0"/>
              <a:t>Certification Authorities/</a:t>
            </a:r>
            <a:r>
              <a:rPr lang="en-US" dirty="0" err="1" smtClean="0"/>
              <a:t>Autoritetet</a:t>
            </a:r>
            <a:r>
              <a:rPr lang="en-US" dirty="0" smtClean="0"/>
              <a:t> </a:t>
            </a:r>
            <a:r>
              <a:rPr lang="en-US" dirty="0" err="1" smtClean="0"/>
              <a:t>qe</a:t>
            </a:r>
            <a:r>
              <a:rPr lang="en-US" dirty="0" smtClean="0"/>
              <a:t> </a:t>
            </a:r>
            <a:r>
              <a:rPr lang="en-US" dirty="0" err="1" smtClean="0"/>
              <a:t>ofrojne</a:t>
            </a:r>
            <a:r>
              <a:rPr lang="en-US" dirty="0" smtClean="0"/>
              <a:t> </a:t>
            </a:r>
            <a:r>
              <a:rPr lang="en-US" dirty="0" err="1" smtClean="0"/>
              <a:t>certifikim</a:t>
            </a:r>
            <a:endParaRPr lang="en-US" dirty="0" smtClean="0"/>
          </a:p>
          <a:p>
            <a:pPr lvl="1"/>
            <a:r>
              <a:rPr lang="en-US" dirty="0" smtClean="0"/>
              <a:t>CA Web Enrollment/</a:t>
            </a:r>
            <a:r>
              <a:rPr lang="en-US" dirty="0" err="1" smtClean="0"/>
              <a:t>Anteraterizimi</a:t>
            </a:r>
            <a:r>
              <a:rPr lang="en-US" dirty="0" smtClean="0"/>
              <a:t> per </a:t>
            </a:r>
            <a:r>
              <a:rPr lang="en-US" dirty="0" err="1" smtClean="0"/>
              <a:t>certifikate</a:t>
            </a:r>
            <a:r>
              <a:rPr lang="en-US" dirty="0" smtClean="0"/>
              <a:t> </a:t>
            </a:r>
            <a:r>
              <a:rPr lang="en-US" dirty="0" err="1" smtClean="0"/>
              <a:t>dixhitale</a:t>
            </a:r>
            <a:r>
              <a:rPr lang="en-US" dirty="0" smtClean="0"/>
              <a:t> </a:t>
            </a:r>
            <a:r>
              <a:rPr lang="en-US" dirty="0" err="1" smtClean="0"/>
              <a:t>npm</a:t>
            </a:r>
            <a:r>
              <a:rPr lang="en-US" dirty="0" smtClean="0"/>
              <a:t> WEB</a:t>
            </a:r>
          </a:p>
          <a:p>
            <a:pPr lvl="1"/>
            <a:r>
              <a:rPr lang="en-US" dirty="0" smtClean="0"/>
              <a:t>Online Responders/</a:t>
            </a:r>
            <a:r>
              <a:rPr lang="en-US" dirty="0" err="1" smtClean="0"/>
              <a:t>Pergjigjet</a:t>
            </a:r>
            <a:r>
              <a:rPr lang="en-US" dirty="0" smtClean="0"/>
              <a:t> online</a:t>
            </a:r>
          </a:p>
          <a:p>
            <a:pPr lvl="1"/>
            <a:r>
              <a:rPr lang="en-US" dirty="0" err="1" smtClean="0"/>
              <a:t>Sherbimi</a:t>
            </a:r>
            <a:r>
              <a:rPr lang="en-US" dirty="0" smtClean="0"/>
              <a:t> per </a:t>
            </a:r>
            <a:r>
              <a:rPr lang="en-US" dirty="0" err="1" smtClean="0"/>
              <a:t>dhenie</a:t>
            </a:r>
            <a:r>
              <a:rPr lang="en-US" dirty="0" smtClean="0"/>
              <a:t> </a:t>
            </a:r>
            <a:r>
              <a:rPr lang="en-US" dirty="0" err="1" smtClean="0"/>
              <a:t>certifikate</a:t>
            </a:r>
            <a:r>
              <a:rPr lang="en-US" dirty="0" smtClean="0"/>
              <a:t> ne </a:t>
            </a:r>
            <a:r>
              <a:rPr lang="en-US" dirty="0" err="1" smtClean="0"/>
              <a:t>nivel</a:t>
            </a:r>
            <a:r>
              <a:rPr lang="en-US" dirty="0" smtClean="0"/>
              <a:t> </a:t>
            </a:r>
            <a:r>
              <a:rPr lang="en-US" dirty="0" err="1" smtClean="0"/>
              <a:t>pajisje</a:t>
            </a:r>
            <a:r>
              <a:rPr lang="en-US" dirty="0" smtClean="0"/>
              <a:t> </a:t>
            </a:r>
            <a:r>
              <a:rPr lang="en-US" dirty="0" err="1" smtClean="0"/>
              <a:t>rrjeti</a:t>
            </a:r>
            <a:r>
              <a:rPr lang="en-US" dirty="0" smtClean="0"/>
              <a:t> /Network Device Enrollment Service (NDES)</a:t>
            </a:r>
          </a:p>
          <a:p>
            <a:pPr lvl="1"/>
            <a:r>
              <a:rPr lang="en-GB" dirty="0" smtClean="0"/>
              <a:t>Certificate </a:t>
            </a:r>
            <a:r>
              <a:rPr lang="en-GB" dirty="0" err="1" smtClean="0"/>
              <a:t>Enrollment</a:t>
            </a:r>
            <a:r>
              <a:rPr lang="en-GB" dirty="0" smtClean="0"/>
              <a:t> Web Service/</a:t>
            </a:r>
            <a:r>
              <a:rPr lang="en-GB" dirty="0" err="1" smtClean="0"/>
              <a:t>Sherbi</a:t>
            </a:r>
            <a:r>
              <a:rPr lang="en-GB" dirty="0" smtClean="0"/>
              <a:t> Web per </a:t>
            </a:r>
            <a:r>
              <a:rPr lang="en-GB" dirty="0" err="1" smtClean="0"/>
              <a:t>dhenie</a:t>
            </a:r>
            <a:r>
              <a:rPr lang="en-GB" dirty="0" smtClean="0"/>
              <a:t> </a:t>
            </a:r>
            <a:r>
              <a:rPr lang="en-GB" dirty="0" err="1" smtClean="0"/>
              <a:t>certifikate</a:t>
            </a:r>
            <a:endParaRPr lang="en-GB" dirty="0" smtClean="0"/>
          </a:p>
          <a:p>
            <a:pPr lvl="1"/>
            <a:r>
              <a:rPr lang="en-GB" dirty="0" smtClean="0"/>
              <a:t>Certificate </a:t>
            </a:r>
            <a:r>
              <a:rPr lang="en-GB" dirty="0" err="1" smtClean="0"/>
              <a:t>Enrollment</a:t>
            </a:r>
            <a:r>
              <a:rPr lang="en-GB" dirty="0" smtClean="0"/>
              <a:t> Policy Web Service/</a:t>
            </a:r>
            <a:r>
              <a:rPr lang="en-GB" dirty="0" err="1" smtClean="0"/>
              <a:t>sherbimi</a:t>
            </a:r>
            <a:r>
              <a:rPr lang="en-GB" dirty="0" smtClean="0"/>
              <a:t> </a:t>
            </a:r>
            <a:r>
              <a:rPr lang="en-GB" dirty="0" err="1" smtClean="0"/>
              <a:t>i</a:t>
            </a:r>
            <a:r>
              <a:rPr lang="en-GB" dirty="0" smtClean="0"/>
              <a:t> </a:t>
            </a:r>
            <a:r>
              <a:rPr lang="en-GB" dirty="0" err="1" smtClean="0"/>
              <a:t>aktivizimit</a:t>
            </a:r>
            <a:r>
              <a:rPr lang="en-GB" dirty="0" smtClean="0"/>
              <a:t> </a:t>
            </a:r>
            <a:r>
              <a:rPr lang="en-GB" dirty="0" err="1" smtClean="0"/>
              <a:t>te</a:t>
            </a:r>
            <a:r>
              <a:rPr lang="en-GB" dirty="0" smtClean="0"/>
              <a:t> </a:t>
            </a:r>
            <a:r>
              <a:rPr lang="en-GB" dirty="0" err="1" smtClean="0"/>
              <a:t>certifikatave</a:t>
            </a:r>
            <a:r>
              <a:rPr lang="en-GB" dirty="0" smtClean="0"/>
              <a:t> </a:t>
            </a:r>
            <a:r>
              <a:rPr lang="en-GB" dirty="0" err="1" smtClean="0"/>
              <a:t>nepermjet</a:t>
            </a:r>
            <a:r>
              <a:rPr lang="en-GB" dirty="0" smtClean="0"/>
              <a:t> </a:t>
            </a:r>
            <a:r>
              <a:rPr lang="en-GB" dirty="0" err="1" smtClean="0"/>
              <a:t>politikave</a:t>
            </a:r>
            <a:r>
              <a:rPr lang="en-GB" dirty="0" smtClean="0"/>
              <a:t> web</a:t>
            </a:r>
            <a:endParaRPr lang="en-GB" dirty="0"/>
          </a:p>
        </p:txBody>
      </p:sp>
      <p:sp>
        <p:nvSpPr>
          <p:cNvPr id="2" name="Title 1"/>
          <p:cNvSpPr>
            <a:spLocks noGrp="1"/>
          </p:cNvSpPr>
          <p:nvPr>
            <p:ph type="title"/>
          </p:nvPr>
        </p:nvSpPr>
        <p:spPr/>
        <p:txBody>
          <a:bodyPr/>
          <a:lstStyle/>
          <a:p>
            <a:r>
              <a:rPr lang="en-US" dirty="0" err="1" smtClean="0"/>
              <a:t>Cfare</a:t>
            </a:r>
            <a:r>
              <a:rPr lang="en-US" dirty="0" smtClean="0"/>
              <a:t> </a:t>
            </a:r>
            <a:r>
              <a:rPr lang="en-US" dirty="0" err="1" smtClean="0"/>
              <a:t>realizojne</a:t>
            </a:r>
            <a:r>
              <a:rPr lang="en-US" dirty="0" smtClean="0"/>
              <a:t> </a:t>
            </a:r>
            <a:r>
              <a:rPr lang="en-US" dirty="0" err="1" smtClean="0"/>
              <a:t>sherbimet</a:t>
            </a:r>
            <a:r>
              <a:rPr lang="en-US" dirty="0" smtClean="0"/>
              <a:t> </a:t>
            </a:r>
            <a:r>
              <a:rPr lang="en-US" dirty="0" err="1" smtClean="0"/>
              <a:t>certifiakte</a:t>
            </a:r>
            <a:r>
              <a:rPr lang="en-US" dirty="0" smtClean="0"/>
              <a:t> AD CS?</a:t>
            </a:r>
            <a:endParaRPr lang="en-US" dirty="0"/>
          </a:p>
        </p:txBody>
      </p:sp>
      <p:pic>
        <p:nvPicPr>
          <p:cNvPr id="8" name="Picture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 xmlns:p14="http://schemas.microsoft.com/office/powerpoint/2010/main" val="2086339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2" y="1417638"/>
            <a:ext cx="3140665" cy="5311408"/>
          </a:xfrm>
        </p:spPr>
        <p:txBody>
          <a:bodyPr>
            <a:normAutofit/>
          </a:bodyPr>
          <a:lstStyle/>
          <a:p>
            <a:r>
              <a:rPr lang="en-US" dirty="0" err="1" smtClean="0"/>
              <a:t>Nje</a:t>
            </a:r>
            <a:r>
              <a:rPr lang="en-US" dirty="0" smtClean="0"/>
              <a:t> </a:t>
            </a:r>
            <a:r>
              <a:rPr lang="en-US" dirty="0" err="1" smtClean="0"/>
              <a:t>komponent</a:t>
            </a:r>
            <a:r>
              <a:rPr lang="en-US" dirty="0" smtClean="0"/>
              <a:t>  </a:t>
            </a:r>
            <a:r>
              <a:rPr lang="en-US" dirty="0" smtClean="0"/>
              <a:t>software-</a:t>
            </a:r>
            <a:r>
              <a:rPr lang="en-US" dirty="0" err="1" smtClean="0"/>
              <a:t>ik</a:t>
            </a:r>
            <a:r>
              <a:rPr lang="en-US" dirty="0" smtClean="0"/>
              <a:t>  </a:t>
            </a:r>
            <a:r>
              <a:rPr lang="en-US" dirty="0" err="1" smtClean="0"/>
              <a:t>qe</a:t>
            </a:r>
            <a:r>
              <a:rPr lang="en-US" dirty="0" smtClean="0"/>
              <a:t> </a:t>
            </a:r>
            <a:r>
              <a:rPr lang="en-US" dirty="0" err="1" smtClean="0"/>
              <a:t>lehteson</a:t>
            </a:r>
            <a:r>
              <a:rPr lang="en-US" dirty="0" smtClean="0"/>
              <a:t> </a:t>
            </a:r>
            <a:r>
              <a:rPr lang="en-US" dirty="0" err="1" smtClean="0"/>
              <a:t>aksesin</a:t>
            </a:r>
            <a:r>
              <a:rPr lang="en-US" dirty="0" smtClean="0"/>
              <a:t> ne </a:t>
            </a:r>
            <a:r>
              <a:rPr lang="en-US" dirty="0" err="1" smtClean="0"/>
              <a:t>sisteme</a:t>
            </a:r>
            <a:r>
              <a:rPr lang="en-US" dirty="0" smtClean="0"/>
              <a:t> </a:t>
            </a:r>
            <a:r>
              <a:rPr lang="en-US" dirty="0" err="1" smtClean="0"/>
              <a:t>dhe</a:t>
            </a:r>
            <a:r>
              <a:rPr lang="en-US" dirty="0" smtClean="0"/>
              <a:t> ne </a:t>
            </a:r>
            <a:r>
              <a:rPr lang="en-US" dirty="0" err="1" smtClean="0"/>
              <a:t>aplikacione</a:t>
            </a:r>
            <a:r>
              <a:rPr lang="en-US" dirty="0" smtClean="0"/>
              <a:t> ne </a:t>
            </a:r>
            <a:r>
              <a:rPr lang="en-US" dirty="0" err="1" smtClean="0"/>
              <a:t>organizate</a:t>
            </a:r>
            <a:endParaRPr lang="en-GB" dirty="0" smtClean="0"/>
          </a:p>
        </p:txBody>
      </p:sp>
      <p:sp>
        <p:nvSpPr>
          <p:cNvPr id="2" name="Title 1"/>
          <p:cNvSpPr>
            <a:spLocks noGrp="1"/>
          </p:cNvSpPr>
          <p:nvPr>
            <p:ph type="title"/>
          </p:nvPr>
        </p:nvSpPr>
        <p:spPr>
          <a:xfrm>
            <a:off x="379413" y="152235"/>
            <a:ext cx="11524432" cy="1063487"/>
          </a:xfrm>
        </p:spPr>
        <p:txBody>
          <a:bodyPr/>
          <a:lstStyle/>
          <a:p>
            <a:r>
              <a:rPr lang="en-US" dirty="0" err="1" smtClean="0"/>
              <a:t>Cfare</a:t>
            </a:r>
            <a:r>
              <a:rPr lang="en-US" dirty="0" smtClean="0"/>
              <a:t> </a:t>
            </a:r>
            <a:r>
              <a:rPr lang="en-US" dirty="0" err="1" smtClean="0"/>
              <a:t>jane</a:t>
            </a:r>
            <a:r>
              <a:rPr lang="en-US" dirty="0" smtClean="0"/>
              <a:t> </a:t>
            </a:r>
            <a:r>
              <a:rPr lang="en-US" dirty="0" err="1" smtClean="0"/>
              <a:t>sherbimet</a:t>
            </a:r>
            <a:r>
              <a:rPr lang="en-US" dirty="0" smtClean="0"/>
              <a:t> federate AD FS?</a:t>
            </a:r>
            <a:endParaRPr lang="en-US" dirty="0"/>
          </a:p>
        </p:txBody>
      </p:sp>
      <p:grpSp>
        <p:nvGrpSpPr>
          <p:cNvPr id="3" name="Group 2"/>
          <p:cNvGrpSpPr/>
          <p:nvPr/>
        </p:nvGrpSpPr>
        <p:grpSpPr>
          <a:xfrm>
            <a:off x="3520077" y="1406193"/>
            <a:ext cx="8266591" cy="4539457"/>
            <a:chOff x="442912" y="1467643"/>
            <a:chExt cx="8266591" cy="4539457"/>
          </a:xfrm>
        </p:grpSpPr>
        <p:pic>
          <p:nvPicPr>
            <p:cNvPr id="46" name="Picture 5" descr="Internet"/>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243388" y="2784475"/>
              <a:ext cx="981075" cy="973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Oval 6"/>
            <p:cNvSpPr>
              <a:spLocks noChangeArrowheads="1"/>
            </p:cNvSpPr>
            <p:nvPr/>
          </p:nvSpPr>
          <p:spPr bwMode="auto">
            <a:xfrm>
              <a:off x="6076473" y="1490663"/>
              <a:ext cx="2633030" cy="3536950"/>
            </a:xfrm>
            <a:prstGeom prst="ellipse">
              <a:avLst/>
            </a:prstGeom>
            <a:gradFill rotWithShape="1">
              <a:gsLst>
                <a:gs pos="0">
                  <a:srgbClr val="BBCDE3">
                    <a:gamma/>
                    <a:tint val="63529"/>
                    <a:invGamma/>
                  </a:srgbClr>
                </a:gs>
                <a:gs pos="100000">
                  <a:srgbClr val="BBCDE3"/>
                </a:gs>
              </a:gsLst>
              <a:path path="shape">
                <a:fillToRect l="50000" t="50000" r="50000" b="50000"/>
              </a:path>
            </a:gradFill>
            <a:ln w="9525">
              <a:solidFill>
                <a:srgbClr val="808080"/>
              </a:solidFill>
              <a:round/>
              <a:headEnd/>
              <a:tailEnd/>
            </a:ln>
            <a:effectLst>
              <a:outerShdw dist="35921" dir="2700000" algn="ctr" rotWithShape="0">
                <a:srgbClr val="ADADAD"/>
              </a:outerShdw>
            </a:effectLst>
          </p:spPr>
          <p:txBody>
            <a:bodyPr wrap="none" anchor="ctr"/>
            <a:lstStyle/>
            <a:p>
              <a:pPr>
                <a:defRPr/>
              </a:pPr>
              <a:endParaRPr lang="en-US">
                <a:latin typeface="Segoe UI Light" panose="020B0502040204020203" pitchFamily="34" charset="0"/>
                <a:cs typeface="Segoe UI Light" panose="020B0502040204020203" pitchFamily="34" charset="0"/>
              </a:endParaRPr>
            </a:p>
          </p:txBody>
        </p:sp>
        <p:sp>
          <p:nvSpPr>
            <p:cNvPr id="62" name="AutoShape 8"/>
            <p:cNvSpPr>
              <a:spLocks noChangeArrowheads="1"/>
            </p:cNvSpPr>
            <p:nvPr/>
          </p:nvSpPr>
          <p:spPr bwMode="auto">
            <a:xfrm>
              <a:off x="7212099" y="2474999"/>
              <a:ext cx="1025525" cy="544512"/>
            </a:xfrm>
            <a:prstGeom prst="roundRect">
              <a:avLst>
                <a:gd name="adj" fmla="val 41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r>
                <a:rPr lang="en-US" sz="1600" b="0" dirty="0">
                  <a:latin typeface="Segoe UI Light" panose="020B0502040204020203" pitchFamily="34" charset="0"/>
                  <a:cs typeface="Segoe UI Light" panose="020B0502040204020203" pitchFamily="34" charset="0"/>
                </a:rPr>
                <a:t>Web Server</a:t>
              </a:r>
            </a:p>
          </p:txBody>
        </p:sp>
        <p:sp>
          <p:nvSpPr>
            <p:cNvPr id="64" name="Oval 9"/>
            <p:cNvSpPr>
              <a:spLocks noChangeArrowheads="1"/>
            </p:cNvSpPr>
            <p:nvPr/>
          </p:nvSpPr>
          <p:spPr bwMode="auto">
            <a:xfrm>
              <a:off x="442912" y="1467643"/>
              <a:ext cx="2775519" cy="3559969"/>
            </a:xfrm>
            <a:prstGeom prst="ellipse">
              <a:avLst/>
            </a:prstGeom>
            <a:gradFill rotWithShape="1">
              <a:gsLst>
                <a:gs pos="0">
                  <a:srgbClr val="BBCDE3">
                    <a:gamma/>
                    <a:tint val="63529"/>
                    <a:invGamma/>
                  </a:srgbClr>
                </a:gs>
                <a:gs pos="100000">
                  <a:srgbClr val="BBCDE3"/>
                </a:gs>
              </a:gsLst>
              <a:path path="shape">
                <a:fillToRect l="50000" t="50000" r="50000" b="50000"/>
              </a:path>
            </a:gradFill>
            <a:ln w="9525">
              <a:solidFill>
                <a:srgbClr val="808080"/>
              </a:solidFill>
              <a:round/>
              <a:headEnd/>
              <a:tailEnd/>
            </a:ln>
            <a:effectLst>
              <a:outerShdw dist="35921" dir="2700000" algn="ctr" rotWithShape="0">
                <a:srgbClr val="ADADAD"/>
              </a:outerShdw>
            </a:effectLst>
          </p:spPr>
          <p:txBody>
            <a:bodyPr wrap="none" anchor="ctr"/>
            <a:lstStyle/>
            <a:p>
              <a:pPr>
                <a:defRPr/>
              </a:pPr>
              <a:endParaRPr lang="en-US">
                <a:latin typeface="Segoe UI Light" panose="020B0502040204020203" pitchFamily="34" charset="0"/>
                <a:cs typeface="Segoe UI Light" panose="020B0502040204020203" pitchFamily="34" charset="0"/>
              </a:endParaRPr>
            </a:p>
          </p:txBody>
        </p:sp>
        <p:pic>
          <p:nvPicPr>
            <p:cNvPr id="66" name="Picture 10" descr="Firewall0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622675" y="2438400"/>
              <a:ext cx="550863" cy="160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0" name="Picture 12" descr="Serve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7251697" y="1654997"/>
              <a:ext cx="655638"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 name="AutoShape 16"/>
            <p:cNvSpPr>
              <a:spLocks noChangeArrowheads="1"/>
            </p:cNvSpPr>
            <p:nvPr/>
          </p:nvSpPr>
          <p:spPr bwMode="auto">
            <a:xfrm>
              <a:off x="6622256" y="4036191"/>
              <a:ext cx="1525587" cy="769938"/>
            </a:xfrm>
            <a:prstGeom prst="roundRect">
              <a:avLst>
                <a:gd name="adj" fmla="val 41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r>
                <a:rPr lang="en-US" sz="1600" b="0" dirty="0">
                  <a:latin typeface="Segoe UI Light" panose="020B0502040204020203" pitchFamily="34" charset="0"/>
                  <a:cs typeface="Segoe UI Light" panose="020B0502040204020203" pitchFamily="34" charset="0"/>
                </a:rPr>
                <a:t>Resource </a:t>
              </a:r>
              <a:br>
                <a:rPr lang="en-US" sz="1600" b="0" dirty="0">
                  <a:latin typeface="Segoe UI Light" panose="020B0502040204020203" pitchFamily="34" charset="0"/>
                  <a:cs typeface="Segoe UI Light" panose="020B0502040204020203" pitchFamily="34" charset="0"/>
                </a:rPr>
              </a:br>
              <a:r>
                <a:rPr lang="en-US" sz="1600" b="0" dirty="0">
                  <a:latin typeface="Segoe UI Light" panose="020B0502040204020203" pitchFamily="34" charset="0"/>
                  <a:cs typeface="Segoe UI Light" panose="020B0502040204020203" pitchFamily="34" charset="0"/>
                </a:rPr>
                <a:t>Federation Server</a:t>
              </a:r>
            </a:p>
          </p:txBody>
        </p:sp>
        <p:sp>
          <p:nvSpPr>
            <p:cNvPr id="72" name="AutoShape 17"/>
            <p:cNvSpPr>
              <a:spLocks noChangeArrowheads="1"/>
            </p:cNvSpPr>
            <p:nvPr/>
          </p:nvSpPr>
          <p:spPr bwMode="auto">
            <a:xfrm>
              <a:off x="712788" y="5281613"/>
              <a:ext cx="2298700" cy="585787"/>
            </a:xfrm>
            <a:prstGeom prst="roundRect">
              <a:avLst>
                <a:gd name="adj" fmla="val 4167"/>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r>
                <a:rPr lang="en-US" b="0" dirty="0">
                  <a:latin typeface="Segoe UI Light" panose="020B0502040204020203" pitchFamily="34" charset="0"/>
                  <a:cs typeface="Segoe UI Light" panose="020B0502040204020203" pitchFamily="34" charset="0"/>
                </a:rPr>
                <a:t>Account Partner Organization</a:t>
              </a:r>
            </a:p>
          </p:txBody>
        </p:sp>
        <p:sp>
          <p:nvSpPr>
            <p:cNvPr id="73" name="AutoShape 18"/>
            <p:cNvSpPr>
              <a:spLocks noChangeArrowheads="1"/>
            </p:cNvSpPr>
            <p:nvPr/>
          </p:nvSpPr>
          <p:spPr bwMode="auto">
            <a:xfrm>
              <a:off x="6335713" y="5141913"/>
              <a:ext cx="2114550" cy="865187"/>
            </a:xfrm>
            <a:prstGeom prst="roundRect">
              <a:avLst>
                <a:gd name="adj" fmla="val 4167"/>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r>
                <a:rPr lang="en-US" b="0" dirty="0">
                  <a:latin typeface="Segoe UI Light" panose="020B0502040204020203" pitchFamily="34" charset="0"/>
                  <a:cs typeface="Segoe UI Light" panose="020B0502040204020203" pitchFamily="34" charset="0"/>
                </a:rPr>
                <a:t>Resource Partner Organization</a:t>
              </a:r>
            </a:p>
          </p:txBody>
        </p:sp>
        <p:pic>
          <p:nvPicPr>
            <p:cNvPr id="74" name="Picture 20" descr="Serve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6695155" y="3157538"/>
              <a:ext cx="776287" cy="912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5" name="Picture 21" descr="Server"/>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629139" y="3127376"/>
              <a:ext cx="776288" cy="912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6" name="AutoShape 22"/>
            <p:cNvSpPr>
              <a:spLocks noChangeArrowheads="1"/>
            </p:cNvSpPr>
            <p:nvPr/>
          </p:nvSpPr>
          <p:spPr bwMode="auto">
            <a:xfrm>
              <a:off x="1469006" y="4013950"/>
              <a:ext cx="1530350" cy="769937"/>
            </a:xfrm>
            <a:prstGeom prst="roundRect">
              <a:avLst>
                <a:gd name="adj" fmla="val 41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anchor="ct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r>
                <a:rPr lang="en-US" sz="1600" b="0" dirty="0">
                  <a:latin typeface="Segoe UI Light" panose="020B0502040204020203" pitchFamily="34" charset="0"/>
                  <a:cs typeface="Segoe UI Light" panose="020B0502040204020203" pitchFamily="34" charset="0"/>
                </a:rPr>
                <a:t>Account </a:t>
              </a:r>
              <a:br>
                <a:rPr lang="en-US" sz="1600" b="0" dirty="0">
                  <a:latin typeface="Segoe UI Light" panose="020B0502040204020203" pitchFamily="34" charset="0"/>
                  <a:cs typeface="Segoe UI Light" panose="020B0502040204020203" pitchFamily="34" charset="0"/>
                </a:rPr>
              </a:br>
              <a:r>
                <a:rPr lang="en-US" sz="1600" b="0" dirty="0">
                  <a:latin typeface="Segoe UI Light" panose="020B0502040204020203" pitchFamily="34" charset="0"/>
                  <a:cs typeface="Segoe UI Light" panose="020B0502040204020203" pitchFamily="34" charset="0"/>
                </a:rPr>
                <a:t>Federation Server</a:t>
              </a:r>
            </a:p>
          </p:txBody>
        </p:sp>
        <p:pic>
          <p:nvPicPr>
            <p:cNvPr id="77" name="Picture 26"/>
            <p:cNvPicPr>
              <a:picLocks noChangeAspect="1" noChangeArrowheads="1"/>
            </p:cNvPicPr>
            <p:nvPr/>
          </p:nvPicPr>
          <p:blipFill>
            <a:blip r:embed="rId8" cstate="print"/>
            <a:srcRect/>
            <a:stretch>
              <a:fillRect/>
            </a:stretch>
          </p:blipFill>
          <p:spPr bwMode="auto">
            <a:xfrm>
              <a:off x="1009365" y="1893579"/>
              <a:ext cx="781050" cy="688975"/>
            </a:xfrm>
            <a:prstGeom prst="rect">
              <a:avLst/>
            </a:prstGeom>
            <a:noFill/>
            <a:ln w="9525" algn="ctr">
              <a:noFill/>
              <a:miter lim="800000"/>
              <a:headEnd/>
              <a:tailEnd/>
            </a:ln>
            <a:effectLst>
              <a:outerShdw dist="35921" dir="2700000" algn="ctr" rotWithShape="0">
                <a:srgbClr val="AFAFAF"/>
              </a:outerShdw>
            </a:effectLst>
          </p:spPr>
        </p:pic>
        <p:pic>
          <p:nvPicPr>
            <p:cNvPr id="78" name="Picture 27"/>
            <p:cNvPicPr>
              <a:picLocks noChangeAspect="1" noChangeArrowheads="1"/>
            </p:cNvPicPr>
            <p:nvPr/>
          </p:nvPicPr>
          <p:blipFill>
            <a:blip r:embed="rId9" cstate="print"/>
            <a:srcRect/>
            <a:stretch>
              <a:fillRect/>
            </a:stretch>
          </p:blipFill>
          <p:spPr bwMode="auto">
            <a:xfrm>
              <a:off x="1413648" y="2480865"/>
              <a:ext cx="587375" cy="384175"/>
            </a:xfrm>
            <a:prstGeom prst="rect">
              <a:avLst/>
            </a:prstGeom>
            <a:noFill/>
            <a:ln w="9525" algn="ctr">
              <a:noFill/>
              <a:miter lim="800000"/>
              <a:headEnd/>
              <a:tailEnd/>
            </a:ln>
            <a:effectLst>
              <a:outerShdw dist="35921" dir="2700000" algn="ctr" rotWithShape="0">
                <a:srgbClr val="AFAFAF"/>
              </a:outerShdw>
            </a:effectLst>
          </p:spPr>
        </p:pic>
        <p:sp>
          <p:nvSpPr>
            <p:cNvPr id="79" name="AutoShape 28"/>
            <p:cNvSpPr>
              <a:spLocks noChangeArrowheads="1"/>
            </p:cNvSpPr>
            <p:nvPr/>
          </p:nvSpPr>
          <p:spPr bwMode="auto">
            <a:xfrm>
              <a:off x="1539874" y="1804569"/>
              <a:ext cx="1009650" cy="320004"/>
            </a:xfrm>
            <a:prstGeom prst="roundRect">
              <a:avLst>
                <a:gd name="adj" fmla="val 41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round/>
                  <a:headEnd/>
                  <a:tailEnd/>
                </a14:hiddenLine>
              </a:ext>
            </a:extLst>
          </p:spPr>
          <p:txBody>
            <a:bodyPr anchor="ct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gn="l">
                <a:lnSpc>
                  <a:spcPct val="90000"/>
                </a:lnSpc>
                <a:spcBef>
                  <a:spcPct val="40000"/>
                </a:spcBef>
              </a:pPr>
              <a:r>
                <a:rPr lang="en-US" sz="1600" b="0" dirty="0">
                  <a:latin typeface="Segoe UI Light" panose="020B0502040204020203" pitchFamily="34" charset="0"/>
                  <a:cs typeface="Segoe UI Light" panose="020B0502040204020203" pitchFamily="34" charset="0"/>
                </a:rPr>
                <a:t>AD DS</a:t>
              </a:r>
            </a:p>
          </p:txBody>
        </p:sp>
        <p:pic>
          <p:nvPicPr>
            <p:cNvPr id="80" name="Picture 29" descr="Firewall01"/>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265738" y="2432050"/>
              <a:ext cx="550862" cy="160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1" name="Line 30"/>
            <p:cNvSpPr>
              <a:spLocks noChangeShapeType="1"/>
            </p:cNvSpPr>
            <p:nvPr/>
          </p:nvSpPr>
          <p:spPr bwMode="auto">
            <a:xfrm flipH="1">
              <a:off x="2989263" y="3305175"/>
              <a:ext cx="3341687" cy="17463"/>
            </a:xfrm>
            <a:prstGeom prst="line">
              <a:avLst/>
            </a:prstGeom>
            <a:noFill/>
            <a:ln w="282575">
              <a:solidFill>
                <a:srgbClr val="339966"/>
              </a:solidFill>
              <a:round/>
              <a:headEnd/>
              <a:tailEnd type="triangle" w="sm" len="sm"/>
            </a:ln>
            <a:effectLst>
              <a:outerShdw dist="35921" dir="2700000" algn="ctr" rotWithShape="0">
                <a:srgbClr val="AFAFAF"/>
              </a:outerShdw>
            </a:effectLst>
          </p:spPr>
          <p:txBody>
            <a:bodyPr lIns="182880" rIns="182880" anchor="ctr"/>
            <a:lstStyle/>
            <a:p>
              <a:pPr>
                <a:defRPr/>
              </a:pPr>
              <a:endParaRPr lang="en-US">
                <a:latin typeface="Segoe UI Light" panose="020B0502040204020203" pitchFamily="34" charset="0"/>
                <a:cs typeface="Segoe UI Light" panose="020B0502040204020203" pitchFamily="34" charset="0"/>
              </a:endParaRPr>
            </a:p>
          </p:txBody>
        </p:sp>
        <p:sp>
          <p:nvSpPr>
            <p:cNvPr id="82" name="AutoShape 31"/>
            <p:cNvSpPr>
              <a:spLocks noChangeArrowheads="1"/>
            </p:cNvSpPr>
            <p:nvPr/>
          </p:nvSpPr>
          <p:spPr bwMode="auto">
            <a:xfrm>
              <a:off x="3498850" y="3156286"/>
              <a:ext cx="2605088" cy="320004"/>
            </a:xfrm>
            <a:prstGeom prst="roundRect">
              <a:avLst>
                <a:gd name="adj" fmla="val 4167"/>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r>
                <a:rPr lang="en-US" sz="1600" b="0" dirty="0">
                  <a:solidFill>
                    <a:schemeClr val="bg1"/>
                  </a:solidFill>
                  <a:latin typeface="Segoe UI Light" panose="020B0502040204020203" pitchFamily="34" charset="0"/>
                  <a:cs typeface="Segoe UI Light" panose="020B0502040204020203" pitchFamily="34" charset="0"/>
                </a:rPr>
                <a:t>Federation Trust</a:t>
              </a:r>
            </a:p>
          </p:txBody>
        </p:sp>
      </p:grpSp>
      <p:pic>
        <p:nvPicPr>
          <p:cNvPr id="27" name="Picture 26"/>
          <p:cNvPicPr>
            <a:picLocks noChangeAspect="1"/>
          </p:cNvPicPr>
          <p:nvPr/>
        </p:nvPicPr>
        <p:blipFill>
          <a:blip r:embed="rId10" cstate="print">
            <a:extLst>
              <a:ext uri="{28A0092B-C50C-407E-A947-70E740481C1C}">
                <a14:useLocalDpi xmlns="" xmlns:a14="http://schemas.microsoft.com/office/drawing/2010/main" val="0"/>
              </a:ext>
            </a:extLst>
          </a:blip>
          <a:stretch>
            <a:fillRect/>
          </a:stretch>
        </p:blipFill>
        <p:spPr>
          <a:xfrm>
            <a:off x="246180" y="5987205"/>
            <a:ext cx="1847574" cy="739030"/>
          </a:xfrm>
          <a:prstGeom prst="rect">
            <a:avLst/>
          </a:prstGeom>
        </p:spPr>
      </p:pic>
    </p:spTree>
    <p:custDataLst>
      <p:tags r:id="rId1"/>
    </p:custDataLst>
    <p:extLst>
      <p:ext uri="{BB962C8B-B14F-4D97-AF65-F5344CB8AC3E}">
        <p14:creationId xmlns="" xmlns:p14="http://schemas.microsoft.com/office/powerpoint/2010/main" val="2106054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2" y="1417638"/>
            <a:ext cx="11812587" cy="5260975"/>
          </a:xfrm>
        </p:spPr>
        <p:txBody>
          <a:bodyPr>
            <a:normAutofit/>
          </a:bodyPr>
          <a:lstStyle/>
          <a:p>
            <a:r>
              <a:rPr lang="en-US" dirty="0" err="1" smtClean="0"/>
              <a:t>Roli</a:t>
            </a:r>
            <a:r>
              <a:rPr lang="en-US" dirty="0" smtClean="0"/>
              <a:t> </a:t>
            </a:r>
            <a:r>
              <a:rPr lang="en-US" dirty="0" err="1" smtClean="0"/>
              <a:t>i</a:t>
            </a:r>
            <a:r>
              <a:rPr lang="en-US" dirty="0" smtClean="0"/>
              <a:t> </a:t>
            </a:r>
            <a:r>
              <a:rPr lang="en-US" dirty="0" err="1" smtClean="0"/>
              <a:t>serverit</a:t>
            </a:r>
            <a:r>
              <a:rPr lang="en-US" dirty="0" smtClean="0"/>
              <a:t> ne </a:t>
            </a:r>
            <a:r>
              <a:rPr lang="en-US" dirty="0" err="1" smtClean="0"/>
              <a:t>ofrimin</a:t>
            </a:r>
            <a:r>
              <a:rPr lang="en-US" dirty="0" smtClean="0"/>
              <a:t> e </a:t>
            </a:r>
            <a:r>
              <a:rPr lang="en-US" dirty="0" err="1" smtClean="0"/>
              <a:t>sherbimit</a:t>
            </a:r>
            <a:r>
              <a:rPr lang="en-US" dirty="0" smtClean="0"/>
              <a:t> federate, </a:t>
            </a:r>
            <a:r>
              <a:rPr lang="en-US" dirty="0" err="1" smtClean="0"/>
              <a:t>ofron</a:t>
            </a:r>
            <a:r>
              <a:rPr lang="en-US" dirty="0" smtClean="0"/>
              <a:t> </a:t>
            </a:r>
            <a:r>
              <a:rPr lang="en-US" dirty="0" err="1" smtClean="0"/>
              <a:t>identitet</a:t>
            </a:r>
            <a:r>
              <a:rPr lang="en-US" dirty="0" smtClean="0"/>
              <a:t> </a:t>
            </a:r>
            <a:r>
              <a:rPr lang="en-US" dirty="0" err="1" smtClean="0"/>
              <a:t>te</a:t>
            </a:r>
            <a:r>
              <a:rPr lang="en-US" dirty="0" smtClean="0"/>
              <a:t> </a:t>
            </a:r>
            <a:r>
              <a:rPr lang="en-US" dirty="0" err="1" smtClean="0"/>
              <a:t>thjeshtuar</a:t>
            </a:r>
            <a:r>
              <a:rPr lang="en-US" dirty="0" smtClean="0"/>
              <a:t> </a:t>
            </a:r>
            <a:r>
              <a:rPr lang="en-US" dirty="0" err="1" smtClean="0"/>
              <a:t>dhe</a:t>
            </a:r>
            <a:r>
              <a:rPr lang="en-US" dirty="0" smtClean="0"/>
              <a:t> </a:t>
            </a:r>
            <a:r>
              <a:rPr lang="en-US" dirty="0" err="1" smtClean="0"/>
              <a:t>te</a:t>
            </a:r>
            <a:r>
              <a:rPr lang="en-US" dirty="0" smtClean="0"/>
              <a:t> </a:t>
            </a:r>
            <a:r>
              <a:rPr lang="en-US" dirty="0" err="1" smtClean="0"/>
              <a:t>sigurte</a:t>
            </a:r>
            <a:r>
              <a:rPr lang="en-US" dirty="0" smtClean="0"/>
              <a:t> </a:t>
            </a:r>
            <a:r>
              <a:rPr lang="en-US" dirty="0" err="1" smtClean="0"/>
              <a:t>dhe</a:t>
            </a:r>
            <a:r>
              <a:rPr lang="en-US" dirty="0" smtClean="0"/>
              <a:t> </a:t>
            </a:r>
            <a:r>
              <a:rPr lang="en-US" dirty="0" err="1" smtClean="0"/>
              <a:t>aftesi</a:t>
            </a:r>
            <a:r>
              <a:rPr lang="en-US" dirty="0" smtClean="0"/>
              <a:t> </a:t>
            </a:r>
            <a:r>
              <a:rPr lang="en-US" dirty="0" err="1" smtClean="0"/>
              <a:t>logimi</a:t>
            </a:r>
            <a:r>
              <a:rPr lang="en-US" dirty="0" smtClean="0"/>
              <a:t> </a:t>
            </a:r>
            <a:r>
              <a:rPr lang="en-US" dirty="0" err="1" smtClean="0"/>
              <a:t>npm</a:t>
            </a:r>
            <a:r>
              <a:rPr lang="en-US" dirty="0" smtClean="0"/>
              <a:t> web-it </a:t>
            </a:r>
            <a:r>
              <a:rPr lang="en-US" dirty="0" err="1" smtClean="0"/>
              <a:t>nje</a:t>
            </a:r>
            <a:r>
              <a:rPr lang="en-US" dirty="0" smtClean="0"/>
              <a:t> here </a:t>
            </a:r>
            <a:r>
              <a:rPr lang="en-US" dirty="0" err="1" smtClean="0"/>
              <a:t>te</a:t>
            </a:r>
            <a:r>
              <a:rPr lang="en-US" dirty="0" smtClean="0"/>
              <a:t> </a:t>
            </a:r>
            <a:r>
              <a:rPr lang="en-US" dirty="0" err="1" smtClean="0"/>
              <a:t>vetme</a:t>
            </a:r>
            <a:r>
              <a:rPr lang="en-US" dirty="0" smtClean="0"/>
              <a:t>.</a:t>
            </a:r>
          </a:p>
          <a:p>
            <a:pPr lvl="1"/>
            <a:r>
              <a:rPr lang="en-US" dirty="0" smtClean="0"/>
              <a:t> </a:t>
            </a:r>
            <a:r>
              <a:rPr lang="en-US" dirty="0" err="1" smtClean="0"/>
              <a:t>mundeson</a:t>
            </a:r>
            <a:r>
              <a:rPr lang="en-US" dirty="0" smtClean="0"/>
              <a:t> </a:t>
            </a:r>
            <a:r>
              <a:rPr lang="en-US" dirty="0" err="1" smtClean="0"/>
              <a:t>krijimin</a:t>
            </a:r>
            <a:r>
              <a:rPr lang="en-US" dirty="0" smtClean="0"/>
              <a:t> e </a:t>
            </a:r>
            <a:r>
              <a:rPr lang="en-US" dirty="0" err="1" smtClean="0"/>
              <a:t>lidhjeve</a:t>
            </a:r>
            <a:r>
              <a:rPr lang="en-US" dirty="0" smtClean="0"/>
              <a:t> </a:t>
            </a:r>
            <a:r>
              <a:rPr lang="en-US" dirty="0" err="1" smtClean="0"/>
              <a:t>te</a:t>
            </a:r>
            <a:r>
              <a:rPr lang="en-US" dirty="0" smtClean="0"/>
              <a:t> </a:t>
            </a:r>
            <a:r>
              <a:rPr lang="en-US" dirty="0" err="1" smtClean="0"/>
              <a:t>besimit</a:t>
            </a:r>
            <a:r>
              <a:rPr lang="en-US" dirty="0" smtClean="0"/>
              <a:t> </a:t>
            </a:r>
            <a:r>
              <a:rPr lang="en-US" dirty="0" err="1" smtClean="0"/>
              <a:t>ndermjet</a:t>
            </a:r>
            <a:r>
              <a:rPr lang="en-US" dirty="0" smtClean="0"/>
              <a:t> 2 </a:t>
            </a:r>
            <a:r>
              <a:rPr lang="en-US" dirty="0" err="1" smtClean="0"/>
              <a:t>organizatave</a:t>
            </a:r>
            <a:endParaRPr lang="en-US" dirty="0" smtClean="0"/>
          </a:p>
          <a:p>
            <a:pPr lvl="1"/>
            <a:r>
              <a:rPr lang="en-US" dirty="0" err="1" smtClean="0"/>
              <a:t>Ofron</a:t>
            </a:r>
            <a:r>
              <a:rPr lang="en-US" dirty="0" smtClean="0"/>
              <a:t> </a:t>
            </a:r>
            <a:r>
              <a:rPr lang="en-US" dirty="0" err="1" smtClean="0"/>
              <a:t>akses</a:t>
            </a:r>
            <a:r>
              <a:rPr lang="en-US" dirty="0" smtClean="0"/>
              <a:t> ne </a:t>
            </a:r>
            <a:r>
              <a:rPr lang="en-US" dirty="0" err="1" smtClean="0"/>
              <a:t>aplikacione</a:t>
            </a:r>
            <a:r>
              <a:rPr lang="en-US" dirty="0" smtClean="0"/>
              <a:t> </a:t>
            </a:r>
            <a:r>
              <a:rPr lang="en-US" dirty="0" err="1" smtClean="0"/>
              <a:t>ndermjet</a:t>
            </a:r>
            <a:r>
              <a:rPr lang="en-US" dirty="0" smtClean="0"/>
              <a:t> 2 </a:t>
            </a:r>
            <a:r>
              <a:rPr lang="en-US" dirty="0" err="1" smtClean="0"/>
              <a:t>organizatave</a:t>
            </a:r>
            <a:endParaRPr lang="en-US" dirty="0" smtClean="0"/>
          </a:p>
          <a:p>
            <a:pPr lvl="1"/>
            <a:r>
              <a:rPr lang="en-US" dirty="0" err="1" smtClean="0"/>
              <a:t>Ofron</a:t>
            </a:r>
            <a:r>
              <a:rPr lang="en-US" dirty="0" smtClean="0"/>
              <a:t> </a:t>
            </a:r>
            <a:r>
              <a:rPr lang="en-US" dirty="0" err="1" smtClean="0"/>
              <a:t>logim</a:t>
            </a:r>
            <a:r>
              <a:rPr lang="en-US" dirty="0" smtClean="0"/>
              <a:t> </a:t>
            </a:r>
            <a:r>
              <a:rPr lang="en-US" dirty="0" err="1" smtClean="0"/>
              <a:t>te</a:t>
            </a:r>
            <a:r>
              <a:rPr lang="en-US" dirty="0" smtClean="0"/>
              <a:t> </a:t>
            </a:r>
            <a:r>
              <a:rPr lang="en-US" dirty="0" err="1" smtClean="0"/>
              <a:t>vetem</a:t>
            </a:r>
            <a:r>
              <a:rPr lang="en-US" dirty="0" smtClean="0"/>
              <a:t> /Single </a:t>
            </a:r>
            <a:r>
              <a:rPr lang="en-US" dirty="0"/>
              <a:t>Sign-on (SSO) </a:t>
            </a:r>
            <a:r>
              <a:rPr lang="en-US" dirty="0" err="1" smtClean="0"/>
              <a:t>ndermjet</a:t>
            </a:r>
            <a:r>
              <a:rPr lang="en-US" dirty="0" smtClean="0"/>
              <a:t> 2 </a:t>
            </a:r>
            <a:r>
              <a:rPr lang="en-US" dirty="0" err="1" smtClean="0"/>
              <a:t>direktorive</a:t>
            </a:r>
            <a:r>
              <a:rPr lang="en-US" dirty="0" smtClean="0"/>
              <a:t> </a:t>
            </a:r>
            <a:r>
              <a:rPr lang="en-US" dirty="0" err="1" smtClean="0"/>
              <a:t>te</a:t>
            </a:r>
            <a:r>
              <a:rPr lang="en-US" dirty="0" smtClean="0"/>
              <a:t> </a:t>
            </a:r>
            <a:r>
              <a:rPr lang="en-US" dirty="0" err="1" smtClean="0"/>
              <a:t>ndryshme</a:t>
            </a:r>
            <a:r>
              <a:rPr lang="en-US" dirty="0" smtClean="0"/>
              <a:t> per </a:t>
            </a:r>
            <a:r>
              <a:rPr lang="en-US" dirty="0" err="1" smtClean="0"/>
              <a:t>aplikacionet</a:t>
            </a:r>
            <a:r>
              <a:rPr lang="en-US" dirty="0" smtClean="0"/>
              <a:t> e </a:t>
            </a:r>
            <a:r>
              <a:rPr lang="en-US" dirty="0" err="1" smtClean="0"/>
              <a:t>bazuara</a:t>
            </a:r>
            <a:r>
              <a:rPr lang="en-US" dirty="0" smtClean="0"/>
              <a:t> ne WEB</a:t>
            </a:r>
            <a:endParaRPr lang="en-US" dirty="0"/>
          </a:p>
          <a:p>
            <a:pPr lvl="1"/>
            <a:endParaRPr lang="en-US" dirty="0"/>
          </a:p>
        </p:txBody>
      </p:sp>
      <p:sp>
        <p:nvSpPr>
          <p:cNvPr id="2" name="Title 1"/>
          <p:cNvSpPr>
            <a:spLocks noGrp="1"/>
          </p:cNvSpPr>
          <p:nvPr>
            <p:ph type="title"/>
          </p:nvPr>
        </p:nvSpPr>
        <p:spPr/>
        <p:txBody>
          <a:bodyPr/>
          <a:lstStyle/>
          <a:p>
            <a:r>
              <a:rPr lang="en-US" dirty="0" err="1" smtClean="0"/>
              <a:t>Cfare</a:t>
            </a:r>
            <a:r>
              <a:rPr lang="en-US" dirty="0" smtClean="0"/>
              <a:t> </a:t>
            </a:r>
            <a:r>
              <a:rPr lang="en-US" dirty="0" err="1" smtClean="0"/>
              <a:t>realizojne</a:t>
            </a:r>
            <a:r>
              <a:rPr lang="en-US" dirty="0" smtClean="0"/>
              <a:t> </a:t>
            </a:r>
            <a:r>
              <a:rPr lang="en-US" dirty="0" err="1" smtClean="0"/>
              <a:t>sherbimet</a:t>
            </a:r>
            <a:r>
              <a:rPr lang="en-US" dirty="0" smtClean="0"/>
              <a:t> federate AD FS ?</a:t>
            </a:r>
            <a:endParaRPr lang="en-US" dirty="0"/>
          </a:p>
        </p:txBody>
      </p:sp>
      <p:pic>
        <p:nvPicPr>
          <p:cNvPr id="8" name="Picture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 xmlns:p14="http://schemas.microsoft.com/office/powerpoint/2010/main" val="149620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3" y="1417638"/>
            <a:ext cx="4851368" cy="5311408"/>
          </a:xfrm>
        </p:spPr>
        <p:txBody>
          <a:bodyPr>
            <a:normAutofit/>
          </a:bodyPr>
          <a:lstStyle/>
          <a:p>
            <a:r>
              <a:rPr lang="en-US" dirty="0" err="1" smtClean="0"/>
              <a:t>Eshte</a:t>
            </a:r>
            <a:r>
              <a:rPr lang="en-US" dirty="0" smtClean="0"/>
              <a:t> </a:t>
            </a:r>
            <a:r>
              <a:rPr lang="en-US" dirty="0" err="1" smtClean="0"/>
              <a:t>nje</a:t>
            </a:r>
            <a:r>
              <a:rPr lang="en-US" dirty="0" smtClean="0"/>
              <a:t> </a:t>
            </a:r>
            <a:r>
              <a:rPr lang="en-US" dirty="0" err="1" smtClean="0"/>
              <a:t>teknologji</a:t>
            </a:r>
            <a:r>
              <a:rPr lang="en-US" dirty="0" smtClean="0"/>
              <a:t> per </a:t>
            </a:r>
            <a:r>
              <a:rPr lang="en-US" dirty="0" err="1" smtClean="0"/>
              <a:t>ruajtjen</a:t>
            </a:r>
            <a:r>
              <a:rPr lang="en-US" dirty="0" smtClean="0"/>
              <a:t> e </a:t>
            </a:r>
            <a:r>
              <a:rPr lang="en-US" dirty="0" err="1" smtClean="0"/>
              <a:t>informacionit</a:t>
            </a:r>
            <a:r>
              <a:rPr lang="en-US" dirty="0" smtClean="0"/>
              <a:t> </a:t>
            </a:r>
            <a:r>
              <a:rPr lang="en-US" dirty="0" err="1" smtClean="0"/>
              <a:t>qe</a:t>
            </a:r>
            <a:r>
              <a:rPr lang="en-US" dirty="0" smtClean="0"/>
              <a:t> </a:t>
            </a:r>
            <a:r>
              <a:rPr lang="en-US" dirty="0" err="1" smtClean="0"/>
              <a:t>punon</a:t>
            </a:r>
            <a:r>
              <a:rPr lang="en-US" dirty="0" smtClean="0"/>
              <a:t> ne </a:t>
            </a:r>
            <a:r>
              <a:rPr lang="en-US" dirty="0" err="1" smtClean="0"/>
              <a:t>nivel</a:t>
            </a:r>
            <a:r>
              <a:rPr lang="en-US" dirty="0" smtClean="0"/>
              <a:t> </a:t>
            </a:r>
            <a:r>
              <a:rPr lang="en-US" dirty="0" err="1" smtClean="0"/>
              <a:t>aplikacionesh</a:t>
            </a:r>
            <a:r>
              <a:rPr lang="en-US" dirty="0" smtClean="0"/>
              <a:t> </a:t>
            </a:r>
            <a:r>
              <a:rPr lang="en-US" dirty="0" err="1" smtClean="0"/>
              <a:t>dhe</a:t>
            </a:r>
            <a:r>
              <a:rPr lang="en-US" dirty="0" smtClean="0"/>
              <a:t> </a:t>
            </a:r>
            <a:r>
              <a:rPr lang="en-US" dirty="0" err="1" smtClean="0"/>
              <a:t>ben</a:t>
            </a:r>
            <a:r>
              <a:rPr lang="en-US" dirty="0" smtClean="0"/>
              <a:t> </a:t>
            </a:r>
            <a:r>
              <a:rPr lang="en-US" dirty="0" err="1" smtClean="0"/>
              <a:t>ruajtjen</a:t>
            </a:r>
            <a:r>
              <a:rPr lang="en-US" dirty="0" smtClean="0"/>
              <a:t> </a:t>
            </a:r>
            <a:r>
              <a:rPr lang="en-US" dirty="0" smtClean="0"/>
              <a:t>e </a:t>
            </a:r>
            <a:r>
              <a:rPr lang="en-US" dirty="0" err="1" smtClean="0"/>
              <a:t>informacionit</a:t>
            </a:r>
            <a:r>
              <a:rPr lang="en-US" dirty="0" smtClean="0"/>
              <a:t> </a:t>
            </a:r>
            <a:r>
              <a:rPr lang="en-US" dirty="0" err="1" smtClean="0"/>
              <a:t>dixhital</a:t>
            </a:r>
            <a:endParaRPr lang="en-US" dirty="0"/>
          </a:p>
        </p:txBody>
      </p:sp>
      <p:sp>
        <p:nvSpPr>
          <p:cNvPr id="2" name="Title 1"/>
          <p:cNvSpPr>
            <a:spLocks noGrp="1"/>
          </p:cNvSpPr>
          <p:nvPr>
            <p:ph type="title"/>
          </p:nvPr>
        </p:nvSpPr>
        <p:spPr/>
        <p:txBody>
          <a:bodyPr>
            <a:normAutofit fontScale="90000"/>
          </a:bodyPr>
          <a:lstStyle/>
          <a:p>
            <a:r>
              <a:rPr lang="en-US" dirty="0" err="1" smtClean="0"/>
              <a:t>Cfare</a:t>
            </a:r>
            <a:r>
              <a:rPr lang="en-US" dirty="0" smtClean="0"/>
              <a:t> </a:t>
            </a:r>
            <a:r>
              <a:rPr lang="en-US" dirty="0" err="1" smtClean="0"/>
              <a:t>jane</a:t>
            </a:r>
            <a:r>
              <a:rPr lang="en-US" dirty="0" smtClean="0"/>
              <a:t> </a:t>
            </a:r>
            <a:r>
              <a:rPr lang="en-US" dirty="0" err="1" smtClean="0"/>
              <a:t>te</a:t>
            </a:r>
            <a:r>
              <a:rPr lang="en-US" dirty="0" smtClean="0"/>
              <a:t> </a:t>
            </a:r>
            <a:r>
              <a:rPr lang="en-US" dirty="0" err="1" smtClean="0"/>
              <a:t>drejtat</a:t>
            </a:r>
            <a:r>
              <a:rPr lang="en-US" dirty="0" smtClean="0"/>
              <a:t> per </a:t>
            </a:r>
            <a:r>
              <a:rPr lang="en-US" dirty="0" err="1" smtClean="0"/>
              <a:t>menaxhimin</a:t>
            </a:r>
            <a:r>
              <a:rPr lang="en-US" dirty="0" smtClean="0"/>
              <a:t> e </a:t>
            </a:r>
            <a:r>
              <a:rPr lang="en-US" dirty="0" err="1" smtClean="0"/>
              <a:t>sherbimeve</a:t>
            </a:r>
            <a:r>
              <a:rPr lang="en-US" dirty="0" smtClean="0"/>
              <a:t> AD/ AD RMS?</a:t>
            </a:r>
            <a:endParaRPr lang="en-US" dirty="0"/>
          </a:p>
        </p:txBody>
      </p:sp>
      <p:grpSp>
        <p:nvGrpSpPr>
          <p:cNvPr id="3" name="Group 2"/>
          <p:cNvGrpSpPr/>
          <p:nvPr/>
        </p:nvGrpSpPr>
        <p:grpSpPr>
          <a:xfrm>
            <a:off x="4444968" y="1153510"/>
            <a:ext cx="7259638" cy="4919663"/>
            <a:chOff x="930275" y="1190625"/>
            <a:chExt cx="7259638" cy="4919663"/>
          </a:xfrm>
        </p:grpSpPr>
        <p:grpSp>
          <p:nvGrpSpPr>
            <p:cNvPr id="108" name="Group 7"/>
            <p:cNvGrpSpPr>
              <a:grpSpLocks/>
            </p:cNvGrpSpPr>
            <p:nvPr/>
          </p:nvGrpSpPr>
          <p:grpSpPr bwMode="auto">
            <a:xfrm rot="8159454">
              <a:off x="2155825" y="2768600"/>
              <a:ext cx="1874838" cy="495300"/>
              <a:chOff x="2016" y="705"/>
              <a:chExt cx="2009" cy="3430"/>
            </a:xfrm>
          </p:grpSpPr>
          <p:sp>
            <p:nvSpPr>
              <p:cNvPr id="109" name="Line 8"/>
              <p:cNvSpPr>
                <a:spLocks noChangeShapeType="1"/>
              </p:cNvSpPr>
              <p:nvPr/>
            </p:nvSpPr>
            <p:spPr bwMode="auto">
              <a:xfrm flipV="1">
                <a:off x="2016" y="1134"/>
                <a:ext cx="2009" cy="139"/>
              </a:xfrm>
              <a:prstGeom prst="line">
                <a:avLst/>
              </a:prstGeom>
              <a:noFill/>
              <a:ln w="38100">
                <a:solidFill>
                  <a:srgbClr val="CC0000"/>
                </a:solidFill>
                <a:round/>
                <a:headEnd/>
                <a:tailEnd type="triangle" w="lg" len="med"/>
              </a:ln>
              <a:extLst>
                <a:ext uri="{909E8E84-426E-40DD-AFC4-6F175D3DCCD1}">
                  <a14:hiddenFill xmlns="" xmlns:a14="http://schemas.microsoft.com/office/drawing/2010/main">
                    <a:noFill/>
                  </a14:hiddenFill>
                </a:ext>
              </a:extLst>
            </p:spPr>
            <p:txBody>
              <a:bodyPr anchor="ctr"/>
              <a:lstStyle/>
              <a:p>
                <a:endParaRPr lang="en-US">
                  <a:latin typeface="Segoe UI Light" panose="020B0502040204020203" pitchFamily="34" charset="0"/>
                  <a:cs typeface="Segoe UI Light" panose="020B0502040204020203" pitchFamily="34" charset="0"/>
                </a:endParaRPr>
              </a:p>
            </p:txBody>
          </p:sp>
          <p:sp>
            <p:nvSpPr>
              <p:cNvPr id="110" name="Text Box 9"/>
              <p:cNvSpPr txBox="1">
                <a:spLocks noChangeArrowheads="1"/>
              </p:cNvSpPr>
              <p:nvPr/>
            </p:nvSpPr>
            <p:spPr bwMode="auto">
              <a:xfrm rot="21375864">
                <a:off x="2867" y="705"/>
                <a:ext cx="435" cy="3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rot="10800000" vert="eaVert">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endParaRPr lang="en-US" sz="1600" b="0">
                  <a:latin typeface="Segoe UI Light" panose="020B0502040204020203" pitchFamily="34" charset="0"/>
                  <a:cs typeface="Segoe UI Light" panose="020B0502040204020203" pitchFamily="34" charset="0"/>
                </a:endParaRPr>
              </a:p>
            </p:txBody>
          </p:sp>
        </p:grpSp>
        <p:pic>
          <p:nvPicPr>
            <p:cNvPr id="111" name="Picture 10"/>
            <p:cNvPicPr>
              <a:picLocks noChangeAspect="1" noChangeArrowheads="1"/>
            </p:cNvPicPr>
            <p:nvPr/>
          </p:nvPicPr>
          <p:blipFill>
            <a:blip r:embed="rId5" cstate="print"/>
            <a:srcRect/>
            <a:stretch>
              <a:fillRect/>
            </a:stretch>
          </p:blipFill>
          <p:spPr bwMode="auto">
            <a:xfrm>
              <a:off x="4081463" y="1190625"/>
              <a:ext cx="976312" cy="1147763"/>
            </a:xfrm>
            <a:prstGeom prst="rect">
              <a:avLst/>
            </a:prstGeom>
            <a:noFill/>
            <a:ln w="9525" algn="ctr">
              <a:noFill/>
              <a:miter lim="800000"/>
              <a:headEnd/>
              <a:tailEnd/>
            </a:ln>
            <a:effectLst>
              <a:outerShdw dist="35921" dir="2700000" algn="ctr" rotWithShape="0">
                <a:srgbClr val="AFAFAF"/>
              </a:outerShdw>
            </a:effectLst>
          </p:spPr>
        </p:pic>
        <p:sp>
          <p:nvSpPr>
            <p:cNvPr id="112" name="Text Box 13"/>
            <p:cNvSpPr txBox="1">
              <a:spLocks noChangeArrowheads="1"/>
            </p:cNvSpPr>
            <p:nvPr/>
          </p:nvSpPr>
          <p:spPr bwMode="auto">
            <a:xfrm>
              <a:off x="4197878" y="2433322"/>
              <a:ext cx="866247" cy="635000"/>
            </a:xfrm>
            <a:prstGeom prst="rect">
              <a:avLst/>
            </a:prstGeom>
            <a:solidFill>
              <a:schemeClr val="bg1">
                <a:alpha val="79999"/>
              </a:schemeClr>
            </a:solidFill>
            <a:ln w="9525" algn="ctr">
              <a:no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a:latin typeface="Segoe UI Semibold" panose="020B0702040204020203" pitchFamily="34" charset="0"/>
                  <a:cs typeface="Segoe UI Semibold" panose="020B0702040204020203" pitchFamily="34" charset="0"/>
                </a:rPr>
                <a:t>RMS Server</a:t>
              </a:r>
              <a:endParaRPr lang="en-US" sz="1600" b="0" dirty="0">
                <a:latin typeface="Segoe UI Semibold" panose="020B0702040204020203" pitchFamily="34" charset="0"/>
                <a:cs typeface="Segoe UI Semibold" panose="020B0702040204020203" pitchFamily="34" charset="0"/>
              </a:endParaRPr>
            </a:p>
          </p:txBody>
        </p:sp>
        <p:pic>
          <p:nvPicPr>
            <p:cNvPr id="113" name="Picture 40"/>
            <p:cNvPicPr>
              <a:picLocks noChangeAspect="1" noChangeArrowheads="1"/>
            </p:cNvPicPr>
            <p:nvPr/>
          </p:nvPicPr>
          <p:blipFill>
            <a:blip r:embed="rId6" cstate="print"/>
            <a:srcRect/>
            <a:stretch>
              <a:fillRect/>
            </a:stretch>
          </p:blipFill>
          <p:spPr bwMode="auto">
            <a:xfrm>
              <a:off x="1409700" y="4022725"/>
              <a:ext cx="1119188" cy="1365250"/>
            </a:xfrm>
            <a:prstGeom prst="rect">
              <a:avLst/>
            </a:prstGeom>
            <a:noFill/>
            <a:ln w="9525" algn="ctr">
              <a:noFill/>
              <a:miter lim="800000"/>
              <a:headEnd/>
              <a:tailEnd/>
            </a:ln>
            <a:effectLst>
              <a:outerShdw dist="35921" dir="2700000" algn="ctr" rotWithShape="0">
                <a:srgbClr val="AFAFAF"/>
              </a:outerShdw>
            </a:effectLst>
          </p:spPr>
        </p:pic>
        <p:pic>
          <p:nvPicPr>
            <p:cNvPr id="114" name="Picture 43"/>
            <p:cNvPicPr>
              <a:picLocks noChangeAspect="1" noChangeArrowheads="1"/>
            </p:cNvPicPr>
            <p:nvPr/>
          </p:nvPicPr>
          <p:blipFill>
            <a:blip r:embed="rId6" cstate="print"/>
            <a:srcRect/>
            <a:stretch>
              <a:fillRect/>
            </a:stretch>
          </p:blipFill>
          <p:spPr bwMode="auto">
            <a:xfrm>
              <a:off x="6784975" y="4051300"/>
              <a:ext cx="1119188" cy="1365250"/>
            </a:xfrm>
            <a:prstGeom prst="rect">
              <a:avLst/>
            </a:prstGeom>
            <a:noFill/>
            <a:ln w="9525" algn="ctr">
              <a:noFill/>
              <a:miter lim="800000"/>
              <a:headEnd/>
              <a:tailEnd/>
            </a:ln>
            <a:effectLst>
              <a:outerShdw dist="35921" dir="2700000" algn="ctr" rotWithShape="0">
                <a:srgbClr val="AFAFAF"/>
              </a:outerShdw>
            </a:effectLst>
          </p:spPr>
        </p:pic>
        <p:pic>
          <p:nvPicPr>
            <p:cNvPr id="115" name="Picture 41"/>
            <p:cNvPicPr>
              <a:picLocks noChangeAspect="1" noChangeArrowheads="1"/>
            </p:cNvPicPr>
            <p:nvPr/>
          </p:nvPicPr>
          <p:blipFill>
            <a:blip r:embed="rId7" cstate="print"/>
            <a:srcRect/>
            <a:stretch>
              <a:fillRect/>
            </a:stretch>
          </p:blipFill>
          <p:spPr bwMode="auto">
            <a:xfrm>
              <a:off x="6630988" y="4322763"/>
              <a:ext cx="784225" cy="1235075"/>
            </a:xfrm>
            <a:prstGeom prst="rect">
              <a:avLst/>
            </a:prstGeom>
            <a:noFill/>
            <a:ln w="9525" algn="ctr">
              <a:noFill/>
              <a:miter lim="800000"/>
              <a:headEnd/>
              <a:tailEnd/>
            </a:ln>
            <a:effectLst>
              <a:outerShdw dist="35921" dir="2700000" algn="ctr" rotWithShape="0">
                <a:srgbClr val="AFAFAF"/>
              </a:outerShdw>
            </a:effectLst>
          </p:spPr>
        </p:pic>
        <p:pic>
          <p:nvPicPr>
            <p:cNvPr id="116" name="Picture 42"/>
            <p:cNvPicPr>
              <a:picLocks noChangeAspect="1" noChangeArrowheads="1"/>
            </p:cNvPicPr>
            <p:nvPr/>
          </p:nvPicPr>
          <p:blipFill>
            <a:blip r:embed="rId8" cstate="print"/>
            <a:srcRect/>
            <a:stretch>
              <a:fillRect/>
            </a:stretch>
          </p:blipFill>
          <p:spPr bwMode="auto">
            <a:xfrm>
              <a:off x="1130300" y="4287838"/>
              <a:ext cx="822325" cy="1295400"/>
            </a:xfrm>
            <a:prstGeom prst="rect">
              <a:avLst/>
            </a:prstGeom>
            <a:noFill/>
            <a:ln w="9525" algn="ctr">
              <a:noFill/>
              <a:miter lim="800000"/>
              <a:headEnd/>
              <a:tailEnd/>
            </a:ln>
            <a:effectLst>
              <a:outerShdw dist="35921" dir="2700000" algn="ctr" rotWithShape="0">
                <a:srgbClr val="AFAFAF"/>
              </a:outerShdw>
            </a:effectLst>
          </p:spPr>
        </p:pic>
        <p:pic>
          <p:nvPicPr>
            <p:cNvPr id="117" name="Picture 44"/>
            <p:cNvPicPr>
              <a:picLocks noChangeAspect="1" noChangeArrowheads="1"/>
            </p:cNvPicPr>
            <p:nvPr/>
          </p:nvPicPr>
          <p:blipFill>
            <a:blip r:embed="rId9" cstate="print"/>
            <a:srcRect/>
            <a:stretch>
              <a:fillRect/>
            </a:stretch>
          </p:blipFill>
          <p:spPr bwMode="auto">
            <a:xfrm>
              <a:off x="2508250" y="2903538"/>
              <a:ext cx="704850" cy="676275"/>
            </a:xfrm>
            <a:prstGeom prst="rect">
              <a:avLst/>
            </a:prstGeom>
            <a:noFill/>
            <a:ln w="9525" algn="ctr">
              <a:noFill/>
              <a:miter lim="800000"/>
              <a:headEnd/>
              <a:tailEnd/>
            </a:ln>
            <a:effectLst>
              <a:outerShdw dist="35921" dir="2700000" algn="ctr" rotWithShape="0">
                <a:srgbClr val="AFAFAF"/>
              </a:outerShdw>
            </a:effectLst>
          </p:spPr>
        </p:pic>
        <p:grpSp>
          <p:nvGrpSpPr>
            <p:cNvPr id="118" name="Group 46"/>
            <p:cNvGrpSpPr>
              <a:grpSpLocks/>
            </p:cNvGrpSpPr>
            <p:nvPr/>
          </p:nvGrpSpPr>
          <p:grpSpPr bwMode="auto">
            <a:xfrm>
              <a:off x="2835275" y="4503738"/>
              <a:ext cx="3546475" cy="312737"/>
              <a:chOff x="2016" y="705"/>
              <a:chExt cx="2009" cy="2173"/>
            </a:xfrm>
          </p:grpSpPr>
          <p:sp>
            <p:nvSpPr>
              <p:cNvPr id="119" name="Line 47"/>
              <p:cNvSpPr>
                <a:spLocks noChangeShapeType="1"/>
              </p:cNvSpPr>
              <p:nvPr/>
            </p:nvSpPr>
            <p:spPr bwMode="auto">
              <a:xfrm flipV="1">
                <a:off x="2016" y="1134"/>
                <a:ext cx="2009" cy="139"/>
              </a:xfrm>
              <a:prstGeom prst="line">
                <a:avLst/>
              </a:prstGeom>
              <a:noFill/>
              <a:ln w="38100">
                <a:solidFill>
                  <a:srgbClr val="CC0000"/>
                </a:solidFill>
                <a:round/>
                <a:headEnd/>
                <a:tailEnd type="triangle" w="lg" len="med"/>
              </a:ln>
              <a:extLst>
                <a:ext uri="{909E8E84-426E-40DD-AFC4-6F175D3DCCD1}">
                  <a14:hiddenFill xmlns="" xmlns:a14="http://schemas.microsoft.com/office/drawing/2010/main">
                    <a:noFill/>
                  </a14:hiddenFill>
                </a:ext>
              </a:extLst>
            </p:spPr>
            <p:txBody>
              <a:bodyPr anchor="ctr"/>
              <a:lstStyle/>
              <a:p>
                <a:endParaRPr lang="en-US">
                  <a:latin typeface="Segoe UI Light" panose="020B0502040204020203" pitchFamily="34" charset="0"/>
                  <a:cs typeface="Segoe UI Light" panose="020B0502040204020203" pitchFamily="34" charset="0"/>
                </a:endParaRPr>
              </a:p>
            </p:txBody>
          </p:sp>
          <p:sp>
            <p:nvSpPr>
              <p:cNvPr id="120" name="Text Box 48"/>
              <p:cNvSpPr txBox="1">
                <a:spLocks noChangeArrowheads="1"/>
              </p:cNvSpPr>
              <p:nvPr/>
            </p:nvSpPr>
            <p:spPr bwMode="auto">
              <a:xfrm rot="-224136">
                <a:off x="2861" y="705"/>
                <a:ext cx="434" cy="21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endParaRPr lang="en-US" sz="1600" b="0">
                  <a:latin typeface="Segoe UI Light" panose="020B0502040204020203" pitchFamily="34" charset="0"/>
                  <a:cs typeface="Segoe UI Light" panose="020B0502040204020203" pitchFamily="34" charset="0"/>
                </a:endParaRPr>
              </a:p>
            </p:txBody>
          </p:sp>
        </p:grpSp>
        <p:sp>
          <p:nvSpPr>
            <p:cNvPr id="121" name="Text Box 51"/>
            <p:cNvSpPr txBox="1">
              <a:spLocks noChangeArrowheads="1"/>
            </p:cNvSpPr>
            <p:nvPr/>
          </p:nvSpPr>
          <p:spPr bwMode="auto">
            <a:xfrm>
              <a:off x="930275" y="5475288"/>
              <a:ext cx="1402675" cy="635000"/>
            </a:xfrm>
            <a:prstGeom prst="rect">
              <a:avLst/>
            </a:prstGeom>
            <a:solidFill>
              <a:schemeClr val="bg1">
                <a:alpha val="79999"/>
              </a:schemeClr>
            </a:solidFill>
            <a:ln w="9525" algn="ctr">
              <a:no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a:latin typeface="Segoe UI Semibold" panose="020B0702040204020203" pitchFamily="34" charset="0"/>
                  <a:cs typeface="Segoe UI Semibold" panose="020B0702040204020203" pitchFamily="34" charset="0"/>
                </a:rPr>
                <a:t>Information Author</a:t>
              </a:r>
              <a:endParaRPr lang="en-US" sz="1600" b="0" dirty="0">
                <a:latin typeface="Segoe UI Semibold" panose="020B0702040204020203" pitchFamily="34" charset="0"/>
                <a:cs typeface="Segoe UI Semibold" panose="020B0702040204020203" pitchFamily="34" charset="0"/>
              </a:endParaRPr>
            </a:p>
          </p:txBody>
        </p:sp>
        <p:sp>
          <p:nvSpPr>
            <p:cNvPr id="122" name="Text Box 52"/>
            <p:cNvSpPr txBox="1">
              <a:spLocks noChangeArrowheads="1"/>
            </p:cNvSpPr>
            <p:nvPr/>
          </p:nvSpPr>
          <p:spPr bwMode="auto">
            <a:xfrm>
              <a:off x="6630988" y="5545138"/>
              <a:ext cx="1131887" cy="441325"/>
            </a:xfrm>
            <a:prstGeom prst="rect">
              <a:avLst/>
            </a:prstGeom>
            <a:solidFill>
              <a:schemeClr val="bg1">
                <a:alpha val="79999"/>
              </a:schemeClr>
            </a:solidFill>
            <a:ln w="9525" algn="ctr">
              <a:noFill/>
              <a:miter lim="800000"/>
              <a:headEnd/>
              <a:tailEnd/>
            </a:ln>
          </p:spPr>
          <p:txBody>
            <a:bodyPr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r>
                <a:rPr lang="en-GB" sz="1600" b="0" dirty="0">
                  <a:latin typeface="Segoe UI Semibold" panose="020B0702040204020203" pitchFamily="34" charset="0"/>
                  <a:cs typeface="Segoe UI Semibold" panose="020B0702040204020203" pitchFamily="34" charset="0"/>
                </a:rPr>
                <a:t>Recipient</a:t>
              </a:r>
              <a:endParaRPr lang="en-US" sz="1600" b="0" dirty="0">
                <a:latin typeface="Segoe UI Semibold" panose="020B0702040204020203" pitchFamily="34" charset="0"/>
                <a:cs typeface="Segoe UI Semibold" panose="020B0702040204020203" pitchFamily="34" charset="0"/>
              </a:endParaRPr>
            </a:p>
          </p:txBody>
        </p:sp>
        <p:grpSp>
          <p:nvGrpSpPr>
            <p:cNvPr id="123" name="Group 53"/>
            <p:cNvGrpSpPr>
              <a:grpSpLocks/>
            </p:cNvGrpSpPr>
            <p:nvPr/>
          </p:nvGrpSpPr>
          <p:grpSpPr bwMode="auto">
            <a:xfrm rot="2648721">
              <a:off x="4926013" y="3117850"/>
              <a:ext cx="1874837" cy="312738"/>
              <a:chOff x="2016" y="672"/>
              <a:chExt cx="2009" cy="2166"/>
            </a:xfrm>
          </p:grpSpPr>
          <p:sp>
            <p:nvSpPr>
              <p:cNvPr id="124" name="Line 54"/>
              <p:cNvSpPr>
                <a:spLocks noChangeShapeType="1"/>
              </p:cNvSpPr>
              <p:nvPr/>
            </p:nvSpPr>
            <p:spPr bwMode="auto">
              <a:xfrm flipV="1">
                <a:off x="2016" y="1134"/>
                <a:ext cx="2009" cy="139"/>
              </a:xfrm>
              <a:prstGeom prst="line">
                <a:avLst/>
              </a:prstGeom>
              <a:noFill/>
              <a:ln w="38100">
                <a:solidFill>
                  <a:srgbClr val="CC0000"/>
                </a:solidFill>
                <a:round/>
                <a:headEnd/>
                <a:tailEnd type="triangle" w="lg" len="med"/>
              </a:ln>
              <a:extLst>
                <a:ext uri="{909E8E84-426E-40DD-AFC4-6F175D3DCCD1}">
                  <a14:hiddenFill xmlns="" xmlns:a14="http://schemas.microsoft.com/office/drawing/2010/main">
                    <a:noFill/>
                  </a14:hiddenFill>
                </a:ext>
              </a:extLst>
            </p:spPr>
            <p:txBody>
              <a:bodyPr anchor="ctr"/>
              <a:lstStyle/>
              <a:p>
                <a:endParaRPr lang="en-US">
                  <a:latin typeface="Segoe UI Light" panose="020B0502040204020203" pitchFamily="34" charset="0"/>
                  <a:cs typeface="Segoe UI Light" panose="020B0502040204020203" pitchFamily="34" charset="0"/>
                </a:endParaRPr>
              </a:p>
            </p:txBody>
          </p:sp>
          <p:sp>
            <p:nvSpPr>
              <p:cNvPr id="125" name="Text Box 55"/>
              <p:cNvSpPr txBox="1">
                <a:spLocks noChangeArrowheads="1"/>
              </p:cNvSpPr>
              <p:nvPr/>
            </p:nvSpPr>
            <p:spPr bwMode="auto">
              <a:xfrm rot="-224136">
                <a:off x="2861" y="672"/>
                <a:ext cx="434" cy="21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endParaRPr lang="en-US" sz="1600" b="0">
                  <a:latin typeface="Segoe UI Light" panose="020B0502040204020203" pitchFamily="34" charset="0"/>
                  <a:cs typeface="Segoe UI Light" panose="020B0502040204020203" pitchFamily="34" charset="0"/>
                </a:endParaRPr>
              </a:p>
            </p:txBody>
          </p:sp>
        </p:grpSp>
        <p:grpSp>
          <p:nvGrpSpPr>
            <p:cNvPr id="126" name="Group 56"/>
            <p:cNvGrpSpPr>
              <a:grpSpLocks/>
            </p:cNvGrpSpPr>
            <p:nvPr/>
          </p:nvGrpSpPr>
          <p:grpSpPr bwMode="auto">
            <a:xfrm rot="-8151633">
              <a:off x="5235575" y="2763838"/>
              <a:ext cx="1874838" cy="312737"/>
              <a:chOff x="2016" y="672"/>
              <a:chExt cx="2009" cy="2166"/>
            </a:xfrm>
          </p:grpSpPr>
          <p:sp>
            <p:nvSpPr>
              <p:cNvPr id="127" name="Line 57"/>
              <p:cNvSpPr>
                <a:spLocks noChangeShapeType="1"/>
              </p:cNvSpPr>
              <p:nvPr/>
            </p:nvSpPr>
            <p:spPr bwMode="auto">
              <a:xfrm flipV="1">
                <a:off x="2016" y="1134"/>
                <a:ext cx="2009" cy="139"/>
              </a:xfrm>
              <a:prstGeom prst="line">
                <a:avLst/>
              </a:prstGeom>
              <a:noFill/>
              <a:ln w="38100">
                <a:solidFill>
                  <a:srgbClr val="CC0000"/>
                </a:solidFill>
                <a:round/>
                <a:headEnd/>
                <a:tailEnd type="triangle" w="lg" len="med"/>
              </a:ln>
              <a:extLst>
                <a:ext uri="{909E8E84-426E-40DD-AFC4-6F175D3DCCD1}">
                  <a14:hiddenFill xmlns="" xmlns:a14="http://schemas.microsoft.com/office/drawing/2010/main">
                    <a:noFill/>
                  </a14:hiddenFill>
                </a:ext>
              </a:extLst>
            </p:spPr>
            <p:txBody>
              <a:bodyPr anchor="ctr"/>
              <a:lstStyle/>
              <a:p>
                <a:endParaRPr lang="en-US">
                  <a:latin typeface="Segoe UI Light" panose="020B0502040204020203" pitchFamily="34" charset="0"/>
                  <a:cs typeface="Segoe UI Light" panose="020B0502040204020203" pitchFamily="34" charset="0"/>
                </a:endParaRPr>
              </a:p>
            </p:txBody>
          </p:sp>
          <p:sp>
            <p:nvSpPr>
              <p:cNvPr id="128" name="Text Box 58"/>
              <p:cNvSpPr txBox="1">
                <a:spLocks noChangeArrowheads="1"/>
              </p:cNvSpPr>
              <p:nvPr/>
            </p:nvSpPr>
            <p:spPr bwMode="auto">
              <a:xfrm rot="-224136">
                <a:off x="2861" y="672"/>
                <a:ext cx="434" cy="21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rot="10800000">
                <a:spAutoFit/>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algn="ctr" eaLnBrk="0" fontAlgn="base" hangingPunct="0">
                  <a:spcBef>
                    <a:spcPct val="0"/>
                  </a:spcBef>
                  <a:spcAft>
                    <a:spcPct val="0"/>
                  </a:spcAft>
                  <a:defRPr b="1">
                    <a:solidFill>
                      <a:schemeClr val="tx1"/>
                    </a:solidFill>
                    <a:latin typeface="Verdana" panose="020B0604030504040204" pitchFamily="34" charset="0"/>
                  </a:defRPr>
                </a:lvl6pPr>
                <a:lvl7pPr marL="2971800" indent="-228600" algn="ctr" eaLnBrk="0" fontAlgn="base" hangingPunct="0">
                  <a:spcBef>
                    <a:spcPct val="0"/>
                  </a:spcBef>
                  <a:spcAft>
                    <a:spcPct val="0"/>
                  </a:spcAft>
                  <a:defRPr b="1">
                    <a:solidFill>
                      <a:schemeClr val="tx1"/>
                    </a:solidFill>
                    <a:latin typeface="Verdana" panose="020B0604030504040204" pitchFamily="34" charset="0"/>
                  </a:defRPr>
                </a:lvl7pPr>
                <a:lvl8pPr marL="3429000" indent="-228600" algn="ctr" eaLnBrk="0" fontAlgn="base" hangingPunct="0">
                  <a:spcBef>
                    <a:spcPct val="0"/>
                  </a:spcBef>
                  <a:spcAft>
                    <a:spcPct val="0"/>
                  </a:spcAft>
                  <a:defRPr b="1">
                    <a:solidFill>
                      <a:schemeClr val="tx1"/>
                    </a:solidFill>
                    <a:latin typeface="Verdana" panose="020B0604030504040204" pitchFamily="34" charset="0"/>
                  </a:defRPr>
                </a:lvl8pPr>
                <a:lvl9pPr marL="3886200" indent="-228600" algn="ctr" eaLnBrk="0" fontAlgn="base" hangingPunct="0">
                  <a:spcBef>
                    <a:spcPct val="0"/>
                  </a:spcBef>
                  <a:spcAft>
                    <a:spcPct val="0"/>
                  </a:spcAft>
                  <a:defRPr b="1">
                    <a:solidFill>
                      <a:schemeClr val="tx1"/>
                    </a:solidFill>
                    <a:latin typeface="Verdana" panose="020B0604030504040204" pitchFamily="34" charset="0"/>
                  </a:defRPr>
                </a:lvl9pPr>
              </a:lstStyle>
              <a:p>
                <a:pPr>
                  <a:lnSpc>
                    <a:spcPct val="90000"/>
                  </a:lnSpc>
                  <a:spcBef>
                    <a:spcPct val="40000"/>
                  </a:spcBef>
                </a:pPr>
                <a:endParaRPr lang="en-US" sz="1600" b="0">
                  <a:latin typeface="Segoe UI Light" panose="020B0502040204020203" pitchFamily="34" charset="0"/>
                  <a:cs typeface="Segoe UI Light" panose="020B0502040204020203" pitchFamily="34" charset="0"/>
                </a:endParaRPr>
              </a:p>
            </p:txBody>
          </p:sp>
        </p:grpSp>
        <p:pic>
          <p:nvPicPr>
            <p:cNvPr id="133" name="Picture 71"/>
            <p:cNvPicPr>
              <a:picLocks noChangeAspect="1" noChangeArrowheads="1"/>
            </p:cNvPicPr>
            <p:nvPr/>
          </p:nvPicPr>
          <p:blipFill>
            <a:blip r:embed="rId10" cstate="print"/>
            <a:srcRect/>
            <a:stretch>
              <a:fillRect/>
            </a:stretch>
          </p:blipFill>
          <p:spPr bwMode="auto">
            <a:xfrm>
              <a:off x="5348288" y="1822450"/>
              <a:ext cx="596900" cy="573088"/>
            </a:xfrm>
            <a:prstGeom prst="rect">
              <a:avLst/>
            </a:prstGeom>
            <a:noFill/>
            <a:ln w="9525" algn="ctr">
              <a:noFill/>
              <a:miter lim="800000"/>
              <a:headEnd/>
              <a:tailEnd/>
            </a:ln>
            <a:effectLst>
              <a:outerShdw dist="35921" dir="2700000" algn="ctr" rotWithShape="0">
                <a:srgbClr val="AFAFAF"/>
              </a:outerShdw>
            </a:effectLst>
          </p:spPr>
        </p:pic>
        <p:pic>
          <p:nvPicPr>
            <p:cNvPr id="134" name="Picture 73"/>
            <p:cNvPicPr>
              <a:picLocks noChangeAspect="1" noChangeArrowheads="1"/>
            </p:cNvPicPr>
            <p:nvPr/>
          </p:nvPicPr>
          <p:blipFill>
            <a:blip r:embed="rId11" cstate="print"/>
            <a:srcRect/>
            <a:stretch>
              <a:fillRect/>
            </a:stretch>
          </p:blipFill>
          <p:spPr bwMode="auto">
            <a:xfrm>
              <a:off x="5778500" y="1714500"/>
              <a:ext cx="549275" cy="520700"/>
            </a:xfrm>
            <a:prstGeom prst="rect">
              <a:avLst/>
            </a:prstGeom>
            <a:noFill/>
            <a:ln w="9525" algn="ctr">
              <a:noFill/>
              <a:miter lim="800000"/>
              <a:headEnd/>
              <a:tailEnd/>
            </a:ln>
            <a:effectLst>
              <a:outerShdw dist="35921" dir="2700000" algn="ctr" rotWithShape="0">
                <a:srgbClr val="AFAFAF"/>
              </a:outerShdw>
            </a:effectLst>
          </p:spPr>
        </p:pic>
        <p:grpSp>
          <p:nvGrpSpPr>
            <p:cNvPr id="135" name="Group 95"/>
            <p:cNvGrpSpPr>
              <a:grpSpLocks/>
            </p:cNvGrpSpPr>
            <p:nvPr/>
          </p:nvGrpSpPr>
          <p:grpSpPr bwMode="auto">
            <a:xfrm>
              <a:off x="1884363" y="3822700"/>
              <a:ext cx="561975" cy="857250"/>
              <a:chOff x="1143" y="2627"/>
              <a:chExt cx="354" cy="540"/>
            </a:xfrm>
          </p:grpSpPr>
          <p:pic>
            <p:nvPicPr>
              <p:cNvPr id="136" name="Picture 94"/>
              <p:cNvPicPr>
                <a:picLocks noChangeAspect="1" noChangeArrowheads="1"/>
              </p:cNvPicPr>
              <p:nvPr/>
            </p:nvPicPr>
            <p:blipFill>
              <a:blip r:embed="rId12" cstate="print"/>
              <a:srcRect/>
              <a:stretch>
                <a:fillRect/>
              </a:stretch>
            </p:blipFill>
            <p:spPr bwMode="auto">
              <a:xfrm>
                <a:off x="1143" y="2627"/>
                <a:ext cx="354" cy="540"/>
              </a:xfrm>
              <a:prstGeom prst="rect">
                <a:avLst/>
              </a:prstGeom>
              <a:noFill/>
              <a:ln w="9525" algn="ctr">
                <a:noFill/>
                <a:miter lim="800000"/>
                <a:headEnd/>
                <a:tailEnd/>
              </a:ln>
              <a:effectLst>
                <a:outerShdw dist="35921" dir="2700000" algn="ctr" rotWithShape="0">
                  <a:srgbClr val="AFAFAF"/>
                </a:outerShdw>
              </a:effectLst>
            </p:spPr>
          </p:pic>
          <p:graphicFrame>
            <p:nvGraphicFramePr>
              <p:cNvPr id="137" name="Object 87"/>
              <p:cNvGraphicFramePr>
                <a:graphicFrameLocks noChangeAspect="1"/>
              </p:cNvGraphicFramePr>
              <p:nvPr/>
            </p:nvGraphicFramePr>
            <p:xfrm>
              <a:off x="1164" y="2927"/>
              <a:ext cx="173" cy="173"/>
            </p:xfrm>
            <a:graphic>
              <a:graphicData uri="http://schemas.openxmlformats.org/presentationml/2006/ole">
                <p:oleObj spid="_x0000_s1194" name="Visio" r:id="rId13" imgW="1400251" imgH="1400251" progId="">
                  <p:embed/>
                </p:oleObj>
              </a:graphicData>
            </a:graphic>
          </p:graphicFrame>
          <p:pic>
            <p:nvPicPr>
              <p:cNvPr id="138" name="Picture 91"/>
              <p:cNvPicPr>
                <a:picLocks noChangeAspect="1" noChangeArrowheads="1"/>
              </p:cNvPicPr>
              <p:nvPr/>
            </p:nvPicPr>
            <p:blipFill>
              <a:blip r:embed="rId14" cstate="print"/>
              <a:srcRect/>
              <a:stretch>
                <a:fillRect/>
              </a:stretch>
            </p:blipFill>
            <p:spPr bwMode="auto">
              <a:xfrm>
                <a:off x="1169" y="2720"/>
                <a:ext cx="167" cy="167"/>
              </a:xfrm>
              <a:prstGeom prst="rect">
                <a:avLst/>
              </a:prstGeom>
              <a:noFill/>
              <a:ln w="9525" algn="ctr">
                <a:noFill/>
                <a:miter lim="800000"/>
                <a:headEnd/>
                <a:tailEnd/>
              </a:ln>
              <a:effectLst>
                <a:outerShdw dist="35921" dir="2700000" algn="ctr" rotWithShape="0">
                  <a:srgbClr val="AFAFAF"/>
                </a:outerShdw>
              </a:effectLst>
            </p:spPr>
          </p:pic>
        </p:grpSp>
        <p:grpSp>
          <p:nvGrpSpPr>
            <p:cNvPr id="139" name="Group 96"/>
            <p:cNvGrpSpPr>
              <a:grpSpLocks/>
            </p:cNvGrpSpPr>
            <p:nvPr/>
          </p:nvGrpSpPr>
          <p:grpSpPr bwMode="auto">
            <a:xfrm>
              <a:off x="4286250" y="4660900"/>
              <a:ext cx="561975" cy="857250"/>
              <a:chOff x="1143" y="2627"/>
              <a:chExt cx="354" cy="540"/>
            </a:xfrm>
          </p:grpSpPr>
          <p:pic>
            <p:nvPicPr>
              <p:cNvPr id="140" name="Picture 97"/>
              <p:cNvPicPr>
                <a:picLocks noChangeAspect="1" noChangeArrowheads="1"/>
              </p:cNvPicPr>
              <p:nvPr/>
            </p:nvPicPr>
            <p:blipFill>
              <a:blip r:embed="rId12" cstate="print"/>
              <a:srcRect/>
              <a:stretch>
                <a:fillRect/>
              </a:stretch>
            </p:blipFill>
            <p:spPr bwMode="auto">
              <a:xfrm>
                <a:off x="1143" y="2627"/>
                <a:ext cx="354" cy="540"/>
              </a:xfrm>
              <a:prstGeom prst="rect">
                <a:avLst/>
              </a:prstGeom>
              <a:noFill/>
              <a:ln w="9525" algn="ctr">
                <a:noFill/>
                <a:miter lim="800000"/>
                <a:headEnd/>
                <a:tailEnd/>
              </a:ln>
              <a:effectLst>
                <a:outerShdw dist="35921" dir="2700000" algn="ctr" rotWithShape="0">
                  <a:srgbClr val="AFAFAF"/>
                </a:outerShdw>
              </a:effectLst>
            </p:spPr>
          </p:pic>
          <p:graphicFrame>
            <p:nvGraphicFramePr>
              <p:cNvPr id="141" name="Object 98"/>
              <p:cNvGraphicFramePr>
                <a:graphicFrameLocks noChangeAspect="1"/>
              </p:cNvGraphicFramePr>
              <p:nvPr/>
            </p:nvGraphicFramePr>
            <p:xfrm>
              <a:off x="1164" y="2927"/>
              <a:ext cx="173" cy="173"/>
            </p:xfrm>
            <a:graphic>
              <a:graphicData uri="http://schemas.openxmlformats.org/presentationml/2006/ole">
                <p:oleObj spid="_x0000_s1195" name="Visio" r:id="rId15" imgW="1400251" imgH="1400251" progId="">
                  <p:embed/>
                </p:oleObj>
              </a:graphicData>
            </a:graphic>
          </p:graphicFrame>
          <p:pic>
            <p:nvPicPr>
              <p:cNvPr id="142" name="Picture 99"/>
              <p:cNvPicPr>
                <a:picLocks noChangeAspect="1" noChangeArrowheads="1"/>
              </p:cNvPicPr>
              <p:nvPr/>
            </p:nvPicPr>
            <p:blipFill>
              <a:blip r:embed="rId14" cstate="print"/>
              <a:srcRect/>
              <a:stretch>
                <a:fillRect/>
              </a:stretch>
            </p:blipFill>
            <p:spPr bwMode="auto">
              <a:xfrm>
                <a:off x="1169" y="2720"/>
                <a:ext cx="167" cy="167"/>
              </a:xfrm>
              <a:prstGeom prst="rect">
                <a:avLst/>
              </a:prstGeom>
              <a:noFill/>
              <a:ln w="9525" algn="ctr">
                <a:noFill/>
                <a:miter lim="800000"/>
                <a:headEnd/>
                <a:tailEnd/>
              </a:ln>
              <a:effectLst>
                <a:outerShdw dist="35921" dir="2700000" algn="ctr" rotWithShape="0">
                  <a:srgbClr val="AFAFAF"/>
                </a:outerShdw>
              </a:effectLst>
            </p:spPr>
          </p:pic>
        </p:grpSp>
        <p:pic>
          <p:nvPicPr>
            <p:cNvPr id="143" name="Picture 17"/>
            <p:cNvPicPr>
              <a:picLocks noChangeAspect="1" noChangeArrowheads="1"/>
            </p:cNvPicPr>
            <p:nvPr/>
          </p:nvPicPr>
          <p:blipFill>
            <a:blip r:embed="rId16" cstate="print"/>
            <a:srcRect/>
            <a:stretch>
              <a:fillRect/>
            </a:stretch>
          </p:blipFill>
          <p:spPr bwMode="auto">
            <a:xfrm>
              <a:off x="4670425" y="5033963"/>
              <a:ext cx="393700" cy="631825"/>
            </a:xfrm>
            <a:prstGeom prst="rect">
              <a:avLst/>
            </a:prstGeom>
            <a:noFill/>
            <a:ln w="9525" algn="ctr">
              <a:noFill/>
              <a:miter lim="800000"/>
              <a:headEnd/>
              <a:tailEnd/>
            </a:ln>
            <a:effectLst>
              <a:outerShdw dist="35921" dir="2700000" algn="ctr" rotWithShape="0">
                <a:srgbClr val="AFAFAF"/>
              </a:outerShdw>
            </a:effectLst>
          </p:spPr>
        </p:pic>
        <p:grpSp>
          <p:nvGrpSpPr>
            <p:cNvPr id="144" name="Group 100"/>
            <p:cNvGrpSpPr>
              <a:grpSpLocks/>
            </p:cNvGrpSpPr>
            <p:nvPr/>
          </p:nvGrpSpPr>
          <p:grpSpPr bwMode="auto">
            <a:xfrm>
              <a:off x="7375525" y="3792538"/>
              <a:ext cx="561975" cy="857250"/>
              <a:chOff x="1143" y="2627"/>
              <a:chExt cx="354" cy="540"/>
            </a:xfrm>
          </p:grpSpPr>
          <p:pic>
            <p:nvPicPr>
              <p:cNvPr id="145" name="Picture 101"/>
              <p:cNvPicPr>
                <a:picLocks noChangeAspect="1" noChangeArrowheads="1"/>
              </p:cNvPicPr>
              <p:nvPr/>
            </p:nvPicPr>
            <p:blipFill>
              <a:blip r:embed="rId12" cstate="print"/>
              <a:srcRect/>
              <a:stretch>
                <a:fillRect/>
              </a:stretch>
            </p:blipFill>
            <p:spPr bwMode="auto">
              <a:xfrm>
                <a:off x="1143" y="2627"/>
                <a:ext cx="354" cy="540"/>
              </a:xfrm>
              <a:prstGeom prst="rect">
                <a:avLst/>
              </a:prstGeom>
              <a:noFill/>
              <a:ln w="9525" algn="ctr">
                <a:noFill/>
                <a:miter lim="800000"/>
                <a:headEnd/>
                <a:tailEnd/>
              </a:ln>
              <a:effectLst>
                <a:outerShdw dist="35921" dir="2700000" algn="ctr" rotWithShape="0">
                  <a:srgbClr val="AFAFAF"/>
                </a:outerShdw>
              </a:effectLst>
            </p:spPr>
          </p:pic>
          <p:graphicFrame>
            <p:nvGraphicFramePr>
              <p:cNvPr id="146" name="Object 102"/>
              <p:cNvGraphicFramePr>
                <a:graphicFrameLocks noChangeAspect="1"/>
              </p:cNvGraphicFramePr>
              <p:nvPr/>
            </p:nvGraphicFramePr>
            <p:xfrm>
              <a:off x="1164" y="2927"/>
              <a:ext cx="173" cy="173"/>
            </p:xfrm>
            <a:graphic>
              <a:graphicData uri="http://schemas.openxmlformats.org/presentationml/2006/ole">
                <p:oleObj spid="_x0000_s1196" name="Visio" r:id="rId17" imgW="1400251" imgH="1400251" progId="">
                  <p:embed/>
                </p:oleObj>
              </a:graphicData>
            </a:graphic>
          </p:graphicFrame>
          <p:pic>
            <p:nvPicPr>
              <p:cNvPr id="147" name="Picture 103"/>
              <p:cNvPicPr>
                <a:picLocks noChangeAspect="1" noChangeArrowheads="1"/>
              </p:cNvPicPr>
              <p:nvPr/>
            </p:nvPicPr>
            <p:blipFill>
              <a:blip r:embed="rId14" cstate="print"/>
              <a:srcRect/>
              <a:stretch>
                <a:fillRect/>
              </a:stretch>
            </p:blipFill>
            <p:spPr bwMode="auto">
              <a:xfrm>
                <a:off x="1169" y="2720"/>
                <a:ext cx="167" cy="167"/>
              </a:xfrm>
              <a:prstGeom prst="rect">
                <a:avLst/>
              </a:prstGeom>
              <a:noFill/>
              <a:ln w="9525" algn="ctr">
                <a:noFill/>
                <a:miter lim="800000"/>
                <a:headEnd/>
                <a:tailEnd/>
              </a:ln>
              <a:effectLst>
                <a:outerShdw dist="35921" dir="2700000" algn="ctr" rotWithShape="0">
                  <a:srgbClr val="AFAFAF"/>
                </a:outerShdw>
              </a:effectLst>
            </p:spPr>
          </p:pic>
        </p:grpSp>
        <p:pic>
          <p:nvPicPr>
            <p:cNvPr id="148" name="Picture 50"/>
            <p:cNvPicPr>
              <a:picLocks noChangeAspect="1" noChangeArrowheads="1"/>
            </p:cNvPicPr>
            <p:nvPr/>
          </p:nvPicPr>
          <p:blipFill>
            <a:blip r:embed="rId18" cstate="print"/>
            <a:srcRect/>
            <a:stretch>
              <a:fillRect/>
            </a:stretch>
          </p:blipFill>
          <p:spPr bwMode="auto">
            <a:xfrm>
              <a:off x="7762875" y="4006850"/>
              <a:ext cx="427038" cy="647700"/>
            </a:xfrm>
            <a:prstGeom prst="rect">
              <a:avLst/>
            </a:prstGeom>
            <a:noFill/>
            <a:ln w="9525" algn="ctr">
              <a:noFill/>
              <a:miter lim="800000"/>
              <a:headEnd/>
              <a:tailEnd/>
            </a:ln>
            <a:effectLst>
              <a:outerShdw dist="35921" dir="2700000" algn="ctr" rotWithShape="0">
                <a:srgbClr val="AFAFAF"/>
              </a:outerShdw>
            </a:effectLst>
          </p:spPr>
        </p:pic>
        <p:pic>
          <p:nvPicPr>
            <p:cNvPr id="149" name="Picture 105"/>
            <p:cNvPicPr>
              <a:picLocks noChangeAspect="1" noChangeArrowheads="1"/>
            </p:cNvPicPr>
            <p:nvPr/>
          </p:nvPicPr>
          <p:blipFill>
            <a:blip r:embed="rId19" cstate="print"/>
            <a:srcRect/>
            <a:stretch>
              <a:fillRect/>
            </a:stretch>
          </p:blipFill>
          <p:spPr bwMode="auto">
            <a:xfrm>
              <a:off x="5872163" y="3209925"/>
              <a:ext cx="423862" cy="690563"/>
            </a:xfrm>
            <a:prstGeom prst="rect">
              <a:avLst/>
            </a:prstGeom>
            <a:noFill/>
            <a:ln w="9525" algn="ctr">
              <a:noFill/>
              <a:miter lim="800000"/>
              <a:headEnd/>
              <a:tailEnd/>
            </a:ln>
            <a:effectLst>
              <a:outerShdw dist="35921" dir="2700000" algn="ctr" rotWithShape="0">
                <a:srgbClr val="AFAFAF"/>
              </a:outerShdw>
            </a:effectLst>
          </p:spPr>
        </p:pic>
      </p:grpSp>
      <p:pic>
        <p:nvPicPr>
          <p:cNvPr id="47" name="Picture 46"/>
          <p:cNvPicPr>
            <a:picLocks noChangeAspect="1"/>
          </p:cNvPicPr>
          <p:nvPr/>
        </p:nvPicPr>
        <p:blipFill>
          <a:blip r:embed="rId20" cstate="print">
            <a:extLst>
              <a:ext uri="{28A0092B-C50C-407E-A947-70E740481C1C}">
                <a14:useLocalDpi xmlns="" xmlns:a14="http://schemas.microsoft.com/office/drawing/2010/main" val="0"/>
              </a:ext>
            </a:extLst>
          </a:blip>
          <a:stretch>
            <a:fillRect/>
          </a:stretch>
        </p:blipFill>
        <p:spPr>
          <a:xfrm>
            <a:off x="246180" y="5987205"/>
            <a:ext cx="1847574" cy="739030"/>
          </a:xfrm>
          <a:prstGeom prst="rect">
            <a:avLst/>
          </a:prstGeom>
        </p:spPr>
      </p:pic>
    </p:spTree>
    <p:custDataLst>
      <p:tags r:id="rId2"/>
    </p:custDataLst>
    <p:extLst>
      <p:ext uri="{BB962C8B-B14F-4D97-AF65-F5344CB8AC3E}">
        <p14:creationId xmlns="" xmlns:p14="http://schemas.microsoft.com/office/powerpoint/2010/main" val="4216013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US" dirty="0" err="1" smtClean="0"/>
              <a:t>Lejon</a:t>
            </a:r>
            <a:r>
              <a:rPr lang="en-US" dirty="0" smtClean="0"/>
              <a:t> </a:t>
            </a:r>
            <a:r>
              <a:rPr lang="en-US" dirty="0" err="1" smtClean="0"/>
              <a:t>individe</a:t>
            </a:r>
            <a:r>
              <a:rPr lang="en-US" dirty="0" smtClean="0"/>
              <a:t> </a:t>
            </a:r>
            <a:r>
              <a:rPr lang="en-US" dirty="0" err="1" smtClean="0"/>
              <a:t>dhe</a:t>
            </a:r>
            <a:r>
              <a:rPr lang="en-US" dirty="0" smtClean="0"/>
              <a:t> </a:t>
            </a:r>
            <a:r>
              <a:rPr lang="en-US" dirty="0" err="1" smtClean="0"/>
              <a:t>administratore</a:t>
            </a:r>
            <a:r>
              <a:rPr lang="en-US" dirty="0" smtClean="0"/>
              <a:t> </a:t>
            </a:r>
            <a:r>
              <a:rPr lang="en-US" dirty="0" err="1" smtClean="0"/>
              <a:t>te</a:t>
            </a:r>
            <a:r>
              <a:rPr lang="en-US" dirty="0" smtClean="0"/>
              <a:t> </a:t>
            </a:r>
            <a:r>
              <a:rPr lang="en-US" dirty="0" err="1" smtClean="0"/>
              <a:t>specifiojne</a:t>
            </a:r>
            <a:r>
              <a:rPr lang="en-US" dirty="0" smtClean="0"/>
              <a:t> </a:t>
            </a:r>
            <a:r>
              <a:rPr lang="en-US" dirty="0" err="1" smtClean="0"/>
              <a:t>lejet</a:t>
            </a:r>
            <a:r>
              <a:rPr lang="en-US" dirty="0" smtClean="0"/>
              <a:t> per </a:t>
            </a:r>
            <a:r>
              <a:rPr lang="en-US" dirty="0" err="1" smtClean="0"/>
              <a:t>akses</a:t>
            </a:r>
            <a:r>
              <a:rPr lang="en-US" dirty="0" smtClean="0"/>
              <a:t> </a:t>
            </a:r>
            <a:r>
              <a:rPr lang="en-US" dirty="0" smtClean="0"/>
              <a:t>ne </a:t>
            </a:r>
            <a:r>
              <a:rPr lang="en-US" dirty="0" err="1" smtClean="0"/>
              <a:t>dokumenta</a:t>
            </a:r>
            <a:r>
              <a:rPr lang="en-US" dirty="0" smtClean="0"/>
              <a:t>, </a:t>
            </a:r>
            <a:r>
              <a:rPr lang="en-US" dirty="0" err="1" smtClean="0"/>
              <a:t>prezantime</a:t>
            </a:r>
            <a:r>
              <a:rPr lang="en-US" dirty="0" smtClean="0"/>
              <a:t>, workbook</a:t>
            </a:r>
          </a:p>
          <a:p>
            <a:pPr lvl="1"/>
            <a:r>
              <a:rPr lang="en-US" dirty="0" err="1" smtClean="0"/>
              <a:t>Nuk</a:t>
            </a:r>
            <a:r>
              <a:rPr lang="en-US" dirty="0" smtClean="0"/>
              <a:t> </a:t>
            </a:r>
            <a:r>
              <a:rPr lang="en-US" dirty="0" err="1" smtClean="0"/>
              <a:t>lejon</a:t>
            </a:r>
            <a:r>
              <a:rPr lang="en-US" dirty="0" smtClean="0"/>
              <a:t> </a:t>
            </a:r>
            <a:r>
              <a:rPr lang="en-US" dirty="0" err="1" smtClean="0"/>
              <a:t>qe</a:t>
            </a:r>
            <a:r>
              <a:rPr lang="en-US" dirty="0" smtClean="0"/>
              <a:t> </a:t>
            </a:r>
            <a:r>
              <a:rPr lang="en-US" dirty="0" err="1" smtClean="0"/>
              <a:t>informacione</a:t>
            </a:r>
            <a:r>
              <a:rPr lang="en-US" dirty="0" smtClean="0"/>
              <a:t> sensitive </a:t>
            </a:r>
            <a:r>
              <a:rPr lang="en-US" dirty="0" err="1" smtClean="0"/>
              <a:t>te</a:t>
            </a:r>
            <a:r>
              <a:rPr lang="en-US" dirty="0" smtClean="0"/>
              <a:t> </a:t>
            </a:r>
            <a:r>
              <a:rPr lang="en-US" dirty="0" err="1" smtClean="0"/>
              <a:t>printohen</a:t>
            </a:r>
            <a:r>
              <a:rPr lang="en-US" dirty="0" smtClean="0"/>
              <a:t>, </a:t>
            </a:r>
            <a:r>
              <a:rPr lang="en-US" dirty="0" err="1" smtClean="0"/>
              <a:t>behen</a:t>
            </a:r>
            <a:r>
              <a:rPr lang="en-US" dirty="0" smtClean="0"/>
              <a:t> forward, </a:t>
            </a:r>
            <a:r>
              <a:rPr lang="en-US" dirty="0" err="1" smtClean="0"/>
              <a:t>apo</a:t>
            </a:r>
            <a:r>
              <a:rPr lang="en-US" dirty="0" smtClean="0"/>
              <a:t> </a:t>
            </a:r>
            <a:r>
              <a:rPr lang="en-US" dirty="0" err="1" smtClean="0"/>
              <a:t>te</a:t>
            </a:r>
            <a:r>
              <a:rPr lang="en-US" dirty="0" smtClean="0"/>
              <a:t> </a:t>
            </a:r>
            <a:r>
              <a:rPr lang="en-US" dirty="0" err="1" smtClean="0"/>
              <a:t>kopjohen</a:t>
            </a:r>
            <a:r>
              <a:rPr lang="en-US" dirty="0" smtClean="0"/>
              <a:t> </a:t>
            </a:r>
            <a:r>
              <a:rPr lang="en-US" dirty="0" err="1" smtClean="0"/>
              <a:t>nga</a:t>
            </a:r>
            <a:r>
              <a:rPr lang="en-US" dirty="0" smtClean="0"/>
              <a:t> </a:t>
            </a:r>
            <a:r>
              <a:rPr lang="en-US" dirty="0" err="1" smtClean="0"/>
              <a:t>njerez</a:t>
            </a:r>
            <a:r>
              <a:rPr lang="en-US" dirty="0" smtClean="0"/>
              <a:t> </a:t>
            </a:r>
            <a:r>
              <a:rPr lang="en-US" dirty="0" err="1" smtClean="0"/>
              <a:t>te</a:t>
            </a:r>
            <a:r>
              <a:rPr lang="en-US" dirty="0" smtClean="0"/>
              <a:t> </a:t>
            </a:r>
            <a:r>
              <a:rPr lang="en-US" dirty="0" err="1" smtClean="0"/>
              <a:t>paautorizuar</a:t>
            </a:r>
            <a:endParaRPr lang="en-US" dirty="0" smtClean="0"/>
          </a:p>
          <a:p>
            <a:pPr lvl="1"/>
            <a:r>
              <a:rPr lang="en-US" dirty="0" err="1" smtClean="0"/>
              <a:t>Aksesi</a:t>
            </a:r>
            <a:r>
              <a:rPr lang="en-US" dirty="0" smtClean="0"/>
              <a:t> </a:t>
            </a:r>
            <a:r>
              <a:rPr lang="en-US" dirty="0" err="1" smtClean="0"/>
              <a:t>dhe</a:t>
            </a:r>
            <a:r>
              <a:rPr lang="en-US" dirty="0" smtClean="0"/>
              <a:t> </a:t>
            </a:r>
            <a:r>
              <a:rPr lang="en-US" dirty="0" err="1" smtClean="0"/>
              <a:t>perdorimi</a:t>
            </a:r>
            <a:r>
              <a:rPr lang="en-US" dirty="0" smtClean="0"/>
              <a:t> </a:t>
            </a:r>
            <a:r>
              <a:rPr lang="en-US" dirty="0" err="1" smtClean="0"/>
              <a:t>i</a:t>
            </a:r>
            <a:r>
              <a:rPr lang="en-US" dirty="0" smtClean="0"/>
              <a:t> </a:t>
            </a:r>
            <a:r>
              <a:rPr lang="en-US" dirty="0" err="1" smtClean="0"/>
              <a:t>limiteve</a:t>
            </a:r>
            <a:r>
              <a:rPr lang="en-US" dirty="0" smtClean="0"/>
              <a:t> </a:t>
            </a:r>
            <a:r>
              <a:rPr lang="en-US" dirty="0" err="1" smtClean="0"/>
              <a:t>behen</a:t>
            </a:r>
            <a:r>
              <a:rPr lang="en-US" dirty="0" smtClean="0"/>
              <a:t> me </a:t>
            </a:r>
            <a:r>
              <a:rPr lang="en-US" dirty="0" err="1" smtClean="0"/>
              <a:t>te</a:t>
            </a:r>
            <a:r>
              <a:rPr lang="en-US" dirty="0" smtClean="0"/>
              <a:t> </a:t>
            </a:r>
            <a:r>
              <a:rPr lang="en-US" dirty="0" err="1" smtClean="0"/>
              <a:t>forta</a:t>
            </a:r>
            <a:r>
              <a:rPr lang="en-US" dirty="0" smtClean="0"/>
              <a:t> </a:t>
            </a:r>
            <a:r>
              <a:rPr lang="en-US" dirty="0" err="1" smtClean="0"/>
              <a:t>pavaresisht</a:t>
            </a:r>
            <a:r>
              <a:rPr lang="en-US" dirty="0" smtClean="0"/>
              <a:t> se </a:t>
            </a:r>
            <a:r>
              <a:rPr lang="en-US" dirty="0" err="1" smtClean="0"/>
              <a:t>ku</a:t>
            </a:r>
            <a:r>
              <a:rPr lang="en-US" dirty="0" smtClean="0"/>
              <a:t> </a:t>
            </a:r>
            <a:r>
              <a:rPr lang="en-US" dirty="0" err="1" smtClean="0"/>
              <a:t>gjendet</a:t>
            </a:r>
            <a:r>
              <a:rPr lang="en-US" dirty="0" smtClean="0"/>
              <a:t> </a:t>
            </a:r>
            <a:r>
              <a:rPr lang="en-US" dirty="0" err="1" smtClean="0"/>
              <a:t>informacioni</a:t>
            </a:r>
            <a:endParaRPr lang="en-GB" dirty="0"/>
          </a:p>
        </p:txBody>
      </p:sp>
      <p:sp>
        <p:nvSpPr>
          <p:cNvPr id="2" name="Title 1"/>
          <p:cNvSpPr>
            <a:spLocks noGrp="1"/>
          </p:cNvSpPr>
          <p:nvPr>
            <p:ph type="title"/>
          </p:nvPr>
        </p:nvSpPr>
        <p:spPr/>
        <p:txBody>
          <a:bodyPr>
            <a:normAutofit/>
          </a:bodyPr>
          <a:lstStyle/>
          <a:p>
            <a:r>
              <a:rPr lang="en-US" dirty="0" err="1" smtClean="0"/>
              <a:t>Cfare</a:t>
            </a:r>
            <a:r>
              <a:rPr lang="en-US" dirty="0" smtClean="0"/>
              <a:t> </a:t>
            </a:r>
            <a:r>
              <a:rPr lang="en-US" dirty="0" err="1" smtClean="0"/>
              <a:t>realizojne</a:t>
            </a:r>
            <a:r>
              <a:rPr lang="en-US" dirty="0" smtClean="0"/>
              <a:t> </a:t>
            </a:r>
            <a:r>
              <a:rPr lang="en-US" dirty="0" smtClean="0"/>
              <a:t>AD </a:t>
            </a:r>
            <a:r>
              <a:rPr lang="en-US" dirty="0" smtClean="0"/>
              <a:t>RMS?</a:t>
            </a:r>
            <a:endParaRPr lang="en-US" dirty="0"/>
          </a:p>
        </p:txBody>
      </p:sp>
      <p:pic>
        <p:nvPicPr>
          <p:cNvPr id="8" name="Picture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 xmlns:p14="http://schemas.microsoft.com/office/powerpoint/2010/main" val="893957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3" y="1417638"/>
            <a:ext cx="5179258" cy="5311408"/>
          </a:xfrm>
        </p:spPr>
        <p:txBody>
          <a:bodyPr>
            <a:normAutofit/>
          </a:bodyPr>
          <a:lstStyle/>
          <a:p>
            <a:r>
              <a:rPr lang="en-US" dirty="0" smtClean="0"/>
              <a:t>AD </a:t>
            </a:r>
            <a:r>
              <a:rPr lang="en-US" dirty="0"/>
              <a:t>LDS </a:t>
            </a:r>
            <a:r>
              <a:rPr lang="en-US" dirty="0" err="1" smtClean="0"/>
              <a:t>eshte</a:t>
            </a:r>
            <a:r>
              <a:rPr lang="en-US" dirty="0" smtClean="0"/>
              <a:t> </a:t>
            </a:r>
            <a:r>
              <a:rPr lang="en-US" dirty="0" err="1" smtClean="0"/>
              <a:t>nje</a:t>
            </a:r>
            <a:r>
              <a:rPr lang="en-US" dirty="0" smtClean="0"/>
              <a:t> file </a:t>
            </a:r>
            <a:r>
              <a:rPr lang="en-US" dirty="0" err="1" smtClean="0"/>
              <a:t>qe</a:t>
            </a:r>
            <a:r>
              <a:rPr lang="en-US" dirty="0" smtClean="0"/>
              <a:t> </a:t>
            </a:r>
            <a:r>
              <a:rPr lang="en-US" dirty="0" err="1" smtClean="0"/>
              <a:t>ruan</a:t>
            </a:r>
            <a:r>
              <a:rPr lang="en-US" dirty="0" smtClean="0"/>
              <a:t> ne </a:t>
            </a:r>
            <a:r>
              <a:rPr lang="en-US" dirty="0" err="1" smtClean="0"/>
              <a:t>menyre</a:t>
            </a:r>
            <a:r>
              <a:rPr lang="en-US" dirty="0" smtClean="0"/>
              <a:t> </a:t>
            </a:r>
            <a:r>
              <a:rPr lang="en-US" dirty="0" err="1" smtClean="0"/>
              <a:t>hierarkike</a:t>
            </a:r>
            <a:r>
              <a:rPr lang="en-US" dirty="0" smtClean="0"/>
              <a:t> ne </a:t>
            </a:r>
            <a:r>
              <a:rPr lang="en-US" dirty="0" err="1" smtClean="0"/>
              <a:t>nivel</a:t>
            </a:r>
            <a:r>
              <a:rPr lang="en-US" dirty="0" smtClean="0"/>
              <a:t> </a:t>
            </a:r>
            <a:r>
              <a:rPr lang="en-US" dirty="0" err="1" smtClean="0"/>
              <a:t>direktorie</a:t>
            </a:r>
            <a:endParaRPr lang="en-US" dirty="0"/>
          </a:p>
          <a:p>
            <a:r>
              <a:rPr lang="en-US" dirty="0" smtClean="0"/>
              <a:t>AD LDS </a:t>
            </a:r>
            <a:r>
              <a:rPr lang="en-US" dirty="0" err="1" smtClean="0"/>
              <a:t>eshte</a:t>
            </a:r>
            <a:r>
              <a:rPr lang="en-US" dirty="0" smtClean="0"/>
              <a:t> </a:t>
            </a:r>
            <a:r>
              <a:rPr lang="en-US" dirty="0" err="1" smtClean="0"/>
              <a:t>edhe</a:t>
            </a:r>
            <a:r>
              <a:rPr lang="en-US" dirty="0" smtClean="0"/>
              <a:t> </a:t>
            </a:r>
            <a:r>
              <a:rPr lang="en-US" dirty="0" err="1" smtClean="0"/>
              <a:t>informacioni</a:t>
            </a:r>
            <a:r>
              <a:rPr lang="en-US" dirty="0" smtClean="0"/>
              <a:t> per </a:t>
            </a:r>
            <a:r>
              <a:rPr lang="en-US" dirty="0" err="1" smtClean="0"/>
              <a:t>burimin</a:t>
            </a:r>
            <a:r>
              <a:rPr lang="en-US" dirty="0" smtClean="0"/>
              <a:t> e </a:t>
            </a:r>
            <a:r>
              <a:rPr lang="en-US" dirty="0" err="1" smtClean="0"/>
              <a:t>informacionit</a:t>
            </a:r>
            <a:r>
              <a:rPr lang="en-US" dirty="0" smtClean="0"/>
              <a:t> ne </a:t>
            </a:r>
            <a:r>
              <a:rPr lang="en-US" dirty="0" err="1" smtClean="0"/>
              <a:t>nivel</a:t>
            </a:r>
            <a:r>
              <a:rPr lang="en-US" dirty="0" smtClean="0"/>
              <a:t> </a:t>
            </a:r>
            <a:r>
              <a:rPr lang="en-US" dirty="0" err="1" smtClean="0"/>
              <a:t>direktorie</a:t>
            </a:r>
            <a:r>
              <a:rPr lang="en-US" dirty="0" smtClean="0"/>
              <a:t> </a:t>
            </a:r>
            <a:r>
              <a:rPr lang="en-US" dirty="0" err="1" smtClean="0"/>
              <a:t>dhe</a:t>
            </a:r>
            <a:r>
              <a:rPr lang="en-US" dirty="0" smtClean="0"/>
              <a:t> </a:t>
            </a:r>
            <a:r>
              <a:rPr lang="en-US" dirty="0" err="1" smtClean="0"/>
              <a:t>sherbimi</a:t>
            </a:r>
            <a:r>
              <a:rPr lang="en-US" dirty="0" smtClean="0"/>
              <a:t> </a:t>
            </a:r>
            <a:r>
              <a:rPr lang="en-US" dirty="0" err="1" smtClean="0"/>
              <a:t>qe</a:t>
            </a:r>
            <a:r>
              <a:rPr lang="en-US" dirty="0" smtClean="0"/>
              <a:t> </a:t>
            </a:r>
            <a:r>
              <a:rPr lang="en-US" dirty="0" err="1" smtClean="0"/>
              <a:t>ben</a:t>
            </a:r>
            <a:r>
              <a:rPr lang="en-US" dirty="0" smtClean="0"/>
              <a:t> </a:t>
            </a:r>
            <a:r>
              <a:rPr lang="en-US" dirty="0" err="1" smtClean="0"/>
              <a:t>te</a:t>
            </a:r>
            <a:r>
              <a:rPr lang="en-US" dirty="0" smtClean="0"/>
              <a:t> </a:t>
            </a:r>
            <a:r>
              <a:rPr lang="en-US" dirty="0" err="1" smtClean="0"/>
              <a:t>mundur</a:t>
            </a:r>
            <a:r>
              <a:rPr lang="en-US" dirty="0" smtClean="0"/>
              <a:t> </a:t>
            </a:r>
            <a:r>
              <a:rPr lang="en-US" dirty="0" err="1" smtClean="0"/>
              <a:t>aksesin</a:t>
            </a:r>
            <a:r>
              <a:rPr lang="en-US" dirty="0" smtClean="0"/>
              <a:t> ne </a:t>
            </a:r>
            <a:r>
              <a:rPr lang="en-US" dirty="0" err="1" smtClean="0"/>
              <a:t>informacion</a:t>
            </a:r>
            <a:r>
              <a:rPr lang="en-US" dirty="0" smtClean="0"/>
              <a:t> </a:t>
            </a:r>
            <a:r>
              <a:rPr lang="en-US" dirty="0" err="1" smtClean="0"/>
              <a:t>dhe</a:t>
            </a:r>
            <a:r>
              <a:rPr lang="en-US" dirty="0" smtClean="0"/>
              <a:t> </a:t>
            </a:r>
            <a:r>
              <a:rPr lang="en-US" dirty="0" err="1" smtClean="0"/>
              <a:t>disponueshmerine</a:t>
            </a:r>
            <a:r>
              <a:rPr lang="en-US" dirty="0" smtClean="0"/>
              <a:t> e </a:t>
            </a:r>
            <a:r>
              <a:rPr lang="en-US" dirty="0" err="1" smtClean="0"/>
              <a:t>tij</a:t>
            </a:r>
            <a:endParaRPr lang="en-US" dirty="0"/>
          </a:p>
        </p:txBody>
      </p:sp>
      <p:sp>
        <p:nvSpPr>
          <p:cNvPr id="2" name="Title 1"/>
          <p:cNvSpPr>
            <a:spLocks noGrp="1"/>
          </p:cNvSpPr>
          <p:nvPr>
            <p:ph type="title"/>
          </p:nvPr>
        </p:nvSpPr>
        <p:spPr/>
        <p:txBody>
          <a:bodyPr>
            <a:normAutofit fontScale="90000"/>
          </a:bodyPr>
          <a:lstStyle/>
          <a:p>
            <a:r>
              <a:rPr lang="en-US" dirty="0" err="1" smtClean="0"/>
              <a:t>Cfare</a:t>
            </a:r>
            <a:r>
              <a:rPr lang="en-US" dirty="0" smtClean="0"/>
              <a:t> </a:t>
            </a:r>
            <a:r>
              <a:rPr lang="en-US" dirty="0" err="1" smtClean="0"/>
              <a:t>jane</a:t>
            </a:r>
            <a:r>
              <a:rPr lang="en-US" dirty="0" smtClean="0"/>
              <a:t> </a:t>
            </a:r>
            <a:r>
              <a:rPr lang="en-US" dirty="0" err="1" smtClean="0"/>
              <a:t>sherbimet</a:t>
            </a:r>
            <a:r>
              <a:rPr lang="en-US" dirty="0" smtClean="0"/>
              <a:t> directory </a:t>
            </a:r>
            <a:r>
              <a:rPr lang="en-US" dirty="0" smtClean="0"/>
              <a:t>“lightweight” </a:t>
            </a:r>
            <a:r>
              <a:rPr lang="en-US" dirty="0" smtClean="0"/>
              <a:t>AD LDS?</a:t>
            </a:r>
            <a:endParaRPr lang="en-US" dirty="0"/>
          </a:p>
        </p:txBody>
      </p:sp>
      <p:grpSp>
        <p:nvGrpSpPr>
          <p:cNvPr id="38" name="Group 37"/>
          <p:cNvGrpSpPr/>
          <p:nvPr/>
        </p:nvGrpSpPr>
        <p:grpSpPr>
          <a:xfrm>
            <a:off x="5673922" y="1184335"/>
            <a:ext cx="1668168" cy="1666917"/>
            <a:chOff x="5997940" y="2127626"/>
            <a:chExt cx="1668168" cy="1666917"/>
          </a:xfrm>
          <a:solidFill>
            <a:schemeClr val="accent1">
              <a:lumMod val="20000"/>
              <a:lumOff val="80000"/>
            </a:schemeClr>
          </a:solidFill>
        </p:grpSpPr>
        <p:sp>
          <p:nvSpPr>
            <p:cNvPr id="18" name="Rounded Rectangle 17"/>
            <p:cNvSpPr/>
            <p:nvPr/>
          </p:nvSpPr>
          <p:spPr>
            <a:xfrm>
              <a:off x="5997940" y="2127626"/>
              <a:ext cx="1668168"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1" name="TextBox 30"/>
            <p:cNvSpPr txBox="1"/>
            <p:nvPr/>
          </p:nvSpPr>
          <p:spPr>
            <a:xfrm>
              <a:off x="6083495" y="2127626"/>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Windows User</a:t>
              </a:r>
              <a:endParaRPr lang="en-US" sz="1400" dirty="0">
                <a:latin typeface="Segoe UI" panose="020B0502040204020203" pitchFamily="34" charset="0"/>
                <a:cs typeface="Segoe UI" panose="020B0502040204020203" pitchFamily="34" charset="0"/>
              </a:endParaRPr>
            </a:p>
          </p:txBody>
        </p:sp>
        <p:sp>
          <p:nvSpPr>
            <p:cNvPr id="36" name="TextBox 35"/>
            <p:cNvSpPr txBox="1"/>
            <p:nvPr/>
          </p:nvSpPr>
          <p:spPr>
            <a:xfrm>
              <a:off x="6006604" y="2624992"/>
              <a:ext cx="1659504" cy="1169551"/>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Account Information</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Privileges</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Profiles</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Policies</a:t>
              </a:r>
            </a:p>
          </p:txBody>
        </p:sp>
      </p:grpSp>
      <p:grpSp>
        <p:nvGrpSpPr>
          <p:cNvPr id="42" name="Group 41"/>
          <p:cNvGrpSpPr/>
          <p:nvPr/>
        </p:nvGrpSpPr>
        <p:grpSpPr>
          <a:xfrm>
            <a:off x="5741219" y="4355585"/>
            <a:ext cx="1501955" cy="1592132"/>
            <a:chOff x="5655668" y="4464126"/>
            <a:chExt cx="1501955" cy="1592132"/>
          </a:xfrm>
          <a:solidFill>
            <a:schemeClr val="accent1">
              <a:lumMod val="20000"/>
              <a:lumOff val="80000"/>
            </a:schemeClr>
          </a:solidFill>
        </p:grpSpPr>
        <p:sp>
          <p:nvSpPr>
            <p:cNvPr id="19" name="Rounded Rectangle 18"/>
            <p:cNvSpPr/>
            <p:nvPr/>
          </p:nvSpPr>
          <p:spPr>
            <a:xfrm>
              <a:off x="5655668" y="4464126"/>
              <a:ext cx="1501955"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5752847" y="4464126"/>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Email Servers</a:t>
              </a:r>
              <a:endParaRPr lang="en-US" sz="1400" dirty="0">
                <a:latin typeface="Segoe UI" panose="020B0502040204020203" pitchFamily="34" charset="0"/>
                <a:cs typeface="Segoe UI" panose="020B0502040204020203" pitchFamily="34" charset="0"/>
              </a:endParaRPr>
            </a:p>
          </p:txBody>
        </p:sp>
        <p:sp>
          <p:nvSpPr>
            <p:cNvPr id="41" name="TextBox 40"/>
            <p:cNvSpPr txBox="1"/>
            <p:nvPr/>
          </p:nvSpPr>
          <p:spPr>
            <a:xfrm>
              <a:off x="5655669" y="5098606"/>
              <a:ext cx="1501954" cy="954107"/>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Mailbox Information</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Address Book</a:t>
              </a:r>
              <a:endParaRPr lang="en-US" sz="1400" dirty="0">
                <a:latin typeface="Segoe UI" panose="020B0502040204020203" pitchFamily="34" charset="0"/>
                <a:cs typeface="Segoe UI" panose="020B0502040204020203" pitchFamily="34" charset="0"/>
              </a:endParaRPr>
            </a:p>
          </p:txBody>
        </p:sp>
      </p:grpSp>
      <p:grpSp>
        <p:nvGrpSpPr>
          <p:cNvPr id="47" name="Group 46"/>
          <p:cNvGrpSpPr/>
          <p:nvPr/>
        </p:nvGrpSpPr>
        <p:grpSpPr>
          <a:xfrm>
            <a:off x="10058403" y="4355585"/>
            <a:ext cx="1539854" cy="1642452"/>
            <a:chOff x="5655668" y="4464126"/>
            <a:chExt cx="1539854" cy="1642452"/>
          </a:xfrm>
          <a:solidFill>
            <a:schemeClr val="accent1">
              <a:lumMod val="20000"/>
              <a:lumOff val="80000"/>
            </a:schemeClr>
          </a:solidFill>
        </p:grpSpPr>
        <p:sp>
          <p:nvSpPr>
            <p:cNvPr id="48" name="Rounded Rectangle 47"/>
            <p:cNvSpPr/>
            <p:nvPr/>
          </p:nvSpPr>
          <p:spPr>
            <a:xfrm>
              <a:off x="5655668" y="4464126"/>
              <a:ext cx="1539854"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9" name="TextBox 48"/>
            <p:cNvSpPr txBox="1"/>
            <p:nvPr/>
          </p:nvSpPr>
          <p:spPr>
            <a:xfrm>
              <a:off x="5752846" y="4464126"/>
              <a:ext cx="1210629" cy="307777"/>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Applications</a:t>
              </a:r>
              <a:endParaRPr lang="en-US" sz="1400" dirty="0">
                <a:latin typeface="Segoe UI" panose="020B0502040204020203" pitchFamily="34" charset="0"/>
                <a:cs typeface="Segoe UI" panose="020B0502040204020203" pitchFamily="34" charset="0"/>
              </a:endParaRPr>
            </a:p>
          </p:txBody>
        </p:sp>
        <p:sp>
          <p:nvSpPr>
            <p:cNvPr id="50" name="TextBox 49"/>
            <p:cNvSpPr txBox="1"/>
            <p:nvPr/>
          </p:nvSpPr>
          <p:spPr>
            <a:xfrm>
              <a:off x="5693568" y="4721583"/>
              <a:ext cx="1501954" cy="1384995"/>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Server </a:t>
              </a:r>
              <a:r>
                <a:rPr lang="en-US" sz="1400" dirty="0" err="1" smtClean="0">
                  <a:latin typeface="Segoe UI" panose="020B0502040204020203" pitchFamily="34" charset="0"/>
                  <a:cs typeface="Segoe UI" panose="020B0502040204020203" pitchFamily="34" charset="0"/>
                </a:rPr>
                <a:t>Config</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SSO</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App-Specific Directory Info</a:t>
              </a:r>
            </a:p>
          </p:txBody>
        </p:sp>
      </p:grpSp>
      <p:grpSp>
        <p:nvGrpSpPr>
          <p:cNvPr id="51" name="Group 50"/>
          <p:cNvGrpSpPr/>
          <p:nvPr/>
        </p:nvGrpSpPr>
        <p:grpSpPr>
          <a:xfrm>
            <a:off x="10064251" y="1156182"/>
            <a:ext cx="1501955" cy="1592132"/>
            <a:chOff x="5655668" y="4464126"/>
            <a:chExt cx="1501955" cy="1592132"/>
          </a:xfrm>
          <a:solidFill>
            <a:schemeClr val="accent1">
              <a:lumMod val="20000"/>
              <a:lumOff val="80000"/>
            </a:schemeClr>
          </a:solidFill>
        </p:grpSpPr>
        <p:sp>
          <p:nvSpPr>
            <p:cNvPr id="52" name="Rounded Rectangle 51"/>
            <p:cNvSpPr/>
            <p:nvPr/>
          </p:nvSpPr>
          <p:spPr>
            <a:xfrm>
              <a:off x="5655668" y="4464126"/>
              <a:ext cx="1501955"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TextBox 52"/>
            <p:cNvSpPr txBox="1"/>
            <p:nvPr/>
          </p:nvSpPr>
          <p:spPr>
            <a:xfrm>
              <a:off x="5752847" y="4464126"/>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Network Devices</a:t>
              </a:r>
              <a:endParaRPr lang="en-US" sz="1400" dirty="0">
                <a:latin typeface="Segoe UI" panose="020B0502040204020203" pitchFamily="34" charset="0"/>
                <a:cs typeface="Segoe UI" panose="020B0502040204020203" pitchFamily="34" charset="0"/>
              </a:endParaRPr>
            </a:p>
          </p:txBody>
        </p:sp>
        <p:sp>
          <p:nvSpPr>
            <p:cNvPr id="54" name="TextBox 53"/>
            <p:cNvSpPr txBox="1"/>
            <p:nvPr/>
          </p:nvSpPr>
          <p:spPr>
            <a:xfrm>
              <a:off x="5655669" y="5098606"/>
              <a:ext cx="1501954" cy="954107"/>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Config</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QoS</a:t>
              </a:r>
              <a:r>
                <a:rPr lang="en-US" sz="1400" dirty="0" smtClean="0">
                  <a:latin typeface="Segoe UI" panose="020B0502040204020203" pitchFamily="34" charset="0"/>
                  <a:cs typeface="Segoe UI" panose="020B0502040204020203" pitchFamily="34" charset="0"/>
                </a:rPr>
                <a:t> Policy</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Security Policy</a:t>
              </a:r>
              <a:endParaRPr lang="en-US" sz="1400" dirty="0">
                <a:latin typeface="Segoe UI" panose="020B0502040204020203" pitchFamily="34" charset="0"/>
                <a:cs typeface="Segoe UI" panose="020B0502040204020203" pitchFamily="34" charset="0"/>
              </a:endParaRPr>
            </a:p>
          </p:txBody>
        </p:sp>
      </p:grpSp>
      <p:grpSp>
        <p:nvGrpSpPr>
          <p:cNvPr id="59" name="Group 58"/>
          <p:cNvGrpSpPr/>
          <p:nvPr/>
        </p:nvGrpSpPr>
        <p:grpSpPr>
          <a:xfrm>
            <a:off x="7618356" y="3128088"/>
            <a:ext cx="2059685" cy="1326683"/>
            <a:chOff x="7674771" y="3393229"/>
            <a:chExt cx="2059685" cy="1326683"/>
          </a:xfrm>
          <a:solidFill>
            <a:schemeClr val="accent6">
              <a:lumMod val="40000"/>
              <a:lumOff val="60000"/>
            </a:schemeClr>
          </a:solidFill>
        </p:grpSpPr>
        <p:grpSp>
          <p:nvGrpSpPr>
            <p:cNvPr id="57" name="Group 56"/>
            <p:cNvGrpSpPr/>
            <p:nvPr/>
          </p:nvGrpSpPr>
          <p:grpSpPr>
            <a:xfrm>
              <a:off x="7674772" y="3393229"/>
              <a:ext cx="2059684" cy="1326683"/>
              <a:chOff x="7770783" y="3862767"/>
              <a:chExt cx="2059684" cy="1326683"/>
            </a:xfrm>
            <a:grpFill/>
          </p:grpSpPr>
          <p:sp>
            <p:nvSpPr>
              <p:cNvPr id="56" name="Rounded Rectangle 55"/>
              <p:cNvSpPr/>
              <p:nvPr/>
            </p:nvSpPr>
            <p:spPr>
              <a:xfrm>
                <a:off x="7770783" y="3862767"/>
                <a:ext cx="2059684" cy="132668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770783" y="3862767"/>
                <a:ext cx="2028091" cy="338554"/>
              </a:xfrm>
              <a:prstGeom prst="rect">
                <a:avLst/>
              </a:prstGeom>
              <a:grpFill/>
              <a:ln>
                <a:noFill/>
              </a:ln>
            </p:spPr>
            <p:txBody>
              <a:bodyPr wrap="square" rtlCol="0">
                <a:spAutoFit/>
              </a:bodyPr>
              <a:lstStyle/>
              <a:p>
                <a:r>
                  <a:rPr lang="en-US" sz="1600" dirty="0" smtClean="0">
                    <a:latin typeface="Segoe UI" panose="020B0502040204020203" pitchFamily="34" charset="0"/>
                    <a:cs typeface="Segoe UI" panose="020B0502040204020203" pitchFamily="34" charset="0"/>
                  </a:rPr>
                  <a:t>Active Directory LDS</a:t>
                </a:r>
                <a:endParaRPr lang="en-US" sz="1600" dirty="0">
                  <a:latin typeface="Segoe UI" panose="020B0502040204020203" pitchFamily="34" charset="0"/>
                  <a:cs typeface="Segoe UI" panose="020B0502040204020203" pitchFamily="34" charset="0"/>
                </a:endParaRPr>
              </a:p>
            </p:txBody>
          </p:sp>
        </p:grpSp>
        <p:sp>
          <p:nvSpPr>
            <p:cNvPr id="58" name="TextBox 57"/>
            <p:cNvSpPr txBox="1"/>
            <p:nvPr/>
          </p:nvSpPr>
          <p:spPr>
            <a:xfrm>
              <a:off x="7674771" y="3952726"/>
              <a:ext cx="2021678" cy="738664"/>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Menaxhim</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Siguri</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Interaktivitet</a:t>
              </a:r>
              <a:endParaRPr lang="en-US" sz="1400" dirty="0">
                <a:latin typeface="Segoe UI" panose="020B0502040204020203" pitchFamily="34" charset="0"/>
                <a:cs typeface="Segoe UI" panose="020B0502040204020203" pitchFamily="34" charset="0"/>
              </a:endParaRPr>
            </a:p>
          </p:txBody>
        </p:sp>
      </p:grpSp>
      <p:cxnSp>
        <p:nvCxnSpPr>
          <p:cNvPr id="61" name="Straight Arrow Connector 60"/>
          <p:cNvCxnSpPr/>
          <p:nvPr/>
        </p:nvCxnSpPr>
        <p:spPr>
          <a:xfrm>
            <a:off x="7350754" y="2717430"/>
            <a:ext cx="278221" cy="33182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9708703" y="4386963"/>
            <a:ext cx="216355" cy="26022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7334404" y="4454771"/>
            <a:ext cx="283952" cy="2209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V="1">
            <a:off x="9646448" y="2763458"/>
            <a:ext cx="411955" cy="2858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 xmlns:p14="http://schemas.microsoft.com/office/powerpoint/2010/main" val="220973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additive="base">
                                        <p:cTn id="23" dur="500" fill="hold"/>
                                        <p:tgtEl>
                                          <p:spTgt spid="59"/>
                                        </p:tgtEl>
                                        <p:attrNameLst>
                                          <p:attrName>ppt_x</p:attrName>
                                        </p:attrNameLst>
                                      </p:cBhvr>
                                      <p:tavLst>
                                        <p:tav tm="0">
                                          <p:val>
                                            <p:strVal val="#ppt_x"/>
                                          </p:val>
                                        </p:tav>
                                        <p:tav tm="100000">
                                          <p:val>
                                            <p:strVal val="#ppt_x"/>
                                          </p:val>
                                        </p:tav>
                                      </p:tavLst>
                                    </p:anim>
                                    <p:anim calcmode="lin" valueType="num">
                                      <p:cBhvr additive="base">
                                        <p:cTn id="24"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1"/>
                                        </p:tgtEl>
                                        <p:attrNameLst>
                                          <p:attrName>style.visibility</p:attrName>
                                        </p:attrNameLst>
                                      </p:cBhvr>
                                      <p:to>
                                        <p:strVal val="visible"/>
                                      </p:to>
                                    </p:set>
                                    <p:animEffect transition="in" filter="fade">
                                      <p:cBhvr>
                                        <p:cTn id="29" dur="500"/>
                                        <p:tgtEl>
                                          <p:spTgt spid="61"/>
                                        </p:tgtEl>
                                      </p:cBhvr>
                                    </p:animEffect>
                                  </p:childTnLst>
                                </p:cTn>
                              </p:par>
                              <p:par>
                                <p:cTn id="30" presetID="10" presetClass="entr" presetSubtype="0" fill="hold" nodeType="with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fade">
                                      <p:cBhvr>
                                        <p:cTn id="32" dur="500"/>
                                        <p:tgtEl>
                                          <p:spTgt spid="69"/>
                                        </p:tgtEl>
                                      </p:cBhvr>
                                    </p:animEffect>
                                  </p:childTnLst>
                                </p:cTn>
                              </p:par>
                              <p:par>
                                <p:cTn id="33" presetID="10" presetClass="entr" presetSubtype="0" fill="hold" nodeType="with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fade">
                                      <p:cBhvr>
                                        <p:cTn id="35" dur="500"/>
                                        <p:tgtEl>
                                          <p:spTgt spid="67"/>
                                        </p:tgtEl>
                                      </p:cBhvr>
                                    </p:animEffect>
                                  </p:childTnLst>
                                </p:cTn>
                              </p:par>
                              <p:par>
                                <p:cTn id="36" presetID="10" presetClass="entr" presetSubtype="0" fill="hold" nodeType="withEffect">
                                  <p:stCondLst>
                                    <p:cond delay="0"/>
                                  </p:stCondLst>
                                  <p:childTnLst>
                                    <p:set>
                                      <p:cBhvr>
                                        <p:cTn id="37" dur="1" fill="hold">
                                          <p:stCondLst>
                                            <p:cond delay="0"/>
                                          </p:stCondLst>
                                        </p:cTn>
                                        <p:tgtEl>
                                          <p:spTgt spid="68"/>
                                        </p:tgtEl>
                                        <p:attrNameLst>
                                          <p:attrName>style.visibility</p:attrName>
                                        </p:attrNameLst>
                                      </p:cBhvr>
                                      <p:to>
                                        <p:strVal val="visible"/>
                                      </p:to>
                                    </p:set>
                                    <p:animEffect transition="in" filter="fade">
                                      <p:cBhvr>
                                        <p:cTn id="38"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US" dirty="0"/>
              <a:t>Lightweight Directory Access Protocol (LDAP</a:t>
            </a:r>
            <a:r>
              <a:rPr lang="en-US" dirty="0" smtClean="0"/>
              <a:t>)/</a:t>
            </a:r>
            <a:r>
              <a:rPr lang="en-US" dirty="0" err="1" smtClean="0"/>
              <a:t>protokolli</a:t>
            </a:r>
            <a:r>
              <a:rPr lang="en-US" dirty="0" smtClean="0"/>
              <a:t> LDAP</a:t>
            </a:r>
            <a:endParaRPr lang="en-US" dirty="0"/>
          </a:p>
          <a:p>
            <a:pPr lvl="1"/>
            <a:r>
              <a:rPr lang="en-US" dirty="0" err="1" smtClean="0"/>
              <a:t>Sherbim</a:t>
            </a:r>
            <a:r>
              <a:rPr lang="en-US" dirty="0" smtClean="0"/>
              <a:t> </a:t>
            </a:r>
            <a:r>
              <a:rPr lang="en-US" dirty="0" err="1" smtClean="0"/>
              <a:t>direktori</a:t>
            </a:r>
            <a:r>
              <a:rPr lang="en-US" dirty="0" smtClean="0"/>
              <a:t> </a:t>
            </a:r>
            <a:r>
              <a:rPr lang="en-US" dirty="0" err="1" smtClean="0"/>
              <a:t>qe</a:t>
            </a:r>
            <a:r>
              <a:rPr lang="en-US" dirty="0" smtClean="0"/>
              <a:t> </a:t>
            </a:r>
            <a:r>
              <a:rPr lang="en-US" dirty="0" err="1" smtClean="0"/>
              <a:t>ofron</a:t>
            </a:r>
            <a:r>
              <a:rPr lang="en-US" dirty="0" smtClean="0"/>
              <a:t> </a:t>
            </a:r>
            <a:r>
              <a:rPr lang="en-US" dirty="0" err="1" smtClean="0"/>
              <a:t>suport</a:t>
            </a:r>
            <a:r>
              <a:rPr lang="en-US" dirty="0" smtClean="0"/>
              <a:t> </a:t>
            </a:r>
            <a:r>
              <a:rPr lang="en-US" dirty="0" err="1" smtClean="0"/>
              <a:t>fleksibel</a:t>
            </a:r>
            <a:r>
              <a:rPr lang="en-US" dirty="0" smtClean="0"/>
              <a:t> per </a:t>
            </a:r>
            <a:r>
              <a:rPr lang="en-US" dirty="0" err="1" smtClean="0"/>
              <a:t>aplikacionet</a:t>
            </a:r>
            <a:r>
              <a:rPr lang="en-US" dirty="0" smtClean="0"/>
              <a:t> e </a:t>
            </a:r>
            <a:r>
              <a:rPr lang="en-US" dirty="0" err="1" smtClean="0"/>
              <a:t>aktivizuara</a:t>
            </a:r>
            <a:r>
              <a:rPr lang="en-US" dirty="0" smtClean="0"/>
              <a:t> ne </a:t>
            </a:r>
            <a:r>
              <a:rPr lang="en-US" dirty="0" err="1" smtClean="0"/>
              <a:t>nivel</a:t>
            </a:r>
            <a:r>
              <a:rPr lang="en-US" dirty="0" smtClean="0"/>
              <a:t> </a:t>
            </a:r>
            <a:r>
              <a:rPr lang="en-US" dirty="0" err="1" smtClean="0"/>
              <a:t>direktorie</a:t>
            </a:r>
            <a:r>
              <a:rPr lang="en-US" dirty="0" smtClean="0"/>
              <a:t>, pa </a:t>
            </a:r>
            <a:r>
              <a:rPr lang="en-US" dirty="0" err="1" smtClean="0"/>
              <a:t>hasur</a:t>
            </a:r>
            <a:r>
              <a:rPr lang="en-US" dirty="0" smtClean="0"/>
              <a:t> ne </a:t>
            </a:r>
            <a:r>
              <a:rPr lang="en-US" dirty="0" err="1" smtClean="0"/>
              <a:t>pengesat</a:t>
            </a:r>
            <a:r>
              <a:rPr lang="en-US" dirty="0" smtClean="0"/>
              <a:t>  </a:t>
            </a:r>
            <a:r>
              <a:rPr lang="en-US" dirty="0" err="1" smtClean="0"/>
              <a:t>dhe</a:t>
            </a:r>
            <a:r>
              <a:rPr lang="en-US" dirty="0" smtClean="0"/>
              <a:t> </a:t>
            </a:r>
            <a:r>
              <a:rPr lang="en-US" dirty="0" err="1" smtClean="0"/>
              <a:t>varesite</a:t>
            </a:r>
            <a:r>
              <a:rPr lang="en-US" dirty="0" smtClean="0"/>
              <a:t> e AD DS</a:t>
            </a:r>
            <a:endParaRPr lang="en-US" dirty="0"/>
          </a:p>
          <a:p>
            <a:pPr lvl="1"/>
            <a:r>
              <a:rPr lang="en-US" dirty="0" err="1" smtClean="0"/>
              <a:t>Ofron</a:t>
            </a:r>
            <a:r>
              <a:rPr lang="en-US" dirty="0" smtClean="0"/>
              <a:t> </a:t>
            </a:r>
            <a:r>
              <a:rPr lang="en-US" dirty="0" err="1" smtClean="0"/>
              <a:t>sherbime</a:t>
            </a:r>
            <a:r>
              <a:rPr lang="en-US" dirty="0" smtClean="0"/>
              <a:t> </a:t>
            </a:r>
            <a:r>
              <a:rPr lang="en-US" dirty="0" err="1" smtClean="0"/>
              <a:t>direktori</a:t>
            </a:r>
            <a:r>
              <a:rPr lang="en-US" dirty="0" smtClean="0"/>
              <a:t> per </a:t>
            </a:r>
            <a:r>
              <a:rPr lang="en-US" dirty="0" err="1" smtClean="0"/>
              <a:t>aplikacionet</a:t>
            </a:r>
            <a:r>
              <a:rPr lang="en-US" dirty="0" smtClean="0"/>
              <a:t> </a:t>
            </a:r>
            <a:r>
              <a:rPr lang="en-US" dirty="0" err="1" smtClean="0"/>
              <a:t>qe</a:t>
            </a:r>
            <a:r>
              <a:rPr lang="en-US" dirty="0" smtClean="0"/>
              <a:t> </a:t>
            </a:r>
            <a:r>
              <a:rPr lang="en-US" dirty="0" err="1" smtClean="0"/>
              <a:t>ofrohen</a:t>
            </a:r>
            <a:r>
              <a:rPr lang="en-US" dirty="0" smtClean="0"/>
              <a:t> ne </a:t>
            </a:r>
            <a:r>
              <a:rPr lang="en-US" dirty="0" err="1" smtClean="0"/>
              <a:t>nivel</a:t>
            </a:r>
            <a:r>
              <a:rPr lang="en-US" dirty="0" smtClean="0"/>
              <a:t> </a:t>
            </a:r>
            <a:r>
              <a:rPr lang="en-US" dirty="0" err="1" smtClean="0"/>
              <a:t>direktorie</a:t>
            </a:r>
            <a:r>
              <a:rPr lang="en-US" dirty="0" smtClean="0"/>
              <a:t>, pa </a:t>
            </a:r>
            <a:r>
              <a:rPr lang="en-US" dirty="0" err="1" smtClean="0"/>
              <a:t>overheadin</a:t>
            </a:r>
            <a:r>
              <a:rPr lang="en-US" dirty="0" smtClean="0"/>
              <a:t> e </a:t>
            </a:r>
            <a:r>
              <a:rPr lang="en-US" dirty="0" err="1" smtClean="0"/>
              <a:t>domaineve</a:t>
            </a:r>
            <a:r>
              <a:rPr lang="en-US" dirty="0" smtClean="0"/>
              <a:t> </a:t>
            </a:r>
            <a:r>
              <a:rPr lang="en-US" dirty="0" err="1" smtClean="0"/>
              <a:t>dhe</a:t>
            </a:r>
            <a:r>
              <a:rPr lang="en-US" dirty="0" smtClean="0"/>
              <a:t> </a:t>
            </a:r>
            <a:r>
              <a:rPr lang="en-US" dirty="0" err="1" smtClean="0"/>
              <a:t>foresteve</a:t>
            </a:r>
            <a:r>
              <a:rPr lang="en-US" dirty="0" smtClean="0"/>
              <a:t>. </a:t>
            </a:r>
            <a:endParaRPr lang="en-US" dirty="0"/>
          </a:p>
          <a:p>
            <a:pPr lvl="1"/>
            <a:r>
              <a:rPr lang="en-US" dirty="0" err="1" smtClean="0"/>
              <a:t>Nuk</a:t>
            </a:r>
            <a:r>
              <a:rPr lang="en-US" dirty="0" smtClean="0"/>
              <a:t> ka ne </a:t>
            </a:r>
            <a:r>
              <a:rPr lang="en-US" dirty="0" err="1" smtClean="0"/>
              <a:t>nevoje</a:t>
            </a:r>
            <a:r>
              <a:rPr lang="en-US" dirty="0" smtClean="0"/>
              <a:t> per </a:t>
            </a:r>
            <a:r>
              <a:rPr lang="en-US" dirty="0" err="1" smtClean="0"/>
              <a:t>te</a:t>
            </a:r>
            <a:r>
              <a:rPr lang="en-US" dirty="0" smtClean="0"/>
              <a:t> </a:t>
            </a:r>
            <a:r>
              <a:rPr lang="en-US" dirty="0" err="1" smtClean="0"/>
              <a:t>pasur</a:t>
            </a:r>
            <a:r>
              <a:rPr lang="en-US" dirty="0" smtClean="0"/>
              <a:t> </a:t>
            </a:r>
            <a:r>
              <a:rPr lang="en-US" dirty="0" err="1" smtClean="0"/>
              <a:t>nje</a:t>
            </a:r>
            <a:r>
              <a:rPr lang="en-US" dirty="0" smtClean="0"/>
              <a:t> </a:t>
            </a:r>
            <a:r>
              <a:rPr lang="en-US" dirty="0" err="1" smtClean="0"/>
              <a:t>skeme</a:t>
            </a:r>
            <a:r>
              <a:rPr lang="en-US" dirty="0" smtClean="0"/>
              <a:t> </a:t>
            </a:r>
            <a:r>
              <a:rPr lang="en-US" dirty="0" err="1" smtClean="0"/>
              <a:t>te</a:t>
            </a:r>
            <a:r>
              <a:rPr lang="en-US" dirty="0" smtClean="0"/>
              <a:t> </a:t>
            </a:r>
            <a:r>
              <a:rPr lang="en-US" dirty="0" err="1" smtClean="0"/>
              <a:t>vetme</a:t>
            </a:r>
            <a:r>
              <a:rPr lang="en-US" dirty="0" smtClean="0"/>
              <a:t> ne forest. </a:t>
            </a:r>
            <a:endParaRPr lang="en-GB" dirty="0"/>
          </a:p>
        </p:txBody>
      </p:sp>
      <p:sp>
        <p:nvSpPr>
          <p:cNvPr id="2" name="Title 1"/>
          <p:cNvSpPr>
            <a:spLocks noGrp="1"/>
          </p:cNvSpPr>
          <p:nvPr>
            <p:ph type="title"/>
          </p:nvPr>
        </p:nvSpPr>
        <p:spPr/>
        <p:txBody>
          <a:bodyPr>
            <a:normAutofit/>
          </a:bodyPr>
          <a:lstStyle/>
          <a:p>
            <a:r>
              <a:rPr lang="en-US" dirty="0" err="1" smtClean="0"/>
              <a:t>Cfare</a:t>
            </a:r>
            <a:r>
              <a:rPr lang="en-US" dirty="0" smtClean="0"/>
              <a:t> </a:t>
            </a:r>
            <a:r>
              <a:rPr lang="en-US" dirty="0" err="1" smtClean="0"/>
              <a:t>realizojne</a:t>
            </a:r>
            <a:r>
              <a:rPr lang="en-US" dirty="0" smtClean="0"/>
              <a:t> </a:t>
            </a:r>
            <a:r>
              <a:rPr lang="en-US" dirty="0" err="1" smtClean="0"/>
              <a:t>sherbimet</a:t>
            </a:r>
            <a:r>
              <a:rPr lang="en-US" dirty="0" smtClean="0"/>
              <a:t>  AD LDS?</a:t>
            </a:r>
            <a:endParaRPr lang="en-US" dirty="0"/>
          </a:p>
        </p:txBody>
      </p:sp>
      <p:pic>
        <p:nvPicPr>
          <p:cNvPr id="8" name="Picture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 xmlns:p14="http://schemas.microsoft.com/office/powerpoint/2010/main" val="2434480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err="1" smtClean="0"/>
              <a:t>Ceshtje</a:t>
            </a:r>
            <a:r>
              <a:rPr lang="en-US" dirty="0" smtClean="0"/>
              <a:t> </a:t>
            </a:r>
            <a:r>
              <a:rPr lang="en-US" dirty="0" err="1" smtClean="0"/>
              <a:t>te</a:t>
            </a:r>
            <a:r>
              <a:rPr lang="en-US" dirty="0" smtClean="0"/>
              <a:t> </a:t>
            </a:r>
            <a:r>
              <a:rPr lang="en-US" dirty="0" err="1" smtClean="0"/>
              <a:t>leksionit</a:t>
            </a:r>
            <a:endParaRPr lang="en-US" dirty="0"/>
          </a:p>
        </p:txBody>
      </p:sp>
      <p:graphicFrame>
        <p:nvGraphicFramePr>
          <p:cNvPr id="11" name="Content Placeholder 6"/>
          <p:cNvGraphicFramePr>
            <a:graphicFrameLocks noGrp="1"/>
          </p:cNvGraphicFramePr>
          <p:nvPr>
            <p:ph sz="quarter" idx="10"/>
            <p:extLst>
              <p:ext uri="{D42A27DB-BD31-4B8C-83A1-F6EECF244321}">
                <p14:modId xmlns="" xmlns:p14="http://schemas.microsoft.com/office/powerpoint/2010/main" val="1353876498"/>
              </p:ext>
            </p:extLst>
          </p:nvPr>
        </p:nvGraphicFramePr>
        <p:xfrm>
          <a:off x="379412" y="1219200"/>
          <a:ext cx="11400211" cy="4945454"/>
        </p:xfrm>
        <a:graphic>
          <a:graphicData uri="http://schemas.openxmlformats.org/drawingml/2006/table">
            <a:tbl>
              <a:tblPr firstRow="1" bandRow="1">
                <a:tableStyleId>{5C22544A-7EE6-4342-B048-85BDC9FD1C3A}</a:tableStyleId>
              </a:tblPr>
              <a:tblGrid>
                <a:gridCol w="11400211"/>
              </a:tblGrid>
              <a:tr h="949113">
                <a:tc>
                  <a:txBody>
                    <a:bodyPr/>
                    <a:lstStyle/>
                    <a:p>
                      <a:r>
                        <a:rPr lang="en-US" sz="3200" b="0" dirty="0" smtClean="0">
                          <a:latin typeface="Segoe UI Light" panose="020B0502040204020203" pitchFamily="34" charset="0"/>
                          <a:cs typeface="Segoe UI Light" panose="020B0502040204020203" pitchFamily="34" charset="0"/>
                        </a:rPr>
                        <a:t>Te</a:t>
                      </a:r>
                      <a:r>
                        <a:rPr lang="en-US" sz="3200" b="0" baseline="0" dirty="0" smtClean="0">
                          <a:latin typeface="Segoe UI Light" panose="020B0502040204020203" pitchFamily="34" charset="0"/>
                          <a:cs typeface="Segoe UI Light" panose="020B0502040204020203" pitchFamily="34" charset="0"/>
                        </a:rPr>
                        <a:t> </a:t>
                      </a:r>
                      <a:r>
                        <a:rPr lang="en-US" sz="3200" b="0" baseline="0" dirty="0" err="1" smtClean="0">
                          <a:latin typeface="Segoe UI Light" panose="020B0502040204020203" pitchFamily="34" charset="0"/>
                          <a:cs typeface="Segoe UI Light" panose="020B0502040204020203" pitchFamily="34" charset="0"/>
                        </a:rPr>
                        <a:t>kuptojme</a:t>
                      </a:r>
                      <a:r>
                        <a:rPr lang="en-US" sz="3200" b="0" baseline="0" dirty="0" smtClean="0">
                          <a:latin typeface="Segoe UI Light" panose="020B0502040204020203" pitchFamily="34" charset="0"/>
                          <a:cs typeface="Segoe UI Light" panose="020B0502040204020203" pitchFamily="34" charset="0"/>
                        </a:rPr>
                        <a:t> </a:t>
                      </a:r>
                      <a:r>
                        <a:rPr lang="en-US" sz="3200" b="0" dirty="0" smtClean="0">
                          <a:latin typeface="Segoe UI Light" panose="020B0502040204020203" pitchFamily="34" charset="0"/>
                          <a:cs typeface="Segoe UI Light" panose="020B0502040204020203" pitchFamily="34" charset="0"/>
                        </a:rPr>
                        <a:t>“Active Directory”</a:t>
                      </a:r>
                      <a:endParaRPr lang="en-US" sz="3200" dirty="0">
                        <a:latin typeface="Segoe UI Light" panose="020B0502040204020203" pitchFamily="34" charset="0"/>
                        <a:cs typeface="Segoe UI Light" panose="020B0502040204020203" pitchFamily="34" charset="0"/>
                      </a:endParaRPr>
                    </a:p>
                  </a:txBody>
                  <a:tcPr anchor="ctr"/>
                </a:tc>
              </a:tr>
              <a:tr h="601520">
                <a:tc>
                  <a:txBody>
                    <a:bodyPr/>
                    <a:lstStyle/>
                    <a:p>
                      <a:pPr marL="571500" indent="-571500">
                        <a:tabLst>
                          <a:tab pos="573088" algn="l"/>
                        </a:tabLst>
                      </a:pPr>
                      <a:r>
                        <a:rPr lang="en-US" sz="2400" dirty="0" smtClean="0">
                          <a:latin typeface="Segoe UI Light" panose="020B0502040204020203" pitchFamily="34" charset="0"/>
                          <a:cs typeface="Segoe UI Light" panose="020B0502040204020203" pitchFamily="34" charset="0"/>
                        </a:rPr>
                        <a:t>01 | </a:t>
                      </a:r>
                      <a:r>
                        <a:rPr lang="en-US" sz="2400" baseline="0" dirty="0" err="1" smtClean="0">
                          <a:latin typeface="Segoe UI Light" panose="020B0502040204020203" pitchFamily="34" charset="0"/>
                          <a:cs typeface="Segoe UI Light" panose="020B0502040204020203" pitchFamily="34" charset="0"/>
                        </a:rPr>
                        <a:t>Hyrje</a:t>
                      </a:r>
                      <a:r>
                        <a:rPr lang="en-US" sz="2400" baseline="0" dirty="0" smtClean="0">
                          <a:latin typeface="Segoe UI Light" panose="020B0502040204020203" pitchFamily="34" charset="0"/>
                          <a:cs typeface="Segoe UI Light" panose="020B0502040204020203" pitchFamily="34" charset="0"/>
                        </a:rPr>
                        <a:t> ne AD</a:t>
                      </a:r>
                      <a:endParaRPr lang="en-US" sz="2400" dirty="0" smtClean="0">
                        <a:latin typeface="Segoe UI Light" panose="020B0502040204020203" pitchFamily="34" charset="0"/>
                        <a:cs typeface="Segoe UI Light" panose="020B0502040204020203" pitchFamily="34" charset="0"/>
                      </a:endParaRPr>
                    </a:p>
                  </a:txBody>
                  <a:tcPr anchor="ctr"/>
                </a:tc>
              </a:tr>
              <a:tr h="585926">
                <a:tc>
                  <a:txBody>
                    <a:bodyPr/>
                    <a:lstStyle/>
                    <a:p>
                      <a:pPr marL="573088" indent="-573088">
                        <a:tabLst/>
                      </a:pPr>
                      <a:r>
                        <a:rPr lang="en-US" sz="2400" dirty="0" smtClean="0">
                          <a:latin typeface="Segoe UI Light" panose="020B0502040204020203" pitchFamily="34" charset="0"/>
                          <a:cs typeface="Segoe UI Light" panose="020B0502040204020203" pitchFamily="34" charset="0"/>
                        </a:rPr>
                        <a:t>02 | Active Directory Domain Services (DS)/</a:t>
                      </a:r>
                      <a:r>
                        <a:rPr lang="en-US" sz="2400" dirty="0" err="1" smtClean="0">
                          <a:latin typeface="Segoe UI Light" panose="020B0502040204020203" pitchFamily="34" charset="0"/>
                          <a:cs typeface="Segoe UI Light" panose="020B0502040204020203" pitchFamily="34" charset="0"/>
                        </a:rPr>
                        <a:t>Sherbimet</a:t>
                      </a:r>
                      <a:r>
                        <a:rPr lang="en-US" sz="2400" baseline="0" dirty="0" smtClean="0">
                          <a:latin typeface="Segoe UI Light" panose="020B0502040204020203" pitchFamily="34" charset="0"/>
                          <a:cs typeface="Segoe UI Light" panose="020B0502040204020203" pitchFamily="34" charset="0"/>
                        </a:rPr>
                        <a:t> ne </a:t>
                      </a:r>
                      <a:r>
                        <a:rPr lang="en-US" sz="2400" baseline="0" dirty="0" err="1" smtClean="0">
                          <a:latin typeface="Segoe UI Light" panose="020B0502040204020203" pitchFamily="34" charset="0"/>
                          <a:cs typeface="Segoe UI Light" panose="020B0502040204020203" pitchFamily="34" charset="0"/>
                        </a:rPr>
                        <a:t>domainet</a:t>
                      </a:r>
                      <a:r>
                        <a:rPr lang="en-US" sz="2400" baseline="0" dirty="0" smtClean="0">
                          <a:latin typeface="Segoe UI Light" panose="020B0502040204020203" pitchFamily="34" charset="0"/>
                          <a:cs typeface="Segoe UI Light" panose="020B0502040204020203" pitchFamily="34" charset="0"/>
                        </a:rPr>
                        <a:t> AD</a:t>
                      </a:r>
                      <a:endParaRPr lang="en-US" sz="2400" dirty="0" smtClean="0">
                        <a:latin typeface="Segoe UI Light" panose="020B0502040204020203" pitchFamily="34" charset="0"/>
                        <a:cs typeface="Segoe UI Light" panose="020B0502040204020203" pitchFamily="34" charset="0"/>
                      </a:endParaRPr>
                    </a:p>
                  </a:txBody>
                  <a:tcPr anchor="ctr"/>
                </a:tc>
              </a:tr>
              <a:tr h="603682">
                <a:tc>
                  <a:txBody>
                    <a:bodyPr/>
                    <a:lstStyle/>
                    <a:p>
                      <a:pPr marL="573088" indent="-573088">
                        <a:tabLst/>
                      </a:pPr>
                      <a:r>
                        <a:rPr lang="en-US" sz="2400" dirty="0" smtClean="0">
                          <a:latin typeface="Segoe UI Light" panose="020B0502040204020203" pitchFamily="34" charset="0"/>
                          <a:cs typeface="Segoe UI Light" panose="020B0502040204020203" pitchFamily="34" charset="0"/>
                        </a:rPr>
                        <a:t>03 | Active Directory Certificate Services (CS)/ </a:t>
                      </a:r>
                      <a:r>
                        <a:rPr lang="en-US" sz="2400" dirty="0" err="1" smtClean="0">
                          <a:latin typeface="Segoe UI Light" panose="020B0502040204020203" pitchFamily="34" charset="0"/>
                          <a:cs typeface="Segoe UI Light" panose="020B0502040204020203" pitchFamily="34" charset="0"/>
                        </a:rPr>
                        <a:t>Sherbimet</a:t>
                      </a:r>
                      <a:r>
                        <a:rPr lang="en-US" sz="2400" dirty="0" smtClean="0">
                          <a:latin typeface="Segoe UI Light" panose="020B0502040204020203" pitchFamily="34" charset="0"/>
                          <a:cs typeface="Segoe UI Light" panose="020B0502040204020203" pitchFamily="34" charset="0"/>
                        </a:rPr>
                        <a:t> </a:t>
                      </a:r>
                      <a:r>
                        <a:rPr lang="en-US" sz="2400" dirty="0" err="1" smtClean="0">
                          <a:latin typeface="Segoe UI Light" panose="020B0502040204020203" pitchFamily="34" charset="0"/>
                          <a:cs typeface="Segoe UI Light" panose="020B0502040204020203" pitchFamily="34" charset="0"/>
                        </a:rPr>
                        <a:t>certifikate</a:t>
                      </a:r>
                      <a:r>
                        <a:rPr lang="en-US" sz="2400" baseline="0" dirty="0" smtClean="0">
                          <a:latin typeface="Segoe UI Light" panose="020B0502040204020203" pitchFamily="34" charset="0"/>
                          <a:cs typeface="Segoe UI Light" panose="020B0502040204020203" pitchFamily="34" charset="0"/>
                        </a:rPr>
                        <a:t> AD</a:t>
                      </a:r>
                      <a:endParaRPr lang="en-US" sz="2400" dirty="0" smtClean="0">
                        <a:latin typeface="Segoe UI Light" panose="020B0502040204020203" pitchFamily="34" charset="0"/>
                        <a:cs typeface="Segoe UI Light" panose="020B0502040204020203" pitchFamily="34" charset="0"/>
                      </a:endParaRPr>
                    </a:p>
                  </a:txBody>
                  <a:tcPr anchor="ctr"/>
                </a:tc>
              </a:tr>
              <a:tr h="559293">
                <a:tc>
                  <a:txBody>
                    <a:bodyPr/>
                    <a:lstStyle/>
                    <a:p>
                      <a:pPr marL="573088" indent="-573088"/>
                      <a:r>
                        <a:rPr lang="en-US" sz="2400" dirty="0" smtClean="0">
                          <a:latin typeface="Segoe UI Light" panose="020B0502040204020203" pitchFamily="34" charset="0"/>
                          <a:cs typeface="Segoe UI Light" panose="020B0502040204020203" pitchFamily="34" charset="0"/>
                        </a:rPr>
                        <a:t>04 | Active Directory Federation Services (FS)/</a:t>
                      </a:r>
                      <a:r>
                        <a:rPr lang="en-US" sz="2400" dirty="0" err="1" smtClean="0">
                          <a:latin typeface="Segoe UI Light" panose="020B0502040204020203" pitchFamily="34" charset="0"/>
                          <a:cs typeface="Segoe UI Light" panose="020B0502040204020203" pitchFamily="34" charset="0"/>
                        </a:rPr>
                        <a:t>sherbimet</a:t>
                      </a:r>
                      <a:r>
                        <a:rPr lang="en-US" sz="2400" dirty="0" smtClean="0">
                          <a:latin typeface="Segoe UI Light" panose="020B0502040204020203" pitchFamily="34" charset="0"/>
                          <a:cs typeface="Segoe UI Light" panose="020B0502040204020203" pitchFamily="34" charset="0"/>
                        </a:rPr>
                        <a:t> federate AD</a:t>
                      </a:r>
                    </a:p>
                  </a:txBody>
                  <a:tcPr anchor="ctr"/>
                </a:tc>
              </a:tr>
              <a:tr h="568171">
                <a:tc>
                  <a:txBody>
                    <a:bodyPr/>
                    <a:lstStyle/>
                    <a:p>
                      <a:pPr marL="573088" indent="-573088"/>
                      <a:r>
                        <a:rPr lang="en-US" sz="2400" dirty="0" smtClean="0">
                          <a:latin typeface="Segoe UI Light" panose="020B0502040204020203" pitchFamily="34" charset="0"/>
                          <a:cs typeface="Segoe UI Light" panose="020B0502040204020203" pitchFamily="34" charset="0"/>
                        </a:rPr>
                        <a:t>05 | Active Directory Rights Management Services (RMS)/</a:t>
                      </a:r>
                      <a:r>
                        <a:rPr lang="en-US" sz="2400" baseline="0" dirty="0" smtClean="0">
                          <a:latin typeface="Segoe UI Light" panose="020B0502040204020203" pitchFamily="34" charset="0"/>
                          <a:cs typeface="Segoe UI Light" panose="020B0502040204020203" pitchFamily="34" charset="0"/>
                        </a:rPr>
                        <a:t> </a:t>
                      </a:r>
                      <a:r>
                        <a:rPr lang="en-US" sz="2400" baseline="0" dirty="0" err="1" smtClean="0">
                          <a:latin typeface="Segoe UI Light" panose="020B0502040204020203" pitchFamily="34" charset="0"/>
                          <a:cs typeface="Segoe UI Light" panose="020B0502040204020203" pitchFamily="34" charset="0"/>
                        </a:rPr>
                        <a:t>te</a:t>
                      </a:r>
                      <a:r>
                        <a:rPr lang="en-US" sz="2400" baseline="0" dirty="0" smtClean="0">
                          <a:latin typeface="Segoe UI Light" panose="020B0502040204020203" pitchFamily="34" charset="0"/>
                          <a:cs typeface="Segoe UI Light" panose="020B0502040204020203" pitchFamily="34" charset="0"/>
                        </a:rPr>
                        <a:t> </a:t>
                      </a:r>
                      <a:r>
                        <a:rPr lang="en-US" sz="2400" baseline="0" dirty="0" err="1" smtClean="0">
                          <a:latin typeface="Segoe UI Light" panose="020B0502040204020203" pitchFamily="34" charset="0"/>
                          <a:cs typeface="Segoe UI Light" panose="020B0502040204020203" pitchFamily="34" charset="0"/>
                        </a:rPr>
                        <a:t>drejtat</a:t>
                      </a:r>
                      <a:r>
                        <a:rPr lang="en-US" sz="2400" baseline="0" dirty="0" smtClean="0">
                          <a:latin typeface="Segoe UI Light" panose="020B0502040204020203" pitchFamily="34" charset="0"/>
                          <a:cs typeface="Segoe UI Light" panose="020B0502040204020203" pitchFamily="34" charset="0"/>
                        </a:rPr>
                        <a:t> per </a:t>
                      </a:r>
                      <a:r>
                        <a:rPr lang="en-US" sz="2400" baseline="0" dirty="0" err="1" smtClean="0">
                          <a:latin typeface="Segoe UI Light" panose="020B0502040204020203" pitchFamily="34" charset="0"/>
                          <a:cs typeface="Segoe UI Light" panose="020B0502040204020203" pitchFamily="34" charset="0"/>
                        </a:rPr>
                        <a:t>menaxhim</a:t>
                      </a:r>
                      <a:r>
                        <a:rPr lang="en-US" sz="2400" baseline="0" dirty="0" smtClean="0">
                          <a:latin typeface="Segoe UI Light" panose="020B0502040204020203" pitchFamily="34" charset="0"/>
                          <a:cs typeface="Segoe UI Light" panose="020B0502040204020203" pitchFamily="34" charset="0"/>
                        </a:rPr>
                        <a:t> </a:t>
                      </a:r>
                      <a:r>
                        <a:rPr lang="en-US" sz="2400" baseline="0" dirty="0" err="1" smtClean="0">
                          <a:latin typeface="Segoe UI Light" panose="020B0502040204020203" pitchFamily="34" charset="0"/>
                          <a:cs typeface="Segoe UI Light" panose="020B0502040204020203" pitchFamily="34" charset="0"/>
                        </a:rPr>
                        <a:t>sherbimi</a:t>
                      </a:r>
                      <a:r>
                        <a:rPr lang="en-US" sz="2400" baseline="0" dirty="0" smtClean="0">
                          <a:latin typeface="Segoe UI Light" panose="020B0502040204020203" pitchFamily="34" charset="0"/>
                          <a:cs typeface="Segoe UI Light" panose="020B0502040204020203" pitchFamily="34" charset="0"/>
                        </a:rPr>
                        <a:t> AD</a:t>
                      </a:r>
                      <a:endParaRPr lang="en-US" sz="2400" dirty="0" smtClean="0">
                        <a:latin typeface="Segoe UI Light" panose="020B0502040204020203" pitchFamily="34" charset="0"/>
                        <a:cs typeface="Segoe UI Light" panose="020B0502040204020203" pitchFamily="34" charset="0"/>
                      </a:endParaRPr>
                    </a:p>
                  </a:txBody>
                  <a:tcPr anchor="ctr"/>
                </a:tc>
              </a:tr>
              <a:tr h="559293">
                <a:tc>
                  <a:txBody>
                    <a:bodyPr/>
                    <a:lstStyle/>
                    <a:p>
                      <a:pPr marL="573088" indent="-573088"/>
                      <a:r>
                        <a:rPr lang="en-US" sz="2400" dirty="0" smtClean="0">
                          <a:latin typeface="Segoe UI Light" panose="020B0502040204020203" pitchFamily="34" charset="0"/>
                          <a:cs typeface="Segoe UI Light" panose="020B0502040204020203" pitchFamily="34" charset="0"/>
                        </a:rPr>
                        <a:t>06 | Active Directory Lightweight Directory</a:t>
                      </a:r>
                      <a:r>
                        <a:rPr lang="en-US" sz="2400" baseline="0" dirty="0" smtClean="0">
                          <a:latin typeface="Segoe UI Light" panose="020B0502040204020203" pitchFamily="34" charset="0"/>
                          <a:cs typeface="Segoe UI Light" panose="020B0502040204020203" pitchFamily="34" charset="0"/>
                        </a:rPr>
                        <a:t> Services (LDS)/</a:t>
                      </a:r>
                      <a:r>
                        <a:rPr lang="en-US" sz="2400" baseline="0" dirty="0" err="1" smtClean="0">
                          <a:latin typeface="Segoe UI Light" panose="020B0502040204020203" pitchFamily="34" charset="0"/>
                          <a:cs typeface="Segoe UI Light" panose="020B0502040204020203" pitchFamily="34" charset="0"/>
                        </a:rPr>
                        <a:t>Sherbimet</a:t>
                      </a:r>
                      <a:r>
                        <a:rPr lang="en-US" sz="2400" baseline="0" dirty="0" smtClean="0">
                          <a:latin typeface="Segoe UI Light" panose="020B0502040204020203" pitchFamily="34" charset="0"/>
                          <a:cs typeface="Segoe UI Light" panose="020B0502040204020203" pitchFamily="34" charset="0"/>
                        </a:rPr>
                        <a:t> </a:t>
                      </a:r>
                      <a:r>
                        <a:rPr lang="en-US" sz="2400" baseline="0" dirty="0" err="1" smtClean="0">
                          <a:latin typeface="Segoe UI Light" panose="020B0502040204020203" pitchFamily="34" charset="0"/>
                          <a:cs typeface="Segoe UI Light" panose="020B0502040204020203" pitchFamily="34" charset="0"/>
                        </a:rPr>
                        <a:t>direktori</a:t>
                      </a:r>
                      <a:r>
                        <a:rPr lang="en-US" sz="2400" baseline="0" dirty="0" smtClean="0">
                          <a:latin typeface="Segoe UI Light" panose="020B0502040204020203" pitchFamily="34" charset="0"/>
                          <a:cs typeface="Segoe UI Light" panose="020B0502040204020203" pitchFamily="34" charset="0"/>
                        </a:rPr>
                        <a:t> “lightweight” AD</a:t>
                      </a:r>
                      <a:endParaRPr lang="en-US" sz="2400" dirty="0" smtClean="0">
                        <a:latin typeface="Segoe UI Light" panose="020B0502040204020203" pitchFamily="34" charset="0"/>
                        <a:cs typeface="Segoe UI Light" panose="020B0502040204020203" pitchFamily="34" charset="0"/>
                      </a:endParaRPr>
                    </a:p>
                  </a:txBody>
                  <a:tcPr anchor="ctr"/>
                </a:tc>
              </a:tr>
            </a:tbl>
          </a:graphicData>
        </a:graphic>
      </p:graphicFrame>
      <p:pic>
        <p:nvPicPr>
          <p:cNvPr id="7" name="Picture 6"/>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 xmlns:p14="http://schemas.microsoft.com/office/powerpoint/2010/main" val="41785647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smtClean="0"/>
              <a:t> </a:t>
            </a:r>
            <a:r>
              <a:rPr lang="en-GB" dirty="0" err="1" smtClean="0"/>
              <a:t>Hyrje</a:t>
            </a:r>
            <a:r>
              <a:rPr lang="en-GB" dirty="0" smtClean="0"/>
              <a:t> ne “Active Directory/ (AD)”</a:t>
            </a:r>
          </a:p>
        </p:txBody>
      </p:sp>
    </p:spTree>
    <p:custDataLst>
      <p:tags r:id="rId1"/>
    </p:custDataLst>
    <p:extLst>
      <p:ext uri="{BB962C8B-B14F-4D97-AF65-F5344CB8AC3E}">
        <p14:creationId xmlns="" xmlns:p14="http://schemas.microsoft.com/office/powerpoint/2010/main" val="1317951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AD </a:t>
            </a:r>
            <a:r>
              <a:rPr lang="en-GB" dirty="0" err="1" smtClean="0"/>
              <a:t>nuk</a:t>
            </a:r>
            <a:r>
              <a:rPr lang="en-GB" dirty="0" smtClean="0"/>
              <a:t> </a:t>
            </a:r>
            <a:r>
              <a:rPr lang="en-GB" dirty="0" err="1" smtClean="0"/>
              <a:t>eshte</a:t>
            </a:r>
            <a:r>
              <a:rPr lang="en-GB" dirty="0" smtClean="0"/>
              <a:t> me </a:t>
            </a:r>
            <a:r>
              <a:rPr lang="en-GB" dirty="0" err="1" smtClean="0"/>
              <a:t>ashtu</a:t>
            </a:r>
            <a:r>
              <a:rPr lang="en-GB" dirty="0" smtClean="0"/>
              <a:t> sic ka </a:t>
            </a:r>
            <a:r>
              <a:rPr lang="en-GB" dirty="0" err="1" smtClean="0"/>
              <a:t>qene</a:t>
            </a:r>
            <a:endParaRPr lang="en-GB" dirty="0" smtClean="0"/>
          </a:p>
          <a:p>
            <a:r>
              <a:rPr lang="en-GB" dirty="0" err="1" smtClean="0"/>
              <a:t>Cfare</a:t>
            </a:r>
            <a:r>
              <a:rPr lang="en-GB" dirty="0" smtClean="0"/>
              <a:t> </a:t>
            </a:r>
            <a:r>
              <a:rPr lang="en-GB" dirty="0" err="1" smtClean="0"/>
              <a:t>eshte</a:t>
            </a:r>
            <a:r>
              <a:rPr lang="en-GB" dirty="0" smtClean="0"/>
              <a:t> (AD)?</a:t>
            </a:r>
          </a:p>
          <a:p>
            <a:r>
              <a:rPr lang="en-GB" dirty="0" err="1" smtClean="0"/>
              <a:t>Rolet</a:t>
            </a:r>
            <a:r>
              <a:rPr lang="en-GB" dirty="0" smtClean="0"/>
              <a:t> ne (AD) Active Directory</a:t>
            </a:r>
            <a:endParaRPr lang="en-GB" dirty="0"/>
          </a:p>
        </p:txBody>
      </p:sp>
      <p:sp>
        <p:nvSpPr>
          <p:cNvPr id="2" name="Title 1"/>
          <p:cNvSpPr>
            <a:spLocks noGrp="1"/>
          </p:cNvSpPr>
          <p:nvPr>
            <p:ph type="title"/>
          </p:nvPr>
        </p:nvSpPr>
        <p:spPr/>
        <p:txBody>
          <a:bodyPr/>
          <a:lstStyle/>
          <a:p>
            <a:r>
              <a:rPr lang="en-US" dirty="0" smtClean="0"/>
              <a:t>Ne </a:t>
            </a:r>
            <a:r>
              <a:rPr lang="en-US" dirty="0" err="1" smtClean="0"/>
              <a:t>kete</a:t>
            </a:r>
            <a:r>
              <a:rPr lang="en-US" dirty="0" smtClean="0"/>
              <a:t> </a:t>
            </a:r>
            <a:r>
              <a:rPr lang="en-US" dirty="0" err="1" smtClean="0"/>
              <a:t>modul</a:t>
            </a:r>
            <a:r>
              <a:rPr lang="en-US" dirty="0" smtClean="0"/>
              <a:t>:</a:t>
            </a:r>
            <a:endParaRPr lang="en-US" dirty="0"/>
          </a:p>
        </p:txBody>
      </p:sp>
      <p:pic>
        <p:nvPicPr>
          <p:cNvPr id="8" name="Picture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 xmlns:p14="http://schemas.microsoft.com/office/powerpoint/2010/main" val="318349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3" y="1417638"/>
            <a:ext cx="5470402" cy="5311408"/>
          </a:xfrm>
        </p:spPr>
        <p:txBody>
          <a:bodyPr>
            <a:normAutofit/>
          </a:bodyPr>
          <a:lstStyle/>
          <a:p>
            <a:pPr lvl="1"/>
            <a:r>
              <a:rPr lang="en-GB" dirty="0" err="1" smtClean="0"/>
              <a:t>Nje</a:t>
            </a:r>
            <a:r>
              <a:rPr lang="en-GB" dirty="0" smtClean="0"/>
              <a:t> </a:t>
            </a:r>
            <a:r>
              <a:rPr lang="en-GB" dirty="0" err="1" smtClean="0"/>
              <a:t>bashkesi</a:t>
            </a:r>
            <a:r>
              <a:rPr lang="en-GB" dirty="0" smtClean="0"/>
              <a:t> </a:t>
            </a:r>
            <a:r>
              <a:rPr lang="en-GB" dirty="0" err="1" smtClean="0"/>
              <a:t>sherbimesh</a:t>
            </a:r>
            <a:r>
              <a:rPr lang="en-GB" dirty="0" smtClean="0"/>
              <a:t> (</a:t>
            </a:r>
            <a:r>
              <a:rPr lang="en-GB" dirty="0" err="1" smtClean="0"/>
              <a:t>rolesh</a:t>
            </a:r>
            <a:r>
              <a:rPr lang="en-GB" dirty="0" smtClean="0"/>
              <a:t> </a:t>
            </a:r>
            <a:r>
              <a:rPr lang="en-GB" dirty="0" err="1" smtClean="0"/>
              <a:t>dhe</a:t>
            </a:r>
            <a:r>
              <a:rPr lang="en-GB" dirty="0" smtClean="0"/>
              <a:t> </a:t>
            </a:r>
            <a:r>
              <a:rPr lang="en-GB" dirty="0" err="1" smtClean="0"/>
              <a:t>specifikash</a:t>
            </a:r>
            <a:r>
              <a:rPr lang="en-GB" dirty="0" smtClean="0"/>
              <a:t> ne server) </a:t>
            </a:r>
            <a:r>
              <a:rPr lang="en-GB" dirty="0" err="1" smtClean="0"/>
              <a:t>te</a:t>
            </a:r>
            <a:r>
              <a:rPr lang="en-GB" dirty="0" smtClean="0"/>
              <a:t> </a:t>
            </a:r>
            <a:r>
              <a:rPr lang="en-GB" dirty="0" err="1" smtClean="0"/>
              <a:t>perdorura</a:t>
            </a:r>
            <a:r>
              <a:rPr lang="en-GB" dirty="0" smtClean="0"/>
              <a:t> per </a:t>
            </a:r>
            <a:r>
              <a:rPr lang="en-GB" dirty="0" err="1" smtClean="0"/>
              <a:t>te</a:t>
            </a:r>
            <a:r>
              <a:rPr lang="en-GB" dirty="0" smtClean="0"/>
              <a:t> </a:t>
            </a:r>
            <a:r>
              <a:rPr lang="en-GB" dirty="0" err="1" smtClean="0"/>
              <a:t>menaxhuar</a:t>
            </a:r>
            <a:r>
              <a:rPr lang="en-GB" dirty="0" smtClean="0"/>
              <a:t> </a:t>
            </a:r>
            <a:r>
              <a:rPr lang="en-GB" dirty="0" err="1" smtClean="0"/>
              <a:t>identitetin</a:t>
            </a:r>
            <a:r>
              <a:rPr lang="en-GB" dirty="0" smtClean="0"/>
              <a:t> </a:t>
            </a:r>
            <a:r>
              <a:rPr lang="en-GB" dirty="0" err="1" smtClean="0"/>
              <a:t>dhe</a:t>
            </a:r>
            <a:r>
              <a:rPr lang="en-GB" dirty="0" smtClean="0"/>
              <a:t> </a:t>
            </a:r>
            <a:r>
              <a:rPr lang="en-GB" dirty="0" err="1" smtClean="0"/>
              <a:t>aksesin</a:t>
            </a:r>
            <a:r>
              <a:rPr lang="en-GB" dirty="0" smtClean="0"/>
              <a:t> per /</a:t>
            </a:r>
            <a:r>
              <a:rPr lang="en-GB" dirty="0" err="1" smtClean="0"/>
              <a:t>tek</a:t>
            </a:r>
            <a:r>
              <a:rPr lang="en-GB" dirty="0" smtClean="0"/>
              <a:t> </a:t>
            </a:r>
            <a:r>
              <a:rPr lang="en-GB" dirty="0" err="1" smtClean="0"/>
              <a:t>burimet</a:t>
            </a:r>
            <a:r>
              <a:rPr lang="en-GB" dirty="0" smtClean="0"/>
              <a:t> ne </a:t>
            </a:r>
            <a:r>
              <a:rPr lang="en-GB" dirty="0" err="1" smtClean="0"/>
              <a:t>rrjet</a:t>
            </a:r>
            <a:endParaRPr lang="en-GB" dirty="0" smtClean="0"/>
          </a:p>
        </p:txBody>
      </p:sp>
      <p:sp>
        <p:nvSpPr>
          <p:cNvPr id="2" name="Title 1"/>
          <p:cNvSpPr>
            <a:spLocks noGrp="1"/>
          </p:cNvSpPr>
          <p:nvPr>
            <p:ph type="title"/>
          </p:nvPr>
        </p:nvSpPr>
        <p:spPr/>
        <p:txBody>
          <a:bodyPr/>
          <a:lstStyle/>
          <a:p>
            <a:r>
              <a:rPr lang="en-US" dirty="0" err="1" smtClean="0"/>
              <a:t>Cfare</a:t>
            </a:r>
            <a:r>
              <a:rPr lang="en-US" dirty="0" smtClean="0"/>
              <a:t> </a:t>
            </a:r>
            <a:r>
              <a:rPr lang="en-US" dirty="0" err="1" smtClean="0"/>
              <a:t>eshte</a:t>
            </a:r>
            <a:r>
              <a:rPr lang="en-US" dirty="0" smtClean="0"/>
              <a:t> “Active Directory”/AD?</a:t>
            </a:r>
            <a:endParaRPr lang="en-US" dirty="0"/>
          </a:p>
        </p:txBody>
      </p:sp>
      <p:grpSp>
        <p:nvGrpSpPr>
          <p:cNvPr id="39" name="Group 38"/>
          <p:cNvGrpSpPr/>
          <p:nvPr/>
        </p:nvGrpSpPr>
        <p:grpSpPr>
          <a:xfrm>
            <a:off x="7859065" y="1331560"/>
            <a:ext cx="1659505" cy="1702904"/>
            <a:chOff x="7859065" y="1331560"/>
            <a:chExt cx="1659505" cy="1702904"/>
          </a:xfrm>
          <a:solidFill>
            <a:schemeClr val="accent1">
              <a:lumMod val="20000"/>
              <a:lumOff val="80000"/>
            </a:schemeClr>
          </a:solidFill>
        </p:grpSpPr>
        <p:sp>
          <p:nvSpPr>
            <p:cNvPr id="11" name="Rounded Rectangle 10"/>
            <p:cNvSpPr/>
            <p:nvPr/>
          </p:nvSpPr>
          <p:spPr>
            <a:xfrm>
              <a:off x="7859065" y="1331560"/>
              <a:ext cx="1659505"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 name="TextBox 26"/>
            <p:cNvSpPr txBox="1"/>
            <p:nvPr/>
          </p:nvSpPr>
          <p:spPr>
            <a:xfrm>
              <a:off x="7976987" y="1341693"/>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Domain Services</a:t>
              </a:r>
              <a:endParaRPr lang="en-US" sz="1400" dirty="0">
                <a:latin typeface="Segoe UI" panose="020B0502040204020203" pitchFamily="34" charset="0"/>
                <a:cs typeface="Segoe UI" panose="020B0502040204020203" pitchFamily="34" charset="0"/>
              </a:endParaRPr>
            </a:p>
          </p:txBody>
        </p:sp>
        <p:sp>
          <p:nvSpPr>
            <p:cNvPr id="34" name="TextBox 33"/>
            <p:cNvSpPr txBox="1"/>
            <p:nvPr/>
          </p:nvSpPr>
          <p:spPr>
            <a:xfrm>
              <a:off x="7859066" y="1864913"/>
              <a:ext cx="1659504" cy="1169551"/>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Te </a:t>
              </a:r>
              <a:r>
                <a:rPr lang="en-US" sz="1400" dirty="0" err="1" smtClean="0">
                  <a:latin typeface="Segoe UI" panose="020B0502040204020203" pitchFamily="34" charset="0"/>
                  <a:cs typeface="Segoe UI" panose="020B0502040204020203" pitchFamily="34" charset="0"/>
                </a:rPr>
                <a:t>brendshme</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Llogarite</a:t>
              </a:r>
              <a:r>
                <a:rPr lang="en-US" sz="1400" dirty="0" smtClean="0">
                  <a:latin typeface="Segoe UI" panose="020B0502040204020203" pitchFamily="34" charset="0"/>
                  <a:cs typeface="Segoe UI" panose="020B0502040204020203" pitchFamily="34" charset="0"/>
                </a:rPr>
                <a:t> e </a:t>
              </a:r>
              <a:r>
                <a:rPr lang="en-US" sz="1400" dirty="0" err="1" smtClean="0">
                  <a:latin typeface="Segoe UI" panose="020B0502040204020203" pitchFamily="34" charset="0"/>
                  <a:cs typeface="Segoe UI" panose="020B0502040204020203" pitchFamily="34" charset="0"/>
                </a:rPr>
                <a:t>perd</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Autorizimi</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Autentifikimi</a:t>
              </a:r>
              <a:endParaRPr lang="en-US" sz="1400" dirty="0">
                <a:latin typeface="Segoe UI" panose="020B0502040204020203" pitchFamily="34" charset="0"/>
                <a:cs typeface="Segoe UI" panose="020B0502040204020203" pitchFamily="34" charset="0"/>
              </a:endParaRPr>
            </a:p>
          </p:txBody>
        </p:sp>
      </p:grpSp>
      <p:grpSp>
        <p:nvGrpSpPr>
          <p:cNvPr id="38" name="Group 37"/>
          <p:cNvGrpSpPr/>
          <p:nvPr/>
        </p:nvGrpSpPr>
        <p:grpSpPr>
          <a:xfrm>
            <a:off x="5813647" y="2127626"/>
            <a:ext cx="1668168" cy="1592132"/>
            <a:chOff x="5997940" y="2127626"/>
            <a:chExt cx="1668168" cy="1592132"/>
          </a:xfrm>
          <a:solidFill>
            <a:schemeClr val="accent1">
              <a:lumMod val="20000"/>
              <a:lumOff val="80000"/>
            </a:schemeClr>
          </a:solidFill>
        </p:grpSpPr>
        <p:sp>
          <p:nvSpPr>
            <p:cNvPr id="18" name="Rounded Rectangle 17"/>
            <p:cNvSpPr/>
            <p:nvPr/>
          </p:nvSpPr>
          <p:spPr>
            <a:xfrm>
              <a:off x="5997940" y="2127626"/>
              <a:ext cx="1668168"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1" name="TextBox 30"/>
            <p:cNvSpPr txBox="1"/>
            <p:nvPr/>
          </p:nvSpPr>
          <p:spPr>
            <a:xfrm>
              <a:off x="6083495" y="2127626"/>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Federation Services</a:t>
              </a:r>
              <a:endParaRPr lang="en-US" sz="1400" dirty="0">
                <a:latin typeface="Segoe UI" panose="020B0502040204020203" pitchFamily="34" charset="0"/>
                <a:cs typeface="Segoe UI" panose="020B0502040204020203" pitchFamily="34" charset="0"/>
              </a:endParaRPr>
            </a:p>
          </p:txBody>
        </p:sp>
        <p:sp>
          <p:nvSpPr>
            <p:cNvPr id="36" name="TextBox 35"/>
            <p:cNvSpPr txBox="1"/>
            <p:nvPr/>
          </p:nvSpPr>
          <p:spPr>
            <a:xfrm>
              <a:off x="6006604" y="2624992"/>
              <a:ext cx="1659504" cy="954107"/>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Network Access for External Resources</a:t>
              </a:r>
            </a:p>
          </p:txBody>
        </p:sp>
      </p:grpSp>
      <p:grpSp>
        <p:nvGrpSpPr>
          <p:cNvPr id="40" name="Group 39"/>
          <p:cNvGrpSpPr/>
          <p:nvPr/>
        </p:nvGrpSpPr>
        <p:grpSpPr>
          <a:xfrm>
            <a:off x="9895820" y="2124570"/>
            <a:ext cx="1676832" cy="1592132"/>
            <a:chOff x="9895820" y="2118596"/>
            <a:chExt cx="1676832" cy="1592132"/>
          </a:xfrm>
          <a:solidFill>
            <a:schemeClr val="accent1">
              <a:lumMod val="20000"/>
              <a:lumOff val="80000"/>
            </a:schemeClr>
          </a:solidFill>
        </p:grpSpPr>
        <p:sp>
          <p:nvSpPr>
            <p:cNvPr id="20" name="Rounded Rectangle 19"/>
            <p:cNvSpPr/>
            <p:nvPr/>
          </p:nvSpPr>
          <p:spPr>
            <a:xfrm>
              <a:off x="9895820" y="2118596"/>
              <a:ext cx="1676832"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TextBox 32"/>
            <p:cNvSpPr txBox="1"/>
            <p:nvPr/>
          </p:nvSpPr>
          <p:spPr>
            <a:xfrm>
              <a:off x="10002063" y="2134203"/>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Certificate Services</a:t>
              </a:r>
              <a:endParaRPr lang="en-US" sz="1400" dirty="0">
                <a:latin typeface="Segoe UI" panose="020B0502040204020203" pitchFamily="34" charset="0"/>
                <a:cs typeface="Segoe UI" panose="020B0502040204020203" pitchFamily="34" charset="0"/>
              </a:endParaRPr>
            </a:p>
          </p:txBody>
        </p:sp>
        <p:sp>
          <p:nvSpPr>
            <p:cNvPr id="37" name="TextBox 36"/>
            <p:cNvSpPr txBox="1"/>
            <p:nvPr/>
          </p:nvSpPr>
          <p:spPr>
            <a:xfrm>
              <a:off x="9937198" y="2576217"/>
              <a:ext cx="1590622" cy="738664"/>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Identity</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Non-Repudiation</a:t>
              </a:r>
            </a:p>
          </p:txBody>
        </p:sp>
      </p:grpSp>
      <p:grpSp>
        <p:nvGrpSpPr>
          <p:cNvPr id="42" name="Group 41"/>
          <p:cNvGrpSpPr/>
          <p:nvPr/>
        </p:nvGrpSpPr>
        <p:grpSpPr>
          <a:xfrm>
            <a:off x="5655668" y="4464126"/>
            <a:ext cx="1501955" cy="1592132"/>
            <a:chOff x="5655668" y="4464126"/>
            <a:chExt cx="1501955" cy="1592132"/>
          </a:xfrm>
          <a:solidFill>
            <a:schemeClr val="accent1">
              <a:lumMod val="20000"/>
              <a:lumOff val="80000"/>
            </a:schemeClr>
          </a:solidFill>
        </p:grpSpPr>
        <p:sp>
          <p:nvSpPr>
            <p:cNvPr id="19" name="Rounded Rectangle 18"/>
            <p:cNvSpPr/>
            <p:nvPr/>
          </p:nvSpPr>
          <p:spPr>
            <a:xfrm>
              <a:off x="5655668" y="4464126"/>
              <a:ext cx="1501955"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5752847" y="4464126"/>
              <a:ext cx="1366876" cy="737794"/>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Rights Management Services</a:t>
              </a:r>
              <a:endParaRPr lang="en-US" sz="1400" dirty="0">
                <a:latin typeface="Segoe UI" panose="020B0502040204020203" pitchFamily="34" charset="0"/>
                <a:cs typeface="Segoe UI" panose="020B0502040204020203" pitchFamily="34" charset="0"/>
              </a:endParaRPr>
            </a:p>
          </p:txBody>
        </p:sp>
        <p:sp>
          <p:nvSpPr>
            <p:cNvPr id="41" name="TextBox 40"/>
            <p:cNvSpPr txBox="1"/>
            <p:nvPr/>
          </p:nvSpPr>
          <p:spPr>
            <a:xfrm>
              <a:off x="5655669" y="5098606"/>
              <a:ext cx="1501954" cy="738664"/>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Siguria</a:t>
              </a:r>
              <a:r>
                <a:rPr lang="en-US" sz="1400" dirty="0" smtClean="0">
                  <a:latin typeface="Segoe UI" panose="020B0502040204020203" pitchFamily="34" charset="0"/>
                  <a:cs typeface="Segoe UI" panose="020B0502040204020203" pitchFamily="34" charset="0"/>
                </a:rPr>
                <a:t> e </a:t>
              </a:r>
              <a:r>
                <a:rPr lang="en-US" sz="1400" dirty="0" err="1" smtClean="0">
                  <a:latin typeface="Segoe UI" panose="020B0502040204020203" pitchFamily="34" charset="0"/>
                  <a:cs typeface="Segoe UI" panose="020B0502040204020203" pitchFamily="34" charset="0"/>
                </a:rPr>
                <a:t>kontrolli</a:t>
              </a:r>
              <a:r>
                <a:rPr lang="en-US" sz="1400" dirty="0" smtClean="0">
                  <a:latin typeface="Segoe UI" panose="020B0502040204020203" pitchFamily="34" charset="0"/>
                  <a:cs typeface="Segoe UI" panose="020B0502040204020203" pitchFamily="34" charset="0"/>
                </a:rPr>
                <a:t> </a:t>
              </a:r>
              <a:r>
                <a:rPr lang="en-US" sz="1400" dirty="0" err="1" smtClean="0">
                  <a:latin typeface="Segoe UI" panose="020B0502040204020203" pitchFamily="34" charset="0"/>
                  <a:cs typeface="Segoe UI" panose="020B0502040204020203" pitchFamily="34" charset="0"/>
                </a:rPr>
                <a:t>i</a:t>
              </a:r>
              <a:r>
                <a:rPr lang="en-US" sz="1400" dirty="0" smtClean="0">
                  <a:latin typeface="Segoe UI" panose="020B0502040204020203" pitchFamily="34" charset="0"/>
                  <a:cs typeface="Segoe UI" panose="020B0502040204020203" pitchFamily="34" charset="0"/>
                </a:rPr>
                <a:t> </a:t>
              </a:r>
              <a:r>
                <a:rPr lang="en-US" sz="1400" dirty="0" err="1" smtClean="0">
                  <a:latin typeface="Segoe UI" panose="020B0502040204020203" pitchFamily="34" charset="0"/>
                  <a:cs typeface="Segoe UI" panose="020B0502040204020203" pitchFamily="34" charset="0"/>
                </a:rPr>
                <a:t>oermbajtjes</a:t>
              </a:r>
              <a:endParaRPr lang="en-US" sz="1400" dirty="0">
                <a:latin typeface="Segoe UI" panose="020B0502040204020203" pitchFamily="34" charset="0"/>
                <a:cs typeface="Segoe UI" panose="020B0502040204020203" pitchFamily="34" charset="0"/>
              </a:endParaRPr>
            </a:p>
          </p:txBody>
        </p:sp>
      </p:grpSp>
      <p:grpSp>
        <p:nvGrpSpPr>
          <p:cNvPr id="51" name="Group 50"/>
          <p:cNvGrpSpPr/>
          <p:nvPr/>
        </p:nvGrpSpPr>
        <p:grpSpPr>
          <a:xfrm>
            <a:off x="10160000" y="4464126"/>
            <a:ext cx="1564461" cy="1592132"/>
            <a:chOff x="5593162" y="4464126"/>
            <a:chExt cx="1564461" cy="1592132"/>
          </a:xfrm>
          <a:solidFill>
            <a:schemeClr val="accent1">
              <a:lumMod val="20000"/>
              <a:lumOff val="80000"/>
            </a:schemeClr>
          </a:solidFill>
        </p:grpSpPr>
        <p:sp>
          <p:nvSpPr>
            <p:cNvPr id="52" name="Rounded Rectangle 51"/>
            <p:cNvSpPr/>
            <p:nvPr/>
          </p:nvSpPr>
          <p:spPr>
            <a:xfrm>
              <a:off x="5655668" y="4464126"/>
              <a:ext cx="1501955"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TextBox 52"/>
            <p:cNvSpPr txBox="1"/>
            <p:nvPr/>
          </p:nvSpPr>
          <p:spPr>
            <a:xfrm>
              <a:off x="5752846" y="4464126"/>
              <a:ext cx="1277017" cy="738664"/>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Lightweight Directory Services</a:t>
              </a:r>
              <a:endParaRPr lang="en-US" sz="1400" dirty="0">
                <a:latin typeface="Segoe UI" panose="020B0502040204020203" pitchFamily="34" charset="0"/>
                <a:cs typeface="Segoe UI" panose="020B0502040204020203" pitchFamily="34" charset="0"/>
              </a:endParaRPr>
            </a:p>
          </p:txBody>
        </p:sp>
        <p:sp>
          <p:nvSpPr>
            <p:cNvPr id="54" name="TextBox 53"/>
            <p:cNvSpPr txBox="1"/>
            <p:nvPr/>
          </p:nvSpPr>
          <p:spPr>
            <a:xfrm>
              <a:off x="5593162" y="5098606"/>
              <a:ext cx="1564461" cy="523220"/>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Nderfaqja</a:t>
              </a:r>
              <a:r>
                <a:rPr lang="en-US" sz="1400" dirty="0" smtClean="0">
                  <a:latin typeface="Segoe UI" panose="020B0502040204020203" pitchFamily="34" charset="0"/>
                  <a:cs typeface="Segoe UI" panose="020B0502040204020203" pitchFamily="34" charset="0"/>
                </a:rPr>
                <a:t> e </a:t>
              </a:r>
              <a:r>
                <a:rPr lang="en-US" sz="1400" dirty="0" err="1" smtClean="0">
                  <a:latin typeface="Segoe UI" panose="020B0502040204020203" pitchFamily="34" charset="0"/>
                  <a:cs typeface="Segoe UI" panose="020B0502040204020203" pitchFamily="34" charset="0"/>
                </a:rPr>
                <a:t>aplikacioneve</a:t>
              </a:r>
              <a:endParaRPr lang="en-US" sz="1400" dirty="0">
                <a:latin typeface="Segoe UI" panose="020B0502040204020203" pitchFamily="34" charset="0"/>
                <a:cs typeface="Segoe UI" panose="020B0502040204020203" pitchFamily="34" charset="0"/>
              </a:endParaRPr>
            </a:p>
          </p:txBody>
        </p:sp>
      </p:grpSp>
      <p:grpSp>
        <p:nvGrpSpPr>
          <p:cNvPr id="59" name="Group 58"/>
          <p:cNvGrpSpPr/>
          <p:nvPr/>
        </p:nvGrpSpPr>
        <p:grpSpPr>
          <a:xfrm>
            <a:off x="7662776" y="3654382"/>
            <a:ext cx="2028092" cy="1326683"/>
            <a:chOff x="7674771" y="3393229"/>
            <a:chExt cx="2028092" cy="1326683"/>
          </a:xfrm>
          <a:solidFill>
            <a:schemeClr val="accent1">
              <a:lumMod val="20000"/>
              <a:lumOff val="80000"/>
            </a:schemeClr>
          </a:solidFill>
        </p:grpSpPr>
        <p:grpSp>
          <p:nvGrpSpPr>
            <p:cNvPr id="57" name="Group 56"/>
            <p:cNvGrpSpPr/>
            <p:nvPr/>
          </p:nvGrpSpPr>
          <p:grpSpPr>
            <a:xfrm>
              <a:off x="7674772" y="3393229"/>
              <a:ext cx="2028091" cy="1326683"/>
              <a:chOff x="7770783" y="3862767"/>
              <a:chExt cx="2028091" cy="1326683"/>
            </a:xfrm>
            <a:grpFill/>
          </p:grpSpPr>
          <p:sp>
            <p:nvSpPr>
              <p:cNvPr id="56" name="Rounded Rectangle 55"/>
              <p:cNvSpPr/>
              <p:nvPr/>
            </p:nvSpPr>
            <p:spPr>
              <a:xfrm>
                <a:off x="7770783" y="3862767"/>
                <a:ext cx="2018961" cy="132668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770783" y="3862767"/>
                <a:ext cx="2028091" cy="338554"/>
              </a:xfrm>
              <a:prstGeom prst="rect">
                <a:avLst/>
              </a:prstGeom>
              <a:grpFill/>
              <a:ln>
                <a:noFill/>
              </a:ln>
            </p:spPr>
            <p:txBody>
              <a:bodyPr wrap="square" rtlCol="0">
                <a:spAutoFit/>
              </a:bodyPr>
              <a:lstStyle/>
              <a:p>
                <a:r>
                  <a:rPr lang="en-US" sz="1600" dirty="0" smtClean="0">
                    <a:latin typeface="Segoe UI" panose="020B0502040204020203" pitchFamily="34" charset="0"/>
                    <a:cs typeface="Segoe UI" panose="020B0502040204020203" pitchFamily="34" charset="0"/>
                  </a:rPr>
                  <a:t>Active Directory</a:t>
                </a:r>
                <a:endParaRPr lang="en-US" sz="1600" dirty="0">
                  <a:latin typeface="Segoe UI" panose="020B0502040204020203" pitchFamily="34" charset="0"/>
                  <a:cs typeface="Segoe UI" panose="020B0502040204020203" pitchFamily="34" charset="0"/>
                </a:endParaRPr>
              </a:p>
            </p:txBody>
          </p:sp>
        </p:grpSp>
        <p:sp>
          <p:nvSpPr>
            <p:cNvPr id="58" name="TextBox 57"/>
            <p:cNvSpPr txBox="1"/>
            <p:nvPr/>
          </p:nvSpPr>
          <p:spPr>
            <a:xfrm>
              <a:off x="7674771" y="3745820"/>
              <a:ext cx="2021678" cy="954107"/>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Identitet</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Akses</a:t>
              </a:r>
              <a:r>
                <a:rPr lang="en-US" sz="1400" dirty="0" smtClean="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Menaxhim</a:t>
              </a:r>
              <a:r>
                <a:rPr lang="en-US" sz="1400" dirty="0" smtClean="0">
                  <a:latin typeface="Segoe UI" panose="020B0502040204020203" pitchFamily="34" charset="0"/>
                  <a:cs typeface="Segoe UI" panose="020B0502040204020203" pitchFamily="34" charset="0"/>
                </a:rPr>
                <a:t> </a:t>
              </a:r>
              <a:r>
                <a:rPr lang="en-US" sz="1400" dirty="0" err="1" smtClean="0">
                  <a:latin typeface="Segoe UI" panose="020B0502040204020203" pitchFamily="34" charset="0"/>
                  <a:cs typeface="Segoe UI" panose="020B0502040204020203" pitchFamily="34" charset="0"/>
                </a:rPr>
                <a:t>i</a:t>
              </a:r>
              <a:r>
                <a:rPr lang="en-US" sz="1400" dirty="0" smtClean="0">
                  <a:latin typeface="Segoe UI" panose="020B0502040204020203" pitchFamily="34" charset="0"/>
                  <a:cs typeface="Segoe UI" panose="020B0502040204020203" pitchFamily="34" charset="0"/>
                </a:rPr>
                <a:t> </a:t>
              </a:r>
              <a:r>
                <a:rPr lang="en-US" sz="1400" dirty="0" err="1" smtClean="0">
                  <a:latin typeface="Segoe UI" panose="020B0502040204020203" pitchFamily="34" charset="0"/>
                  <a:cs typeface="Segoe UI" panose="020B0502040204020203" pitchFamily="34" charset="0"/>
                </a:rPr>
                <a:t>centralizuar</a:t>
              </a:r>
              <a:endParaRPr lang="en-US" sz="1400" dirty="0">
                <a:latin typeface="Segoe UI" panose="020B0502040204020203" pitchFamily="34" charset="0"/>
                <a:cs typeface="Segoe UI" panose="020B0502040204020203" pitchFamily="34" charset="0"/>
              </a:endParaRPr>
            </a:p>
          </p:txBody>
        </p:sp>
      </p:grpSp>
      <p:cxnSp>
        <p:nvCxnSpPr>
          <p:cNvPr id="61" name="Straight Arrow Connector 60"/>
          <p:cNvCxnSpPr/>
          <p:nvPr/>
        </p:nvCxnSpPr>
        <p:spPr>
          <a:xfrm>
            <a:off x="7548239" y="2950185"/>
            <a:ext cx="520361" cy="56140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9267825" y="2946478"/>
            <a:ext cx="517522" cy="5651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8681388" y="2974696"/>
            <a:ext cx="7429" cy="53689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7240209" y="4975117"/>
            <a:ext cx="325570" cy="20220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9785346" y="4961080"/>
            <a:ext cx="340163" cy="2162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46180" y="5987205"/>
            <a:ext cx="1847574" cy="739030"/>
          </a:xfrm>
          <a:prstGeom prst="rect">
            <a:avLst/>
          </a:prstGeom>
        </p:spPr>
      </p:pic>
    </p:spTree>
    <p:custDataLst>
      <p:tags r:id="rId1"/>
    </p:custDataLst>
    <p:extLst>
      <p:ext uri="{BB962C8B-B14F-4D97-AF65-F5344CB8AC3E}">
        <p14:creationId xmlns="" xmlns:p14="http://schemas.microsoft.com/office/powerpoint/2010/main" val="287394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 calcmode="lin" valueType="num">
                                      <p:cBhvr additive="base">
                                        <p:cTn id="27" dur="500" fill="hold"/>
                                        <p:tgtEl>
                                          <p:spTgt spid="59"/>
                                        </p:tgtEl>
                                        <p:attrNameLst>
                                          <p:attrName>ppt_x</p:attrName>
                                        </p:attrNameLst>
                                      </p:cBhvr>
                                      <p:tavLst>
                                        <p:tav tm="0">
                                          <p:val>
                                            <p:strVal val="#ppt_x"/>
                                          </p:val>
                                        </p:tav>
                                        <p:tav tm="100000">
                                          <p:val>
                                            <p:strVal val="#ppt_x"/>
                                          </p:val>
                                        </p:tav>
                                      </p:tavLst>
                                    </p:anim>
                                    <p:anim calcmode="lin" valueType="num">
                                      <p:cBhvr additive="base">
                                        <p:cTn id="2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fade">
                                      <p:cBhvr>
                                        <p:cTn id="33" dur="500"/>
                                        <p:tgtEl>
                                          <p:spTgt spid="61"/>
                                        </p:tgtEl>
                                      </p:cBhvr>
                                    </p:animEffect>
                                  </p:childTnLst>
                                </p:cTn>
                              </p:par>
                              <p:par>
                                <p:cTn id="34" presetID="10" presetClass="entr" presetSubtype="0" fill="hold" nodeType="withEffect">
                                  <p:stCondLst>
                                    <p:cond delay="0"/>
                                  </p:stCondLst>
                                  <p:childTnLst>
                                    <p:set>
                                      <p:cBhvr>
                                        <p:cTn id="35" dur="1" fill="hold">
                                          <p:stCondLst>
                                            <p:cond delay="0"/>
                                          </p:stCondLst>
                                        </p:cTn>
                                        <p:tgtEl>
                                          <p:spTgt spid="65"/>
                                        </p:tgtEl>
                                        <p:attrNameLst>
                                          <p:attrName>style.visibility</p:attrName>
                                        </p:attrNameLst>
                                      </p:cBhvr>
                                      <p:to>
                                        <p:strVal val="visible"/>
                                      </p:to>
                                    </p:set>
                                    <p:animEffect transition="in" filter="fade">
                                      <p:cBhvr>
                                        <p:cTn id="36" dur="500"/>
                                        <p:tgtEl>
                                          <p:spTgt spid="65"/>
                                        </p:tgtEl>
                                      </p:cBhvr>
                                    </p:animEffect>
                                  </p:childTnLst>
                                </p:cTn>
                              </p:par>
                              <p:par>
                                <p:cTn id="37" presetID="10" presetClass="entr" presetSubtype="0"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fade">
                                      <p:cBhvr>
                                        <p:cTn id="39" dur="500"/>
                                        <p:tgtEl>
                                          <p:spTgt spid="63"/>
                                        </p:tgtEl>
                                      </p:cBhvr>
                                    </p:animEffect>
                                  </p:childTnLst>
                                </p:cTn>
                              </p:par>
                              <p:par>
                                <p:cTn id="40" presetID="10" presetClass="entr" presetSubtype="0" fill="hold" nodeType="with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fade">
                                      <p:cBhvr>
                                        <p:cTn id="42" dur="500"/>
                                        <p:tgtEl>
                                          <p:spTgt spid="69"/>
                                        </p:tgtEl>
                                      </p:cBhvr>
                                    </p:animEffect>
                                  </p:childTnLst>
                                </p:cTn>
                              </p:par>
                              <p:par>
                                <p:cTn id="43" presetID="10" presetClass="entr" presetSubtype="0" fill="hold"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fade">
                                      <p:cBhvr>
                                        <p:cTn id="45"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0" y="675958"/>
            <a:ext cx="11812587" cy="6182042"/>
          </a:xfrm>
        </p:spPr>
        <p:txBody>
          <a:bodyPr>
            <a:normAutofit lnSpcReduction="10000"/>
          </a:bodyPr>
          <a:lstStyle/>
          <a:p>
            <a:r>
              <a:rPr lang="en-US" dirty="0" err="1" smtClean="0"/>
              <a:t>Sherbimet</a:t>
            </a:r>
            <a:r>
              <a:rPr lang="en-US" dirty="0" smtClean="0"/>
              <a:t> domain AD  </a:t>
            </a:r>
            <a:r>
              <a:rPr lang="en-US" dirty="0"/>
              <a:t>(AD DS</a:t>
            </a:r>
            <a:r>
              <a:rPr lang="en-US" dirty="0" smtClean="0"/>
              <a:t>)</a:t>
            </a:r>
          </a:p>
          <a:p>
            <a:pPr lvl="1"/>
            <a:r>
              <a:rPr lang="en-US" dirty="0" err="1" smtClean="0"/>
              <a:t>Perdorues</a:t>
            </a:r>
            <a:r>
              <a:rPr lang="en-US" dirty="0" smtClean="0"/>
              <a:t>, PC, </a:t>
            </a:r>
            <a:r>
              <a:rPr lang="en-US" dirty="0" err="1" smtClean="0"/>
              <a:t>Politika</a:t>
            </a:r>
            <a:endParaRPr lang="en-GB" dirty="0"/>
          </a:p>
          <a:p>
            <a:r>
              <a:rPr lang="en-US" dirty="0" err="1" smtClean="0"/>
              <a:t>Sherbimet</a:t>
            </a:r>
            <a:r>
              <a:rPr lang="en-US" dirty="0" smtClean="0"/>
              <a:t> </a:t>
            </a:r>
            <a:r>
              <a:rPr lang="en-US" dirty="0" err="1" smtClean="0"/>
              <a:t>certifikate</a:t>
            </a:r>
            <a:r>
              <a:rPr lang="en-US" dirty="0" smtClean="0"/>
              <a:t> AD</a:t>
            </a:r>
            <a:r>
              <a:rPr lang="en-US" dirty="0"/>
              <a:t> </a:t>
            </a:r>
            <a:r>
              <a:rPr lang="en-US" dirty="0" smtClean="0"/>
              <a:t> (AD CS)</a:t>
            </a:r>
          </a:p>
          <a:p>
            <a:pPr lvl="1"/>
            <a:r>
              <a:rPr lang="en-US" dirty="0" err="1" smtClean="0"/>
              <a:t>Sherbim</a:t>
            </a:r>
            <a:r>
              <a:rPr lang="en-US" dirty="0" smtClean="0"/>
              <a:t>, </a:t>
            </a:r>
            <a:r>
              <a:rPr lang="en-US" dirty="0" err="1" smtClean="0"/>
              <a:t>klient</a:t>
            </a:r>
            <a:r>
              <a:rPr lang="en-US" dirty="0" smtClean="0"/>
              <a:t>, Server  </a:t>
            </a:r>
            <a:r>
              <a:rPr lang="en-US" dirty="0" err="1" smtClean="0"/>
              <a:t>dhe</a:t>
            </a:r>
            <a:r>
              <a:rPr lang="en-US" dirty="0" smtClean="0"/>
              <a:t> </a:t>
            </a:r>
            <a:r>
              <a:rPr lang="en-US" dirty="0" err="1" smtClean="0"/>
              <a:t>identifikim</a:t>
            </a:r>
            <a:r>
              <a:rPr lang="en-US" dirty="0" smtClean="0"/>
              <a:t> </a:t>
            </a:r>
            <a:r>
              <a:rPr lang="en-US" dirty="0" err="1" smtClean="0"/>
              <a:t>i</a:t>
            </a:r>
            <a:r>
              <a:rPr lang="en-US" dirty="0" smtClean="0"/>
              <a:t> </a:t>
            </a:r>
            <a:r>
              <a:rPr lang="en-US" dirty="0" err="1" smtClean="0"/>
              <a:t>perdoruesit</a:t>
            </a:r>
            <a:endParaRPr lang="en-US" dirty="0" smtClean="0"/>
          </a:p>
          <a:p>
            <a:r>
              <a:rPr lang="en-US" dirty="0" err="1" smtClean="0"/>
              <a:t>Sherbimet</a:t>
            </a:r>
            <a:r>
              <a:rPr lang="en-US" dirty="0" smtClean="0"/>
              <a:t> federate AD</a:t>
            </a:r>
          </a:p>
          <a:p>
            <a:pPr lvl="1"/>
            <a:r>
              <a:rPr lang="en-US" dirty="0" err="1" smtClean="0"/>
              <a:t>Aksesi</a:t>
            </a:r>
            <a:r>
              <a:rPr lang="en-US" dirty="0" smtClean="0"/>
              <a:t> </a:t>
            </a:r>
            <a:r>
              <a:rPr lang="en-US" dirty="0" err="1" smtClean="0"/>
              <a:t>i</a:t>
            </a:r>
            <a:r>
              <a:rPr lang="en-US" dirty="0" smtClean="0"/>
              <a:t> </a:t>
            </a:r>
            <a:r>
              <a:rPr lang="en-US" dirty="0" err="1" smtClean="0"/>
              <a:t>burimeve</a:t>
            </a:r>
            <a:r>
              <a:rPr lang="en-US" dirty="0" smtClean="0"/>
              <a:t>  </a:t>
            </a:r>
            <a:r>
              <a:rPr lang="en-US" dirty="0" err="1" smtClean="0"/>
              <a:t>pergjate</a:t>
            </a:r>
            <a:r>
              <a:rPr lang="en-US" dirty="0" smtClean="0"/>
              <a:t> </a:t>
            </a:r>
            <a:r>
              <a:rPr lang="en-US" dirty="0" err="1" smtClean="0"/>
              <a:t>kufijve</a:t>
            </a:r>
            <a:r>
              <a:rPr lang="en-US" dirty="0" smtClean="0"/>
              <a:t> </a:t>
            </a:r>
            <a:r>
              <a:rPr lang="en-US" dirty="0" err="1" smtClean="0"/>
              <a:t>tradicionale</a:t>
            </a:r>
            <a:endParaRPr lang="en-US" dirty="0" smtClean="0"/>
          </a:p>
          <a:p>
            <a:r>
              <a:rPr lang="en-US" dirty="0" smtClean="0"/>
              <a:t>AD Rights Management Services (AD RMS)/ Te </a:t>
            </a:r>
            <a:r>
              <a:rPr lang="en-US" dirty="0" err="1" smtClean="0"/>
              <a:t>drejtat</a:t>
            </a:r>
            <a:r>
              <a:rPr lang="en-US" dirty="0" smtClean="0"/>
              <a:t> per </a:t>
            </a:r>
            <a:r>
              <a:rPr lang="en-US" dirty="0" err="1" smtClean="0"/>
              <a:t>menaxhimin</a:t>
            </a:r>
            <a:r>
              <a:rPr lang="en-US" dirty="0" smtClean="0"/>
              <a:t> e </a:t>
            </a:r>
            <a:r>
              <a:rPr lang="en-US" dirty="0" err="1" smtClean="0"/>
              <a:t>sherbimeve</a:t>
            </a:r>
            <a:r>
              <a:rPr lang="en-US" dirty="0" smtClean="0"/>
              <a:t>  AD</a:t>
            </a:r>
          </a:p>
          <a:p>
            <a:pPr lvl="1"/>
            <a:r>
              <a:rPr lang="en-US" dirty="0" err="1" smtClean="0"/>
              <a:t>Mirmbajtja</a:t>
            </a:r>
            <a:r>
              <a:rPr lang="en-US" dirty="0" smtClean="0"/>
              <a:t> e </a:t>
            </a:r>
            <a:r>
              <a:rPr lang="en-US" dirty="0" err="1" smtClean="0"/>
              <a:t>sigurise</a:t>
            </a:r>
            <a:r>
              <a:rPr lang="en-US" dirty="0" smtClean="0"/>
              <a:t> se </a:t>
            </a:r>
            <a:r>
              <a:rPr lang="en-US" dirty="0" err="1" smtClean="0"/>
              <a:t>te</a:t>
            </a:r>
            <a:r>
              <a:rPr lang="en-US" dirty="0" smtClean="0"/>
              <a:t> </a:t>
            </a:r>
            <a:r>
              <a:rPr lang="en-US" dirty="0" err="1" smtClean="0"/>
              <a:t>dhenave</a:t>
            </a:r>
            <a:endParaRPr lang="en-US" dirty="0" smtClean="0"/>
          </a:p>
          <a:p>
            <a:r>
              <a:rPr lang="en-US" dirty="0" smtClean="0"/>
              <a:t>AD Lightweight Directory Services (AD LDS)/ </a:t>
            </a:r>
            <a:r>
              <a:rPr lang="en-US" dirty="0" err="1" smtClean="0"/>
              <a:t>Sherbimet</a:t>
            </a:r>
            <a:r>
              <a:rPr lang="en-US" dirty="0" smtClean="0"/>
              <a:t> </a:t>
            </a:r>
          </a:p>
          <a:p>
            <a:pPr>
              <a:buNone/>
            </a:pPr>
            <a:r>
              <a:rPr lang="en-US" dirty="0" smtClean="0"/>
              <a:t>directory lightweight</a:t>
            </a:r>
          </a:p>
        </p:txBody>
      </p:sp>
      <p:sp>
        <p:nvSpPr>
          <p:cNvPr id="2" name="Title 1"/>
          <p:cNvSpPr>
            <a:spLocks noGrp="1"/>
          </p:cNvSpPr>
          <p:nvPr>
            <p:ph type="title"/>
          </p:nvPr>
        </p:nvSpPr>
        <p:spPr/>
        <p:txBody>
          <a:bodyPr/>
          <a:lstStyle/>
          <a:p>
            <a:r>
              <a:rPr lang="en-US" dirty="0" smtClean="0"/>
              <a:t> </a:t>
            </a:r>
            <a:r>
              <a:rPr lang="en-US" dirty="0" err="1" smtClean="0"/>
              <a:t>Rolet</a:t>
            </a:r>
            <a:r>
              <a:rPr lang="en-US" dirty="0" smtClean="0"/>
              <a:t> “Active Directory”/AD</a:t>
            </a:r>
            <a:endParaRPr lang="en-US" dirty="0"/>
          </a:p>
        </p:txBody>
      </p:sp>
      <p:pic>
        <p:nvPicPr>
          <p:cNvPr id="8" name="Picture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 xmlns:p14="http://schemas.microsoft.com/office/powerpoint/2010/main" val="4144344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3" y="1417638"/>
            <a:ext cx="5179258" cy="5311408"/>
          </a:xfrm>
        </p:spPr>
        <p:txBody>
          <a:bodyPr>
            <a:normAutofit/>
          </a:bodyPr>
          <a:lstStyle/>
          <a:p>
            <a:pPr lvl="1"/>
            <a:r>
              <a:rPr lang="en-US" dirty="0" smtClean="0"/>
              <a:t> </a:t>
            </a:r>
            <a:r>
              <a:rPr lang="en-US" dirty="0" err="1" smtClean="0"/>
              <a:t>Nje</a:t>
            </a:r>
            <a:r>
              <a:rPr lang="en-US" dirty="0" smtClean="0"/>
              <a:t> </a:t>
            </a:r>
            <a:r>
              <a:rPr lang="en-US" dirty="0" err="1" smtClean="0"/>
              <a:t>sherbim</a:t>
            </a:r>
            <a:r>
              <a:rPr lang="en-US" dirty="0" smtClean="0"/>
              <a:t> </a:t>
            </a:r>
            <a:r>
              <a:rPr lang="en-US" dirty="0" err="1" smtClean="0"/>
              <a:t>diretori</a:t>
            </a:r>
            <a:r>
              <a:rPr lang="en-US" dirty="0" smtClean="0"/>
              <a:t> </a:t>
            </a:r>
            <a:r>
              <a:rPr lang="en-US" dirty="0" err="1" smtClean="0"/>
              <a:t>eshte</a:t>
            </a:r>
            <a:r>
              <a:rPr lang="en-US" dirty="0" smtClean="0"/>
              <a:t> </a:t>
            </a:r>
            <a:r>
              <a:rPr lang="en-US" dirty="0" err="1" smtClean="0"/>
              <a:t>njekohesisht</a:t>
            </a:r>
            <a:r>
              <a:rPr lang="en-US" dirty="0" smtClean="0"/>
              <a:t>  </a:t>
            </a:r>
            <a:r>
              <a:rPr lang="en-US" dirty="0" err="1" smtClean="0"/>
              <a:t>informacioni</a:t>
            </a:r>
            <a:r>
              <a:rPr lang="en-US" dirty="0" smtClean="0"/>
              <a:t> </a:t>
            </a:r>
            <a:r>
              <a:rPr lang="en-US" dirty="0" err="1" smtClean="0"/>
              <a:t>burim</a:t>
            </a:r>
            <a:r>
              <a:rPr lang="en-US" dirty="0" smtClean="0"/>
              <a:t> per </a:t>
            </a:r>
            <a:r>
              <a:rPr lang="en-US" dirty="0" err="1" smtClean="0"/>
              <a:t>direktorine</a:t>
            </a:r>
            <a:r>
              <a:rPr lang="en-US" dirty="0" smtClean="0"/>
              <a:t> </a:t>
            </a:r>
            <a:r>
              <a:rPr lang="en-US" dirty="0" err="1" smtClean="0"/>
              <a:t>dhe</a:t>
            </a:r>
            <a:r>
              <a:rPr lang="en-US" dirty="0" smtClean="0"/>
              <a:t> </a:t>
            </a:r>
            <a:r>
              <a:rPr lang="en-US" dirty="0" err="1" smtClean="0"/>
              <a:t>gjithashtu</a:t>
            </a:r>
            <a:r>
              <a:rPr lang="en-US" dirty="0" smtClean="0"/>
              <a:t> </a:t>
            </a:r>
            <a:r>
              <a:rPr lang="en-US" dirty="0" err="1" smtClean="0"/>
              <a:t>sherbimi</a:t>
            </a:r>
            <a:r>
              <a:rPr lang="en-US" dirty="0" smtClean="0"/>
              <a:t> </a:t>
            </a:r>
            <a:r>
              <a:rPr lang="en-US" dirty="0" err="1" smtClean="0"/>
              <a:t>qe</a:t>
            </a:r>
            <a:r>
              <a:rPr lang="en-US" dirty="0" smtClean="0"/>
              <a:t> e </a:t>
            </a:r>
            <a:r>
              <a:rPr lang="en-US" dirty="0" err="1" smtClean="0"/>
              <a:t>ben</a:t>
            </a:r>
            <a:r>
              <a:rPr lang="en-US" dirty="0" smtClean="0"/>
              <a:t> </a:t>
            </a:r>
            <a:r>
              <a:rPr lang="en-US" dirty="0" err="1" smtClean="0"/>
              <a:t>informacionin</a:t>
            </a:r>
            <a:r>
              <a:rPr lang="en-US" dirty="0" smtClean="0"/>
              <a:t> </a:t>
            </a:r>
            <a:r>
              <a:rPr lang="en-US" dirty="0" err="1" smtClean="0"/>
              <a:t>te</a:t>
            </a:r>
            <a:r>
              <a:rPr lang="en-US" dirty="0" smtClean="0"/>
              <a:t> </a:t>
            </a:r>
            <a:r>
              <a:rPr lang="en-US" dirty="0" err="1" smtClean="0"/>
              <a:t>disponueshem</a:t>
            </a:r>
            <a:r>
              <a:rPr lang="en-US" dirty="0" smtClean="0"/>
              <a:t> </a:t>
            </a:r>
            <a:r>
              <a:rPr lang="en-US" dirty="0" err="1" smtClean="0"/>
              <a:t>dhe</a:t>
            </a:r>
            <a:r>
              <a:rPr lang="en-US" dirty="0" smtClean="0"/>
              <a:t> </a:t>
            </a:r>
            <a:r>
              <a:rPr lang="en-US" dirty="0" err="1" smtClean="0"/>
              <a:t>te</a:t>
            </a:r>
            <a:r>
              <a:rPr lang="en-US" dirty="0" smtClean="0"/>
              <a:t> </a:t>
            </a:r>
            <a:r>
              <a:rPr lang="en-US" dirty="0" err="1" smtClean="0"/>
              <a:t>perdorshem</a:t>
            </a:r>
            <a:endParaRPr lang="en-US" dirty="0"/>
          </a:p>
        </p:txBody>
      </p:sp>
      <p:sp>
        <p:nvSpPr>
          <p:cNvPr id="2" name="Title 1"/>
          <p:cNvSpPr>
            <a:spLocks noGrp="1"/>
          </p:cNvSpPr>
          <p:nvPr>
            <p:ph type="title"/>
          </p:nvPr>
        </p:nvSpPr>
        <p:spPr/>
        <p:txBody>
          <a:bodyPr/>
          <a:lstStyle/>
          <a:p>
            <a:r>
              <a:rPr lang="en-US" dirty="0" err="1" smtClean="0"/>
              <a:t>Cfare</a:t>
            </a:r>
            <a:r>
              <a:rPr lang="en-US" dirty="0" smtClean="0"/>
              <a:t> </a:t>
            </a:r>
            <a:r>
              <a:rPr lang="en-US" dirty="0" err="1" smtClean="0"/>
              <a:t>jane</a:t>
            </a:r>
            <a:r>
              <a:rPr lang="en-US" dirty="0" smtClean="0"/>
              <a:t> </a:t>
            </a:r>
            <a:r>
              <a:rPr lang="en-US" dirty="0" err="1" smtClean="0"/>
              <a:t>sherbimet</a:t>
            </a:r>
            <a:r>
              <a:rPr lang="en-US" dirty="0" smtClean="0"/>
              <a:t> domain AD DS?</a:t>
            </a:r>
            <a:endParaRPr lang="en-US" dirty="0"/>
          </a:p>
        </p:txBody>
      </p:sp>
      <p:grpSp>
        <p:nvGrpSpPr>
          <p:cNvPr id="39" name="Group 38"/>
          <p:cNvGrpSpPr/>
          <p:nvPr/>
        </p:nvGrpSpPr>
        <p:grpSpPr>
          <a:xfrm>
            <a:off x="7802650" y="1066419"/>
            <a:ext cx="1659505" cy="1592132"/>
            <a:chOff x="7859065" y="1331560"/>
            <a:chExt cx="1659505" cy="1592132"/>
          </a:xfrm>
          <a:solidFill>
            <a:schemeClr val="accent1">
              <a:lumMod val="20000"/>
              <a:lumOff val="80000"/>
            </a:schemeClr>
          </a:solidFill>
        </p:grpSpPr>
        <p:sp>
          <p:nvSpPr>
            <p:cNvPr id="11" name="Rounded Rectangle 10"/>
            <p:cNvSpPr/>
            <p:nvPr/>
          </p:nvSpPr>
          <p:spPr>
            <a:xfrm>
              <a:off x="7859065" y="1331560"/>
              <a:ext cx="1659505"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 name="TextBox 26"/>
            <p:cNvSpPr txBox="1"/>
            <p:nvPr/>
          </p:nvSpPr>
          <p:spPr>
            <a:xfrm>
              <a:off x="7976987" y="1341693"/>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Windows Server</a:t>
              </a:r>
              <a:endParaRPr lang="en-US" sz="1400" dirty="0">
                <a:latin typeface="Segoe UI" panose="020B0502040204020203" pitchFamily="34" charset="0"/>
                <a:cs typeface="Segoe UI" panose="020B0502040204020203" pitchFamily="34" charset="0"/>
              </a:endParaRPr>
            </a:p>
          </p:txBody>
        </p:sp>
        <p:sp>
          <p:nvSpPr>
            <p:cNvPr id="34" name="TextBox 33"/>
            <p:cNvSpPr txBox="1"/>
            <p:nvPr/>
          </p:nvSpPr>
          <p:spPr>
            <a:xfrm>
              <a:off x="7859066" y="1864913"/>
              <a:ext cx="1659504" cy="954107"/>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Mgmt </a:t>
              </a:r>
              <a:r>
                <a:rPr lang="en-US" sz="1400" dirty="0" err="1" smtClean="0">
                  <a:latin typeface="Segoe UI" panose="020B0502040204020203" pitchFamily="34" charset="0"/>
                  <a:cs typeface="Segoe UI" panose="020B0502040204020203" pitchFamily="34" charset="0"/>
                </a:rPr>
                <a:t>Profil</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iNetwork</a:t>
              </a:r>
              <a:r>
                <a:rPr lang="en-US" sz="1400" dirty="0" smtClean="0">
                  <a:latin typeface="Segoe UI" panose="020B0502040204020203" pitchFamily="34" charset="0"/>
                  <a:cs typeface="Segoe UI" panose="020B0502040204020203" pitchFamily="34" charset="0"/>
                </a:rPr>
                <a:t> Info</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Printers</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Shares</a:t>
              </a:r>
              <a:endParaRPr lang="en-US" sz="1400" dirty="0">
                <a:latin typeface="Segoe UI" panose="020B0502040204020203" pitchFamily="34" charset="0"/>
                <a:cs typeface="Segoe UI" panose="020B0502040204020203" pitchFamily="34" charset="0"/>
              </a:endParaRPr>
            </a:p>
          </p:txBody>
        </p:sp>
      </p:grpSp>
      <p:grpSp>
        <p:nvGrpSpPr>
          <p:cNvPr id="38" name="Group 37"/>
          <p:cNvGrpSpPr/>
          <p:nvPr/>
        </p:nvGrpSpPr>
        <p:grpSpPr>
          <a:xfrm>
            <a:off x="5757232" y="1862485"/>
            <a:ext cx="1668168" cy="1666917"/>
            <a:chOff x="5997940" y="2127626"/>
            <a:chExt cx="1668168" cy="1666917"/>
          </a:xfrm>
          <a:solidFill>
            <a:schemeClr val="accent1">
              <a:lumMod val="20000"/>
              <a:lumOff val="80000"/>
            </a:schemeClr>
          </a:solidFill>
        </p:grpSpPr>
        <p:sp>
          <p:nvSpPr>
            <p:cNvPr id="18" name="Rounded Rectangle 17"/>
            <p:cNvSpPr/>
            <p:nvPr/>
          </p:nvSpPr>
          <p:spPr>
            <a:xfrm>
              <a:off x="5997940" y="2127626"/>
              <a:ext cx="1668168"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1" name="TextBox 30"/>
            <p:cNvSpPr txBox="1"/>
            <p:nvPr/>
          </p:nvSpPr>
          <p:spPr>
            <a:xfrm>
              <a:off x="6083495" y="2127626"/>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Windows User</a:t>
              </a:r>
              <a:endParaRPr lang="en-US" sz="1400" dirty="0">
                <a:latin typeface="Segoe UI" panose="020B0502040204020203" pitchFamily="34" charset="0"/>
                <a:cs typeface="Segoe UI" panose="020B0502040204020203" pitchFamily="34" charset="0"/>
              </a:endParaRPr>
            </a:p>
          </p:txBody>
        </p:sp>
        <p:sp>
          <p:nvSpPr>
            <p:cNvPr id="36" name="TextBox 35"/>
            <p:cNvSpPr txBox="1"/>
            <p:nvPr/>
          </p:nvSpPr>
          <p:spPr>
            <a:xfrm>
              <a:off x="6006604" y="2624992"/>
              <a:ext cx="1659504" cy="1169551"/>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Account Information</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Privileges</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Profiles</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Policies</a:t>
              </a:r>
            </a:p>
          </p:txBody>
        </p:sp>
      </p:grpSp>
      <p:grpSp>
        <p:nvGrpSpPr>
          <p:cNvPr id="40" name="Group 39"/>
          <p:cNvGrpSpPr/>
          <p:nvPr/>
        </p:nvGrpSpPr>
        <p:grpSpPr>
          <a:xfrm>
            <a:off x="9839405" y="1859429"/>
            <a:ext cx="1700882" cy="1592132"/>
            <a:chOff x="9895820" y="2118596"/>
            <a:chExt cx="1700882" cy="1592132"/>
          </a:xfrm>
          <a:solidFill>
            <a:schemeClr val="accent1">
              <a:lumMod val="20000"/>
              <a:lumOff val="80000"/>
            </a:schemeClr>
          </a:solidFill>
        </p:grpSpPr>
        <p:sp>
          <p:nvSpPr>
            <p:cNvPr id="20" name="Rounded Rectangle 19"/>
            <p:cNvSpPr/>
            <p:nvPr/>
          </p:nvSpPr>
          <p:spPr>
            <a:xfrm>
              <a:off x="9895820" y="2118596"/>
              <a:ext cx="1700882"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3" name="TextBox 32"/>
            <p:cNvSpPr txBox="1"/>
            <p:nvPr/>
          </p:nvSpPr>
          <p:spPr>
            <a:xfrm>
              <a:off x="10002063" y="2134203"/>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Windows Client</a:t>
              </a:r>
              <a:endParaRPr lang="en-US" sz="1400" dirty="0">
                <a:latin typeface="Segoe UI" panose="020B0502040204020203" pitchFamily="34" charset="0"/>
                <a:cs typeface="Segoe UI" panose="020B0502040204020203" pitchFamily="34" charset="0"/>
              </a:endParaRPr>
            </a:p>
          </p:txBody>
        </p:sp>
        <p:sp>
          <p:nvSpPr>
            <p:cNvPr id="37" name="TextBox 36"/>
            <p:cNvSpPr txBox="1"/>
            <p:nvPr/>
          </p:nvSpPr>
          <p:spPr>
            <a:xfrm>
              <a:off x="9937198" y="2576217"/>
              <a:ext cx="1659504" cy="738664"/>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Mgmt</a:t>
              </a:r>
              <a:r>
                <a:rPr lang="en-US" sz="1400" dirty="0" smtClean="0">
                  <a:latin typeface="Segoe UI" panose="020B0502040204020203" pitchFamily="34" charset="0"/>
                  <a:cs typeface="Segoe UI" panose="020B0502040204020203" pitchFamily="34" charset="0"/>
                </a:rPr>
                <a:t> Profile</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Network Info</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Policies</a:t>
              </a:r>
            </a:p>
          </p:txBody>
        </p:sp>
      </p:grpSp>
      <p:grpSp>
        <p:nvGrpSpPr>
          <p:cNvPr id="42" name="Group 41"/>
          <p:cNvGrpSpPr/>
          <p:nvPr/>
        </p:nvGrpSpPr>
        <p:grpSpPr>
          <a:xfrm>
            <a:off x="5599253" y="4198985"/>
            <a:ext cx="1501955" cy="1592132"/>
            <a:chOff x="5655668" y="4464126"/>
            <a:chExt cx="1501955" cy="1592132"/>
          </a:xfrm>
          <a:solidFill>
            <a:schemeClr val="accent1">
              <a:lumMod val="20000"/>
              <a:lumOff val="80000"/>
            </a:schemeClr>
          </a:solidFill>
        </p:grpSpPr>
        <p:sp>
          <p:nvSpPr>
            <p:cNvPr id="19" name="Rounded Rectangle 18"/>
            <p:cNvSpPr/>
            <p:nvPr/>
          </p:nvSpPr>
          <p:spPr>
            <a:xfrm>
              <a:off x="5655668" y="4464126"/>
              <a:ext cx="1501955"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5752847" y="4464126"/>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Email Servers</a:t>
              </a:r>
              <a:endParaRPr lang="en-US" sz="1400" dirty="0">
                <a:latin typeface="Segoe UI" panose="020B0502040204020203" pitchFamily="34" charset="0"/>
                <a:cs typeface="Segoe UI" panose="020B0502040204020203" pitchFamily="34" charset="0"/>
              </a:endParaRPr>
            </a:p>
          </p:txBody>
        </p:sp>
        <p:sp>
          <p:nvSpPr>
            <p:cNvPr id="41" name="TextBox 40"/>
            <p:cNvSpPr txBox="1"/>
            <p:nvPr/>
          </p:nvSpPr>
          <p:spPr>
            <a:xfrm>
              <a:off x="5655669" y="5098606"/>
              <a:ext cx="1501954" cy="954107"/>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Mailbox Information</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Address Book</a:t>
              </a:r>
              <a:endParaRPr lang="en-US" sz="1400" dirty="0">
                <a:latin typeface="Segoe UI" panose="020B0502040204020203" pitchFamily="34" charset="0"/>
                <a:cs typeface="Segoe UI" panose="020B0502040204020203" pitchFamily="34" charset="0"/>
              </a:endParaRPr>
            </a:p>
          </p:txBody>
        </p:sp>
      </p:grpSp>
      <p:grpSp>
        <p:nvGrpSpPr>
          <p:cNvPr id="47" name="Group 46"/>
          <p:cNvGrpSpPr/>
          <p:nvPr/>
        </p:nvGrpSpPr>
        <p:grpSpPr>
          <a:xfrm>
            <a:off x="7863722" y="4876807"/>
            <a:ext cx="1558802" cy="1642452"/>
            <a:chOff x="5655668" y="4464126"/>
            <a:chExt cx="1558802" cy="1642452"/>
          </a:xfrm>
          <a:solidFill>
            <a:schemeClr val="accent1">
              <a:lumMod val="20000"/>
              <a:lumOff val="80000"/>
            </a:schemeClr>
          </a:solidFill>
        </p:grpSpPr>
        <p:sp>
          <p:nvSpPr>
            <p:cNvPr id="48" name="Rounded Rectangle 47"/>
            <p:cNvSpPr/>
            <p:nvPr/>
          </p:nvSpPr>
          <p:spPr>
            <a:xfrm>
              <a:off x="5655668" y="4464126"/>
              <a:ext cx="1558802"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9" name="TextBox 48"/>
            <p:cNvSpPr txBox="1"/>
            <p:nvPr/>
          </p:nvSpPr>
          <p:spPr>
            <a:xfrm>
              <a:off x="5752846" y="4464126"/>
              <a:ext cx="1210629" cy="307777"/>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Applications</a:t>
              </a:r>
              <a:endParaRPr lang="en-US" sz="1400" dirty="0">
                <a:latin typeface="Segoe UI" panose="020B0502040204020203" pitchFamily="34" charset="0"/>
                <a:cs typeface="Segoe UI" panose="020B0502040204020203" pitchFamily="34" charset="0"/>
              </a:endParaRPr>
            </a:p>
          </p:txBody>
        </p:sp>
        <p:sp>
          <p:nvSpPr>
            <p:cNvPr id="50" name="TextBox 49"/>
            <p:cNvSpPr txBox="1"/>
            <p:nvPr/>
          </p:nvSpPr>
          <p:spPr>
            <a:xfrm>
              <a:off x="5693568" y="4721583"/>
              <a:ext cx="1501954" cy="1384995"/>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Server </a:t>
              </a:r>
              <a:r>
                <a:rPr lang="en-US" sz="1400" dirty="0" err="1" smtClean="0">
                  <a:latin typeface="Segoe UI" panose="020B0502040204020203" pitchFamily="34" charset="0"/>
                  <a:cs typeface="Segoe UI" panose="020B0502040204020203" pitchFamily="34" charset="0"/>
                </a:rPr>
                <a:t>Config</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SSO</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App-Specific Directory Info</a:t>
              </a:r>
            </a:p>
          </p:txBody>
        </p:sp>
      </p:grpSp>
      <p:grpSp>
        <p:nvGrpSpPr>
          <p:cNvPr id="51" name="Group 50"/>
          <p:cNvGrpSpPr/>
          <p:nvPr/>
        </p:nvGrpSpPr>
        <p:grpSpPr>
          <a:xfrm>
            <a:off x="10166091" y="4198985"/>
            <a:ext cx="1501955" cy="1592132"/>
            <a:chOff x="5655668" y="4464126"/>
            <a:chExt cx="1501955" cy="1592132"/>
          </a:xfrm>
          <a:solidFill>
            <a:schemeClr val="accent1">
              <a:lumMod val="20000"/>
              <a:lumOff val="80000"/>
            </a:schemeClr>
          </a:solidFill>
        </p:grpSpPr>
        <p:sp>
          <p:nvSpPr>
            <p:cNvPr id="52" name="Rounded Rectangle 51"/>
            <p:cNvSpPr/>
            <p:nvPr/>
          </p:nvSpPr>
          <p:spPr>
            <a:xfrm>
              <a:off x="5655668" y="4464126"/>
              <a:ext cx="1501955" cy="1592132"/>
            </a:xfrm>
            <a:prstGeom prst="rect">
              <a:avLst/>
            </a:prstGeom>
            <a:grp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3" name="TextBox 52"/>
            <p:cNvSpPr txBox="1"/>
            <p:nvPr/>
          </p:nvSpPr>
          <p:spPr>
            <a:xfrm>
              <a:off x="5752847" y="4464126"/>
              <a:ext cx="1055076" cy="523220"/>
            </a:xfrm>
            <a:prstGeom prst="rect">
              <a:avLst/>
            </a:prstGeom>
            <a:grpFill/>
            <a:ln>
              <a:noFill/>
            </a:ln>
          </p:spPr>
          <p:txBody>
            <a:bodyPr wrap="square" rtlCol="0">
              <a:spAutoFit/>
            </a:bodyPr>
            <a:lstStyle/>
            <a:p>
              <a:r>
                <a:rPr lang="en-US" sz="1400" dirty="0" smtClean="0">
                  <a:latin typeface="Segoe UI" panose="020B0502040204020203" pitchFamily="34" charset="0"/>
                  <a:cs typeface="Segoe UI" panose="020B0502040204020203" pitchFamily="34" charset="0"/>
                </a:rPr>
                <a:t>Network Devices</a:t>
              </a:r>
              <a:endParaRPr lang="en-US" sz="1400" dirty="0">
                <a:latin typeface="Segoe UI" panose="020B0502040204020203" pitchFamily="34" charset="0"/>
                <a:cs typeface="Segoe UI" panose="020B0502040204020203" pitchFamily="34" charset="0"/>
              </a:endParaRPr>
            </a:p>
          </p:txBody>
        </p:sp>
        <p:sp>
          <p:nvSpPr>
            <p:cNvPr id="54" name="TextBox 53"/>
            <p:cNvSpPr txBox="1"/>
            <p:nvPr/>
          </p:nvSpPr>
          <p:spPr>
            <a:xfrm>
              <a:off x="5655669" y="5098606"/>
              <a:ext cx="1501954" cy="954107"/>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Config</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QoS</a:t>
              </a:r>
              <a:r>
                <a:rPr lang="en-US" sz="1400" dirty="0" smtClean="0">
                  <a:latin typeface="Segoe UI" panose="020B0502040204020203" pitchFamily="34" charset="0"/>
                  <a:cs typeface="Segoe UI" panose="020B0502040204020203" pitchFamily="34" charset="0"/>
                </a:rPr>
                <a:t> Policy</a:t>
              </a:r>
            </a:p>
            <a:p>
              <a:pPr marL="285750" indent="-285750">
                <a:buFont typeface="Arial" panose="020B0604020202020204" pitchFamily="34" charset="0"/>
                <a:buChar char="•"/>
              </a:pPr>
              <a:r>
                <a:rPr lang="en-US" sz="1400" dirty="0" smtClean="0">
                  <a:latin typeface="Segoe UI" panose="020B0502040204020203" pitchFamily="34" charset="0"/>
                  <a:cs typeface="Segoe UI" panose="020B0502040204020203" pitchFamily="34" charset="0"/>
                </a:rPr>
                <a:t>Security Policy</a:t>
              </a:r>
              <a:endParaRPr lang="en-US" sz="1400" dirty="0">
                <a:latin typeface="Segoe UI" panose="020B0502040204020203" pitchFamily="34" charset="0"/>
                <a:cs typeface="Segoe UI" panose="020B0502040204020203" pitchFamily="34" charset="0"/>
              </a:endParaRPr>
            </a:p>
          </p:txBody>
        </p:sp>
      </p:grpSp>
      <p:grpSp>
        <p:nvGrpSpPr>
          <p:cNvPr id="59" name="Group 58"/>
          <p:cNvGrpSpPr/>
          <p:nvPr/>
        </p:nvGrpSpPr>
        <p:grpSpPr>
          <a:xfrm>
            <a:off x="7618356" y="3128088"/>
            <a:ext cx="2028092" cy="1326683"/>
            <a:chOff x="7674771" y="3393229"/>
            <a:chExt cx="2028092" cy="1326683"/>
          </a:xfrm>
          <a:solidFill>
            <a:schemeClr val="accent6">
              <a:lumMod val="40000"/>
              <a:lumOff val="60000"/>
            </a:schemeClr>
          </a:solidFill>
        </p:grpSpPr>
        <p:grpSp>
          <p:nvGrpSpPr>
            <p:cNvPr id="57" name="Group 56"/>
            <p:cNvGrpSpPr/>
            <p:nvPr/>
          </p:nvGrpSpPr>
          <p:grpSpPr>
            <a:xfrm>
              <a:off x="7674772" y="3393229"/>
              <a:ext cx="2028091" cy="1326683"/>
              <a:chOff x="7770783" y="3862767"/>
              <a:chExt cx="2028091" cy="1326683"/>
            </a:xfrm>
            <a:grpFill/>
          </p:grpSpPr>
          <p:sp>
            <p:nvSpPr>
              <p:cNvPr id="56" name="Rounded Rectangle 55"/>
              <p:cNvSpPr/>
              <p:nvPr/>
            </p:nvSpPr>
            <p:spPr>
              <a:xfrm>
                <a:off x="7770783" y="3862767"/>
                <a:ext cx="2018961" cy="132668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7770783" y="3862767"/>
                <a:ext cx="2028091" cy="584775"/>
              </a:xfrm>
              <a:prstGeom prst="rect">
                <a:avLst/>
              </a:prstGeom>
              <a:grpFill/>
              <a:ln>
                <a:noFill/>
              </a:ln>
            </p:spPr>
            <p:txBody>
              <a:bodyPr wrap="square" rtlCol="0">
                <a:spAutoFit/>
              </a:bodyPr>
              <a:lstStyle/>
              <a:p>
                <a:r>
                  <a:rPr lang="en-US" sz="1600" dirty="0" err="1" smtClean="0">
                    <a:latin typeface="Segoe UI" panose="020B0502040204020203" pitchFamily="34" charset="0"/>
                    <a:cs typeface="Segoe UI" panose="020B0502040204020203" pitchFamily="34" charset="0"/>
                  </a:rPr>
                  <a:t>Sherbimet</a:t>
                </a:r>
                <a:r>
                  <a:rPr lang="en-US" sz="1600" dirty="0" smtClean="0">
                    <a:latin typeface="Segoe UI" panose="020B0502040204020203" pitchFamily="34" charset="0"/>
                    <a:cs typeface="Segoe UI" panose="020B0502040204020203" pitchFamily="34" charset="0"/>
                  </a:rPr>
                  <a:t> </a:t>
                </a:r>
                <a:r>
                  <a:rPr lang="en-US" sz="1600" dirty="0" err="1" smtClean="0">
                    <a:latin typeface="Segoe UI" panose="020B0502040204020203" pitchFamily="34" charset="0"/>
                    <a:cs typeface="Segoe UI" panose="020B0502040204020203" pitchFamily="34" charset="0"/>
                  </a:rPr>
                  <a:t>direktori</a:t>
                </a:r>
                <a:r>
                  <a:rPr lang="en-US" sz="1600" dirty="0" smtClean="0">
                    <a:latin typeface="Segoe UI" panose="020B0502040204020203" pitchFamily="34" charset="0"/>
                    <a:cs typeface="Segoe UI" panose="020B0502040204020203" pitchFamily="34" charset="0"/>
                  </a:rPr>
                  <a:t> AD</a:t>
                </a:r>
                <a:endParaRPr lang="en-US" sz="1600" dirty="0">
                  <a:latin typeface="Segoe UI" panose="020B0502040204020203" pitchFamily="34" charset="0"/>
                  <a:cs typeface="Segoe UI" panose="020B0502040204020203" pitchFamily="34" charset="0"/>
                </a:endParaRPr>
              </a:p>
            </p:txBody>
          </p:sp>
        </p:grpSp>
        <p:sp>
          <p:nvSpPr>
            <p:cNvPr id="58" name="TextBox 57"/>
            <p:cNvSpPr txBox="1"/>
            <p:nvPr/>
          </p:nvSpPr>
          <p:spPr>
            <a:xfrm>
              <a:off x="7674771" y="3952726"/>
              <a:ext cx="2021678" cy="738664"/>
            </a:xfrm>
            <a:prstGeom prst="rect">
              <a:avLst/>
            </a:prstGeom>
            <a:grpFill/>
            <a:ln>
              <a:noFill/>
            </a:ln>
          </p:spPr>
          <p:txBody>
            <a:bodyPr wrap="square" rtlCol="0">
              <a:spAutoFit/>
            </a:bodyPr>
            <a:lstStyle/>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Menaxhimi</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Siguri</a:t>
              </a:r>
              <a:endParaRPr lang="en-US" sz="1400" dirty="0" smtClean="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400" dirty="0" err="1" smtClean="0">
                  <a:latin typeface="Segoe UI" panose="020B0502040204020203" pitchFamily="34" charset="0"/>
                  <a:cs typeface="Segoe UI" panose="020B0502040204020203" pitchFamily="34" charset="0"/>
                </a:rPr>
                <a:t>I</a:t>
              </a:r>
              <a:r>
                <a:rPr lang="en-US" sz="1400" i="1" dirty="0" err="1" smtClean="0">
                  <a:latin typeface="Segoe UI" panose="020B0502040204020203" pitchFamily="34" charset="0"/>
                  <a:cs typeface="Segoe UI" panose="020B0502040204020203" pitchFamily="34" charset="0"/>
                </a:rPr>
                <a:t>nteraktivitet</a:t>
              </a:r>
              <a:endParaRPr lang="en-US" sz="1400" dirty="0">
                <a:latin typeface="Segoe UI" panose="020B0502040204020203" pitchFamily="34" charset="0"/>
                <a:cs typeface="Segoe UI" panose="020B0502040204020203" pitchFamily="34" charset="0"/>
              </a:endParaRPr>
            </a:p>
          </p:txBody>
        </p:sp>
      </p:grpSp>
      <p:cxnSp>
        <p:nvCxnSpPr>
          <p:cNvPr id="61" name="Straight Arrow Connector 60"/>
          <p:cNvCxnSpPr/>
          <p:nvPr/>
        </p:nvCxnSpPr>
        <p:spPr>
          <a:xfrm>
            <a:off x="7491824" y="2685044"/>
            <a:ext cx="646569" cy="36421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9116120" y="2681337"/>
            <a:ext cx="612811" cy="36792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8620407" y="2709555"/>
            <a:ext cx="4566" cy="36486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8561422" y="4540098"/>
            <a:ext cx="945" cy="28333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7183794" y="4553371"/>
            <a:ext cx="616059" cy="35880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9422525" y="4547962"/>
            <a:ext cx="646569" cy="36421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 xmlns:p14="http://schemas.microsoft.com/office/powerpoint/2010/main" val="427826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9"/>
                                        </p:tgtEl>
                                        <p:attrNameLst>
                                          <p:attrName>style.visibility</p:attrName>
                                        </p:attrNameLst>
                                      </p:cBhvr>
                                      <p:to>
                                        <p:strVal val="visible"/>
                                      </p:to>
                                    </p:set>
                                    <p:anim calcmode="lin" valueType="num">
                                      <p:cBhvr additive="base">
                                        <p:cTn id="31" dur="500" fill="hold"/>
                                        <p:tgtEl>
                                          <p:spTgt spid="59"/>
                                        </p:tgtEl>
                                        <p:attrNameLst>
                                          <p:attrName>ppt_x</p:attrName>
                                        </p:attrNameLst>
                                      </p:cBhvr>
                                      <p:tavLst>
                                        <p:tav tm="0">
                                          <p:val>
                                            <p:strVal val="#ppt_x"/>
                                          </p:val>
                                        </p:tav>
                                        <p:tav tm="100000">
                                          <p:val>
                                            <p:strVal val="#ppt_x"/>
                                          </p:val>
                                        </p:tav>
                                      </p:tavLst>
                                    </p:anim>
                                    <p:anim calcmode="lin" valueType="num">
                                      <p:cBhvr additive="base">
                                        <p:cTn id="32"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500"/>
                                        <p:tgtEl>
                                          <p:spTgt spid="61"/>
                                        </p:tgtEl>
                                      </p:cBhvr>
                                    </p:animEffect>
                                  </p:childTnLst>
                                </p:cTn>
                              </p:par>
                              <p:par>
                                <p:cTn id="38" presetID="10" presetClass="entr" presetSubtype="0" fill="hold" nodeType="withEffect">
                                  <p:stCondLst>
                                    <p:cond delay="0"/>
                                  </p:stCondLst>
                                  <p:childTnLst>
                                    <p:set>
                                      <p:cBhvr>
                                        <p:cTn id="39" dur="1" fill="hold">
                                          <p:stCondLst>
                                            <p:cond delay="0"/>
                                          </p:stCondLst>
                                        </p:cTn>
                                        <p:tgtEl>
                                          <p:spTgt spid="65"/>
                                        </p:tgtEl>
                                        <p:attrNameLst>
                                          <p:attrName>style.visibility</p:attrName>
                                        </p:attrNameLst>
                                      </p:cBhvr>
                                      <p:to>
                                        <p:strVal val="visible"/>
                                      </p:to>
                                    </p:set>
                                    <p:animEffect transition="in" filter="fade">
                                      <p:cBhvr>
                                        <p:cTn id="40" dur="500"/>
                                        <p:tgtEl>
                                          <p:spTgt spid="65"/>
                                        </p:tgtEl>
                                      </p:cBhvr>
                                    </p:animEffect>
                                  </p:childTnLst>
                                </p:cTn>
                              </p:par>
                              <p:par>
                                <p:cTn id="41" presetID="10" presetClass="entr" presetSubtype="0" fill="hold" nodeType="with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fade">
                                      <p:cBhvr>
                                        <p:cTn id="43" dur="500"/>
                                        <p:tgtEl>
                                          <p:spTgt spid="63"/>
                                        </p:tgtEl>
                                      </p:cBhvr>
                                    </p:animEffect>
                                  </p:childTnLst>
                                </p:cTn>
                              </p:par>
                              <p:par>
                                <p:cTn id="44" presetID="10" presetClass="entr" presetSubtype="0" fill="hold" nodeType="withEffect">
                                  <p:stCondLst>
                                    <p:cond delay="0"/>
                                  </p:stCondLst>
                                  <p:childTnLst>
                                    <p:set>
                                      <p:cBhvr>
                                        <p:cTn id="45" dur="1" fill="hold">
                                          <p:stCondLst>
                                            <p:cond delay="0"/>
                                          </p:stCondLst>
                                        </p:cTn>
                                        <p:tgtEl>
                                          <p:spTgt spid="69"/>
                                        </p:tgtEl>
                                        <p:attrNameLst>
                                          <p:attrName>style.visibility</p:attrName>
                                        </p:attrNameLst>
                                      </p:cBhvr>
                                      <p:to>
                                        <p:strVal val="visible"/>
                                      </p:to>
                                    </p:set>
                                    <p:animEffect transition="in" filter="fade">
                                      <p:cBhvr>
                                        <p:cTn id="46" dur="500"/>
                                        <p:tgtEl>
                                          <p:spTgt spid="69"/>
                                        </p:tgtEl>
                                      </p:cBhvr>
                                    </p:animEffect>
                                  </p:childTnLst>
                                </p:cTn>
                              </p:par>
                              <p:par>
                                <p:cTn id="47" presetID="10" presetClass="entr" presetSubtype="0" fill="hold" nodeType="with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500"/>
                                        <p:tgtEl>
                                          <p:spTgt spid="67"/>
                                        </p:tgtEl>
                                      </p:cBhvr>
                                    </p:animEffect>
                                  </p:childTnLst>
                                </p:cTn>
                              </p:par>
                              <p:par>
                                <p:cTn id="50" presetID="10" presetClass="entr" presetSubtype="0" fill="hold" nodeType="withEffect">
                                  <p:stCondLst>
                                    <p:cond delay="0"/>
                                  </p:stCondLst>
                                  <p:childTnLst>
                                    <p:set>
                                      <p:cBhvr>
                                        <p:cTn id="51" dur="1" fill="hold">
                                          <p:stCondLst>
                                            <p:cond delay="0"/>
                                          </p:stCondLst>
                                        </p:cTn>
                                        <p:tgtEl>
                                          <p:spTgt spid="68"/>
                                        </p:tgtEl>
                                        <p:attrNameLst>
                                          <p:attrName>style.visibility</p:attrName>
                                        </p:attrNameLst>
                                      </p:cBhvr>
                                      <p:to>
                                        <p:strVal val="visible"/>
                                      </p:to>
                                    </p:set>
                                    <p:animEffect transition="in" filter="fade">
                                      <p:cBhvr>
                                        <p:cTn id="52"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US" dirty="0" err="1" smtClean="0"/>
              <a:t>Infraktrukture</a:t>
            </a:r>
            <a:r>
              <a:rPr lang="en-US" dirty="0" smtClean="0"/>
              <a:t> </a:t>
            </a:r>
            <a:r>
              <a:rPr lang="en-US" dirty="0" err="1" smtClean="0"/>
              <a:t>te</a:t>
            </a:r>
            <a:r>
              <a:rPr lang="en-US" dirty="0" smtClean="0"/>
              <a:t> </a:t>
            </a:r>
            <a:r>
              <a:rPr lang="en-US" dirty="0" err="1" smtClean="0"/>
              <a:t>shkallzueshme</a:t>
            </a:r>
            <a:r>
              <a:rPr lang="en-US" dirty="0" smtClean="0"/>
              <a:t>, </a:t>
            </a:r>
            <a:r>
              <a:rPr lang="en-US" dirty="0" err="1" smtClean="0"/>
              <a:t>te</a:t>
            </a:r>
            <a:r>
              <a:rPr lang="en-US" dirty="0" smtClean="0"/>
              <a:t> </a:t>
            </a:r>
            <a:r>
              <a:rPr lang="en-US" dirty="0" err="1" smtClean="0"/>
              <a:t>sigurte</a:t>
            </a:r>
            <a:r>
              <a:rPr lang="en-US" dirty="0" smtClean="0"/>
              <a:t> </a:t>
            </a:r>
            <a:r>
              <a:rPr lang="en-US" dirty="0" err="1" smtClean="0"/>
              <a:t>dhe</a:t>
            </a:r>
            <a:r>
              <a:rPr lang="en-US" dirty="0" smtClean="0"/>
              <a:t> </a:t>
            </a:r>
            <a:r>
              <a:rPr lang="en-US" dirty="0" err="1" smtClean="0"/>
              <a:t>te</a:t>
            </a:r>
            <a:r>
              <a:rPr lang="en-US" dirty="0" smtClean="0"/>
              <a:t> </a:t>
            </a:r>
            <a:r>
              <a:rPr lang="en-US" dirty="0" err="1" smtClean="0"/>
              <a:t>menaxhueshme</a:t>
            </a:r>
            <a:r>
              <a:rPr lang="en-US" dirty="0" smtClean="0"/>
              <a:t> per </a:t>
            </a:r>
            <a:r>
              <a:rPr lang="en-US" dirty="0" err="1" smtClean="0"/>
              <a:t>menaxhimin</a:t>
            </a:r>
            <a:r>
              <a:rPr lang="en-US" dirty="0" smtClean="0"/>
              <a:t> e </a:t>
            </a:r>
            <a:r>
              <a:rPr lang="en-US" dirty="0" err="1" smtClean="0"/>
              <a:t>perdoruesve</a:t>
            </a:r>
            <a:r>
              <a:rPr lang="en-US" dirty="0" smtClean="0"/>
              <a:t> </a:t>
            </a:r>
            <a:r>
              <a:rPr lang="en-US" dirty="0" err="1" smtClean="0"/>
              <a:t>dhe</a:t>
            </a:r>
            <a:r>
              <a:rPr lang="en-US" dirty="0" smtClean="0"/>
              <a:t> </a:t>
            </a:r>
            <a:r>
              <a:rPr lang="en-US" dirty="0" err="1" smtClean="0"/>
              <a:t>burimeve</a:t>
            </a:r>
            <a:endParaRPr lang="en-US" dirty="0" smtClean="0"/>
          </a:p>
          <a:p>
            <a:endParaRPr lang="en-US" dirty="0" smtClean="0"/>
          </a:p>
          <a:p>
            <a:pPr lvl="1"/>
            <a:r>
              <a:rPr lang="en-US" dirty="0" err="1" smtClean="0"/>
              <a:t>Ruan</a:t>
            </a:r>
            <a:r>
              <a:rPr lang="en-US" dirty="0" smtClean="0"/>
              <a:t> </a:t>
            </a:r>
            <a:r>
              <a:rPr lang="en-US" dirty="0" err="1" smtClean="0"/>
              <a:t>dhe</a:t>
            </a:r>
            <a:r>
              <a:rPr lang="en-US" dirty="0" smtClean="0"/>
              <a:t> </a:t>
            </a:r>
            <a:r>
              <a:rPr lang="en-US" dirty="0" err="1" smtClean="0"/>
              <a:t>menaxhon</a:t>
            </a:r>
            <a:r>
              <a:rPr lang="en-US" dirty="0" smtClean="0"/>
              <a:t> </a:t>
            </a:r>
            <a:r>
              <a:rPr lang="en-US" dirty="0" err="1" smtClean="0"/>
              <a:t>informacionin</a:t>
            </a:r>
            <a:r>
              <a:rPr lang="en-US" dirty="0" smtClean="0"/>
              <a:t> ne </a:t>
            </a:r>
            <a:r>
              <a:rPr lang="en-US" dirty="0" err="1" smtClean="0"/>
              <a:t>lidhje</a:t>
            </a:r>
            <a:r>
              <a:rPr lang="en-US" dirty="0" smtClean="0"/>
              <a:t> me </a:t>
            </a:r>
            <a:r>
              <a:rPr lang="en-US" dirty="0" err="1" smtClean="0"/>
              <a:t>burimet</a:t>
            </a:r>
            <a:r>
              <a:rPr lang="en-US" dirty="0" smtClean="0"/>
              <a:t> ne </a:t>
            </a:r>
            <a:r>
              <a:rPr lang="en-US" dirty="0" err="1" smtClean="0"/>
              <a:t>rrjet</a:t>
            </a:r>
            <a:endParaRPr lang="en-US" dirty="0" smtClean="0"/>
          </a:p>
          <a:p>
            <a:pPr lvl="1"/>
            <a:r>
              <a:rPr lang="en-US" dirty="0" err="1" smtClean="0"/>
              <a:t>Ofron</a:t>
            </a:r>
            <a:r>
              <a:rPr lang="en-US" dirty="0" smtClean="0"/>
              <a:t> </a:t>
            </a:r>
            <a:r>
              <a:rPr lang="en-US" dirty="0" err="1" smtClean="0"/>
              <a:t>suport</a:t>
            </a:r>
            <a:r>
              <a:rPr lang="en-US" dirty="0" smtClean="0"/>
              <a:t> per </a:t>
            </a:r>
            <a:r>
              <a:rPr lang="en-US" dirty="0" err="1" smtClean="0"/>
              <a:t>aplikacionet</a:t>
            </a:r>
            <a:r>
              <a:rPr lang="en-US" dirty="0" smtClean="0"/>
              <a:t> </a:t>
            </a:r>
            <a:r>
              <a:rPr lang="en-US" dirty="0" err="1" smtClean="0"/>
              <a:t>qe</a:t>
            </a:r>
            <a:r>
              <a:rPr lang="en-US" dirty="0" smtClean="0"/>
              <a:t> </a:t>
            </a:r>
            <a:r>
              <a:rPr lang="en-US" dirty="0" err="1" smtClean="0"/>
              <a:t>aktivizohen</a:t>
            </a:r>
            <a:r>
              <a:rPr lang="en-US" dirty="0" smtClean="0"/>
              <a:t> ne </a:t>
            </a:r>
            <a:r>
              <a:rPr lang="en-US" dirty="0" err="1" smtClean="0"/>
              <a:t>nivel</a:t>
            </a:r>
            <a:r>
              <a:rPr lang="en-US" dirty="0" smtClean="0"/>
              <a:t> </a:t>
            </a:r>
            <a:r>
              <a:rPr lang="en-US" dirty="0" err="1" smtClean="0"/>
              <a:t>direktorie</a:t>
            </a:r>
            <a:r>
              <a:rPr lang="en-US" dirty="0" smtClean="0"/>
              <a:t> sic </a:t>
            </a:r>
            <a:r>
              <a:rPr lang="en-US" dirty="0" err="1" smtClean="0"/>
              <a:t>eshte</a:t>
            </a:r>
            <a:r>
              <a:rPr lang="en-US" dirty="0" smtClean="0"/>
              <a:t> Microsoft</a:t>
            </a:r>
            <a:r>
              <a:rPr lang="en-US" dirty="0"/>
              <a:t>® Exchange </a:t>
            </a:r>
            <a:r>
              <a:rPr lang="en-US" dirty="0" smtClean="0"/>
              <a:t>Server</a:t>
            </a:r>
          </a:p>
          <a:p>
            <a:pPr lvl="1"/>
            <a:r>
              <a:rPr lang="en-US" dirty="0" err="1" smtClean="0"/>
              <a:t>Lejon</a:t>
            </a:r>
            <a:r>
              <a:rPr lang="en-US" dirty="0" smtClean="0"/>
              <a:t> </a:t>
            </a:r>
            <a:r>
              <a:rPr lang="en-US" dirty="0" err="1" smtClean="0"/>
              <a:t>menaxhim</a:t>
            </a:r>
            <a:r>
              <a:rPr lang="en-US" dirty="0" smtClean="0"/>
              <a:t> </a:t>
            </a:r>
            <a:r>
              <a:rPr lang="en-US" dirty="0" err="1" smtClean="0"/>
              <a:t>te</a:t>
            </a:r>
            <a:r>
              <a:rPr lang="en-US" dirty="0" smtClean="0"/>
              <a:t> </a:t>
            </a:r>
            <a:r>
              <a:rPr lang="en-US" dirty="0" err="1" smtClean="0"/>
              <a:t>centralizuar</a:t>
            </a:r>
            <a:endParaRPr lang="en-GB" dirty="0"/>
          </a:p>
        </p:txBody>
      </p:sp>
      <p:sp>
        <p:nvSpPr>
          <p:cNvPr id="2" name="Title 1"/>
          <p:cNvSpPr>
            <a:spLocks noGrp="1"/>
          </p:cNvSpPr>
          <p:nvPr>
            <p:ph type="title"/>
          </p:nvPr>
        </p:nvSpPr>
        <p:spPr/>
        <p:txBody>
          <a:bodyPr/>
          <a:lstStyle/>
          <a:p>
            <a:r>
              <a:rPr lang="en-US" dirty="0" err="1" smtClean="0"/>
              <a:t>Cfare</a:t>
            </a:r>
            <a:r>
              <a:rPr lang="en-US" dirty="0" smtClean="0"/>
              <a:t> </a:t>
            </a:r>
            <a:r>
              <a:rPr lang="en-US" dirty="0" err="1" smtClean="0"/>
              <a:t>realizojne</a:t>
            </a:r>
            <a:r>
              <a:rPr lang="en-US" dirty="0" smtClean="0"/>
              <a:t> </a:t>
            </a:r>
            <a:r>
              <a:rPr lang="en-US" dirty="0" err="1" smtClean="0"/>
              <a:t>sherbimet</a:t>
            </a:r>
            <a:r>
              <a:rPr lang="en-US" dirty="0" smtClean="0"/>
              <a:t> domain AD?</a:t>
            </a:r>
            <a:endParaRPr lang="en-US" dirty="0"/>
          </a:p>
        </p:txBody>
      </p:sp>
      <p:pic>
        <p:nvPicPr>
          <p:cNvPr id="8" name="Picture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spTree>
    <p:custDataLst>
      <p:tags r:id="rId1"/>
    </p:custDataLst>
    <p:extLst>
      <p:ext uri="{BB962C8B-B14F-4D97-AF65-F5344CB8AC3E}">
        <p14:creationId xmlns="" xmlns:p14="http://schemas.microsoft.com/office/powerpoint/2010/main" val="2350426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2" y="1417638"/>
            <a:ext cx="6606003" cy="5311408"/>
          </a:xfrm>
        </p:spPr>
        <p:txBody>
          <a:bodyPr>
            <a:normAutofit/>
          </a:bodyPr>
          <a:lstStyle/>
          <a:p>
            <a:r>
              <a:rPr lang="en-US" dirty="0" err="1" smtClean="0"/>
              <a:t>Eshte</a:t>
            </a:r>
            <a:r>
              <a:rPr lang="en-US" dirty="0" smtClean="0"/>
              <a:t> </a:t>
            </a:r>
            <a:r>
              <a:rPr lang="en-US" dirty="0" err="1" smtClean="0"/>
              <a:t>implementimi</a:t>
            </a:r>
            <a:r>
              <a:rPr lang="en-US" dirty="0" smtClean="0"/>
              <a:t> </a:t>
            </a:r>
            <a:r>
              <a:rPr lang="en-US" dirty="0" smtClean="0"/>
              <a:t>MS per </a:t>
            </a:r>
            <a:r>
              <a:rPr lang="en-US" dirty="0" err="1" smtClean="0"/>
              <a:t>infrastrukturen</a:t>
            </a:r>
            <a:r>
              <a:rPr lang="en-US" dirty="0" smtClean="0"/>
              <a:t> e </a:t>
            </a:r>
            <a:r>
              <a:rPr lang="en-US" dirty="0" err="1" smtClean="0"/>
              <a:t>celesit</a:t>
            </a:r>
            <a:r>
              <a:rPr lang="en-US" dirty="0" smtClean="0"/>
              <a:t> </a:t>
            </a:r>
            <a:r>
              <a:rPr lang="en-US" dirty="0" err="1" smtClean="0"/>
              <a:t>publik</a:t>
            </a:r>
            <a:endParaRPr lang="en-US" dirty="0" smtClean="0"/>
          </a:p>
          <a:p>
            <a:r>
              <a:rPr lang="en-US" dirty="0" smtClean="0"/>
              <a:t>PKI (</a:t>
            </a:r>
            <a:r>
              <a:rPr lang="en-US" dirty="0" err="1" smtClean="0"/>
              <a:t>publik</a:t>
            </a:r>
            <a:r>
              <a:rPr lang="en-US" dirty="0" smtClean="0"/>
              <a:t> key </a:t>
            </a:r>
            <a:r>
              <a:rPr lang="en-US" dirty="0" err="1" smtClean="0"/>
              <a:t>infrastucture</a:t>
            </a:r>
            <a:r>
              <a:rPr lang="en-US" dirty="0" smtClean="0"/>
              <a:t>) </a:t>
            </a:r>
            <a:r>
              <a:rPr lang="en-US" dirty="0" err="1" smtClean="0"/>
              <a:t>eshte</a:t>
            </a:r>
            <a:r>
              <a:rPr lang="en-US" dirty="0" smtClean="0"/>
              <a:t> </a:t>
            </a:r>
            <a:r>
              <a:rPr lang="en-US" dirty="0" err="1" smtClean="0"/>
              <a:t>nje</a:t>
            </a:r>
            <a:r>
              <a:rPr lang="en-US" dirty="0" smtClean="0"/>
              <a:t> </a:t>
            </a:r>
            <a:r>
              <a:rPr lang="en-US" dirty="0" err="1" smtClean="0"/>
              <a:t>bashkesi</a:t>
            </a:r>
            <a:r>
              <a:rPr lang="en-US" dirty="0" smtClean="0"/>
              <a:t> HW, SW, </a:t>
            </a:r>
            <a:r>
              <a:rPr lang="en-US" dirty="0" err="1" smtClean="0"/>
              <a:t>njerezish</a:t>
            </a:r>
            <a:r>
              <a:rPr lang="en-US" dirty="0" smtClean="0"/>
              <a:t>, </a:t>
            </a:r>
            <a:r>
              <a:rPr lang="en-US" dirty="0" err="1" smtClean="0"/>
              <a:t>politikash</a:t>
            </a:r>
            <a:r>
              <a:rPr lang="en-US" dirty="0" smtClean="0"/>
              <a:t>, </a:t>
            </a:r>
            <a:r>
              <a:rPr lang="en-US" dirty="0" err="1" smtClean="0"/>
              <a:t>procedurash</a:t>
            </a:r>
            <a:r>
              <a:rPr lang="en-US" dirty="0" smtClean="0"/>
              <a:t> </a:t>
            </a:r>
            <a:r>
              <a:rPr lang="en-US" dirty="0" err="1" smtClean="0"/>
              <a:t>te</a:t>
            </a:r>
            <a:r>
              <a:rPr lang="en-US" dirty="0" smtClean="0"/>
              <a:t> </a:t>
            </a:r>
            <a:r>
              <a:rPr lang="en-US" dirty="0" err="1" smtClean="0"/>
              <a:t>nevojshme</a:t>
            </a:r>
            <a:r>
              <a:rPr lang="en-US" dirty="0" smtClean="0"/>
              <a:t> per </a:t>
            </a:r>
            <a:r>
              <a:rPr lang="en-US" dirty="0" err="1" smtClean="0"/>
              <a:t>te</a:t>
            </a:r>
            <a:r>
              <a:rPr lang="en-US" dirty="0" smtClean="0"/>
              <a:t> </a:t>
            </a:r>
            <a:r>
              <a:rPr lang="en-US" dirty="0" err="1" smtClean="0"/>
              <a:t>krijuar</a:t>
            </a:r>
            <a:r>
              <a:rPr lang="en-US" dirty="0" smtClean="0"/>
              <a:t>, </a:t>
            </a:r>
            <a:r>
              <a:rPr lang="en-US" dirty="0" err="1" smtClean="0"/>
              <a:t>menaxhuar</a:t>
            </a:r>
            <a:r>
              <a:rPr lang="en-US" dirty="0" smtClean="0"/>
              <a:t>, </a:t>
            </a:r>
            <a:r>
              <a:rPr lang="en-US" dirty="0" err="1" smtClean="0"/>
              <a:t>shperndare</a:t>
            </a:r>
            <a:r>
              <a:rPr lang="en-US" dirty="0" smtClean="0"/>
              <a:t>, </a:t>
            </a:r>
            <a:r>
              <a:rPr lang="en-US" dirty="0" err="1" smtClean="0"/>
              <a:t>perdorur</a:t>
            </a:r>
            <a:r>
              <a:rPr lang="en-US" dirty="0" smtClean="0"/>
              <a:t>, </a:t>
            </a:r>
            <a:r>
              <a:rPr lang="en-US" dirty="0" err="1" smtClean="0"/>
              <a:t>ruajtur</a:t>
            </a:r>
            <a:r>
              <a:rPr lang="en-US" dirty="0" smtClean="0"/>
              <a:t>, </a:t>
            </a:r>
            <a:r>
              <a:rPr lang="en-US" dirty="0" err="1" smtClean="0"/>
              <a:t>dhe</a:t>
            </a:r>
            <a:r>
              <a:rPr lang="en-US" dirty="0" smtClean="0"/>
              <a:t> per </a:t>
            </a:r>
            <a:r>
              <a:rPr lang="en-US" dirty="0" err="1" smtClean="0"/>
              <a:t>te</a:t>
            </a:r>
            <a:r>
              <a:rPr lang="en-US" dirty="0" smtClean="0"/>
              <a:t> </a:t>
            </a:r>
            <a:r>
              <a:rPr lang="en-US" dirty="0" err="1" smtClean="0"/>
              <a:t>terhequr</a:t>
            </a:r>
            <a:r>
              <a:rPr lang="en-US" dirty="0" smtClean="0"/>
              <a:t> </a:t>
            </a:r>
            <a:r>
              <a:rPr lang="en-US" dirty="0" err="1" smtClean="0"/>
              <a:t>certifikatat</a:t>
            </a:r>
            <a:r>
              <a:rPr lang="en-US" dirty="0" smtClean="0"/>
              <a:t> </a:t>
            </a:r>
            <a:r>
              <a:rPr lang="en-US" dirty="0" err="1" smtClean="0"/>
              <a:t>dixhitale</a:t>
            </a:r>
            <a:endParaRPr lang="en-GB" dirty="0" smtClean="0"/>
          </a:p>
        </p:txBody>
      </p:sp>
      <p:sp>
        <p:nvSpPr>
          <p:cNvPr id="2" name="Title 1"/>
          <p:cNvSpPr>
            <a:spLocks noGrp="1"/>
          </p:cNvSpPr>
          <p:nvPr>
            <p:ph type="title"/>
          </p:nvPr>
        </p:nvSpPr>
        <p:spPr/>
        <p:txBody>
          <a:bodyPr/>
          <a:lstStyle/>
          <a:p>
            <a:r>
              <a:rPr lang="en-US" dirty="0" err="1" smtClean="0"/>
              <a:t>Cfare</a:t>
            </a:r>
            <a:r>
              <a:rPr lang="en-US" dirty="0" smtClean="0"/>
              <a:t> </a:t>
            </a:r>
            <a:r>
              <a:rPr lang="en-US" dirty="0" err="1" smtClean="0"/>
              <a:t>jane</a:t>
            </a:r>
            <a:r>
              <a:rPr lang="en-US" dirty="0" smtClean="0"/>
              <a:t> </a:t>
            </a:r>
            <a:r>
              <a:rPr lang="en-US" dirty="0" err="1" smtClean="0"/>
              <a:t>sherbimet</a:t>
            </a:r>
            <a:r>
              <a:rPr lang="en-US" dirty="0" smtClean="0"/>
              <a:t> </a:t>
            </a:r>
            <a:r>
              <a:rPr lang="en-US" dirty="0" err="1" smtClean="0"/>
              <a:t>certifikate</a:t>
            </a:r>
            <a:r>
              <a:rPr lang="en-US" dirty="0" smtClean="0"/>
              <a:t> AD?</a:t>
            </a:r>
            <a:endParaRPr lang="en-US" dirty="0"/>
          </a:p>
        </p:txBody>
      </p:sp>
      <p:pic>
        <p:nvPicPr>
          <p:cNvPr id="8" name="Picture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056372" y="5987205"/>
            <a:ext cx="1847574" cy="739030"/>
          </a:xfrm>
          <a:prstGeom prst="rect">
            <a:avLst/>
          </a:prstGeom>
        </p:spPr>
      </p:pic>
      <p:grpSp>
        <p:nvGrpSpPr>
          <p:cNvPr id="30" name="Group 29"/>
          <p:cNvGrpSpPr/>
          <p:nvPr/>
        </p:nvGrpSpPr>
        <p:grpSpPr>
          <a:xfrm>
            <a:off x="7343148" y="3778421"/>
            <a:ext cx="3753859" cy="2011254"/>
            <a:chOff x="7343148" y="3778421"/>
            <a:chExt cx="3753859" cy="2011254"/>
          </a:xfrm>
        </p:grpSpPr>
        <p:cxnSp>
          <p:nvCxnSpPr>
            <p:cNvPr id="28" name="Curved Connector 27"/>
            <p:cNvCxnSpPr>
              <a:stCxn id="10" idx="2"/>
              <a:endCxn id="4" idx="2"/>
            </p:cNvCxnSpPr>
            <p:nvPr/>
          </p:nvCxnSpPr>
          <p:spPr>
            <a:xfrm rot="5400000">
              <a:off x="8772325" y="2349245"/>
              <a:ext cx="895506" cy="3753859"/>
            </a:xfrm>
            <a:prstGeom prst="curvedConnector3">
              <a:avLst>
                <a:gd name="adj1" fmla="val 232557"/>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8426786" y="5512676"/>
              <a:ext cx="1449436" cy="276999"/>
            </a:xfrm>
            <a:prstGeom prst="rect">
              <a:avLst/>
            </a:prstGeom>
            <a:noFill/>
          </p:spPr>
          <p:txBody>
            <a:bodyPr wrap="none" rtlCol="0">
              <a:spAutoFit/>
            </a:bodyPr>
            <a:lstStyle/>
            <a:p>
              <a:r>
                <a:rPr lang="en-US" sz="1200" dirty="0" smtClean="0">
                  <a:latin typeface="Segoe UI Light" panose="020B0502040204020203" pitchFamily="34" charset="0"/>
                  <a:cs typeface="Segoe UI Light" panose="020B0502040204020203" pitchFamily="34" charset="0"/>
                </a:rPr>
                <a:t>Revocation Request</a:t>
              </a:r>
              <a:endParaRPr lang="en-US" sz="1200" dirty="0">
                <a:latin typeface="Segoe UI Light" panose="020B0502040204020203" pitchFamily="34" charset="0"/>
                <a:cs typeface="Segoe UI Light" panose="020B0502040204020203" pitchFamily="34" charset="0"/>
              </a:endParaRPr>
            </a:p>
          </p:txBody>
        </p:sp>
        <p:grpSp>
          <p:nvGrpSpPr>
            <p:cNvPr id="29" name="Group 28"/>
            <p:cNvGrpSpPr/>
            <p:nvPr/>
          </p:nvGrpSpPr>
          <p:grpSpPr>
            <a:xfrm>
              <a:off x="8201549" y="3778421"/>
              <a:ext cx="2895458" cy="1625313"/>
              <a:chOff x="8201549" y="3778421"/>
              <a:chExt cx="2895458" cy="1625313"/>
            </a:xfrm>
          </p:grpSpPr>
          <p:sp>
            <p:nvSpPr>
              <p:cNvPr id="9" name="Flowchart: Document 8"/>
              <p:cNvSpPr/>
              <p:nvPr/>
            </p:nvSpPr>
            <p:spPr>
              <a:xfrm>
                <a:off x="9090610" y="4372520"/>
                <a:ext cx="990719" cy="936978"/>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egoe UI Light" panose="020B0502040204020203" pitchFamily="34" charset="0"/>
                    <a:cs typeface="Segoe UI Light" panose="020B0502040204020203" pitchFamily="34" charset="0"/>
                  </a:rPr>
                  <a:t>Certificate Revocation List</a:t>
                </a:r>
                <a:endParaRPr lang="en-US" sz="1200" dirty="0">
                  <a:solidFill>
                    <a:schemeClr val="tx1"/>
                  </a:solidFill>
                  <a:latin typeface="Segoe UI Light" panose="020B0502040204020203" pitchFamily="34" charset="0"/>
                  <a:cs typeface="Segoe UI Light" panose="020B0502040204020203" pitchFamily="34" charset="0"/>
                </a:endParaRPr>
              </a:p>
            </p:txBody>
          </p:sp>
          <p:cxnSp>
            <p:nvCxnSpPr>
              <p:cNvPr id="26" name="Curved Connector 25"/>
              <p:cNvCxnSpPr>
                <a:stCxn id="9" idx="3"/>
                <a:endCxn id="10" idx="2"/>
              </p:cNvCxnSpPr>
              <p:nvPr/>
            </p:nvCxnSpPr>
            <p:spPr>
              <a:xfrm flipV="1">
                <a:off x="10081329" y="3778421"/>
                <a:ext cx="1015678" cy="1062588"/>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p:cNvCxnSpPr>
                <a:stCxn id="10" idx="2"/>
                <a:endCxn id="9" idx="1"/>
              </p:cNvCxnSpPr>
              <p:nvPr/>
            </p:nvCxnSpPr>
            <p:spPr>
              <a:xfrm rot="5400000">
                <a:off x="9562515" y="3306517"/>
                <a:ext cx="1062588" cy="2006397"/>
              </a:xfrm>
              <a:prstGeom prst="curvedConnector4">
                <a:avLst>
                  <a:gd name="adj1" fmla="val 26250"/>
                  <a:gd name="adj2" fmla="val 155321"/>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201549" y="4256888"/>
                <a:ext cx="919587" cy="461665"/>
              </a:xfrm>
              <a:prstGeom prst="rect">
                <a:avLst/>
              </a:prstGeom>
              <a:noFill/>
            </p:spPr>
            <p:txBody>
              <a:bodyPr wrap="square" rtlCol="0">
                <a:spAutoFit/>
              </a:bodyPr>
              <a:lstStyle/>
              <a:p>
                <a:r>
                  <a:rPr lang="en-US" sz="1200" dirty="0" smtClean="0">
                    <a:latin typeface="Segoe UI Light" panose="020B0502040204020203" pitchFamily="34" charset="0"/>
                    <a:cs typeface="Segoe UI Light" panose="020B0502040204020203" pitchFamily="34" charset="0"/>
                  </a:rPr>
                  <a:t>CRL Retrieval</a:t>
                </a:r>
                <a:endParaRPr lang="en-US" sz="1200" dirty="0">
                  <a:latin typeface="Segoe UI Light" panose="020B0502040204020203" pitchFamily="34" charset="0"/>
                  <a:cs typeface="Segoe UI Light" panose="020B0502040204020203" pitchFamily="34" charset="0"/>
                </a:endParaRPr>
              </a:p>
            </p:txBody>
          </p:sp>
          <p:sp>
            <p:nvSpPr>
              <p:cNvPr id="40" name="Oval 39"/>
              <p:cNvSpPr/>
              <p:nvPr/>
            </p:nvSpPr>
            <p:spPr>
              <a:xfrm>
                <a:off x="9123858" y="5059601"/>
                <a:ext cx="312010" cy="344133"/>
              </a:xfrm>
              <a:prstGeom prst="ellipse">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Segoe UI" panose="020B0502040204020203" pitchFamily="34" charset="0"/>
                    <a:cs typeface="Segoe UI" panose="020B0502040204020203" pitchFamily="34" charset="0"/>
                  </a:rPr>
                  <a:t>5</a:t>
                </a:r>
              </a:p>
            </p:txBody>
          </p:sp>
        </p:grpSp>
      </p:grpSp>
      <p:grpSp>
        <p:nvGrpSpPr>
          <p:cNvPr id="25" name="Group 24"/>
          <p:cNvGrpSpPr/>
          <p:nvPr/>
        </p:nvGrpSpPr>
        <p:grpSpPr>
          <a:xfrm>
            <a:off x="8252950" y="2584579"/>
            <a:ext cx="2844057" cy="1286636"/>
            <a:chOff x="8252950" y="2584579"/>
            <a:chExt cx="2844057" cy="1286636"/>
          </a:xfrm>
        </p:grpSpPr>
        <p:sp>
          <p:nvSpPr>
            <p:cNvPr id="6" name="Rectangle 5"/>
            <p:cNvSpPr/>
            <p:nvPr/>
          </p:nvSpPr>
          <p:spPr>
            <a:xfrm>
              <a:off x="9065652" y="2907216"/>
              <a:ext cx="990719" cy="8579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Document 14"/>
            <p:cNvSpPr/>
            <p:nvPr/>
          </p:nvSpPr>
          <p:spPr>
            <a:xfrm>
              <a:off x="9175903" y="3036560"/>
              <a:ext cx="208170" cy="163672"/>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Document 15"/>
            <p:cNvSpPr/>
            <p:nvPr/>
          </p:nvSpPr>
          <p:spPr>
            <a:xfrm>
              <a:off x="9456926" y="3268805"/>
              <a:ext cx="208170" cy="163672"/>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Document 16"/>
            <p:cNvSpPr/>
            <p:nvPr/>
          </p:nvSpPr>
          <p:spPr>
            <a:xfrm>
              <a:off x="9766541" y="3476711"/>
              <a:ext cx="208170" cy="163672"/>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a:stCxn id="6" idx="3"/>
              <a:endCxn id="10" idx="1"/>
            </p:cNvCxnSpPr>
            <p:nvPr/>
          </p:nvCxnSpPr>
          <p:spPr>
            <a:xfrm>
              <a:off x="10056371" y="3336194"/>
              <a:ext cx="4307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751174" y="2584579"/>
              <a:ext cx="1619674" cy="276999"/>
            </a:xfrm>
            <a:prstGeom prst="rect">
              <a:avLst/>
            </a:prstGeom>
            <a:noFill/>
          </p:spPr>
          <p:txBody>
            <a:bodyPr wrap="none" rtlCol="0">
              <a:spAutoFit/>
            </a:bodyPr>
            <a:lstStyle/>
            <a:p>
              <a:r>
                <a:rPr lang="en-US" sz="1200" dirty="0" smtClean="0">
                  <a:latin typeface="Segoe UI Light" panose="020B0502040204020203" pitchFamily="34" charset="0"/>
                  <a:cs typeface="Segoe UI Light" panose="020B0502040204020203" pitchFamily="34" charset="0"/>
                </a:rPr>
                <a:t>x.509 Certificate Chain</a:t>
              </a:r>
              <a:endParaRPr lang="en-US" sz="1200" dirty="0">
                <a:latin typeface="Segoe UI Light" panose="020B0502040204020203" pitchFamily="34" charset="0"/>
                <a:cs typeface="Segoe UI Light" panose="020B0502040204020203" pitchFamily="34" charset="0"/>
              </a:endParaRPr>
            </a:p>
          </p:txBody>
        </p:sp>
        <p:cxnSp>
          <p:nvCxnSpPr>
            <p:cNvPr id="22" name="Curved Connector 21"/>
            <p:cNvCxnSpPr>
              <a:stCxn id="10" idx="2"/>
              <a:endCxn id="6" idx="1"/>
            </p:cNvCxnSpPr>
            <p:nvPr/>
          </p:nvCxnSpPr>
          <p:spPr>
            <a:xfrm rot="5400000" flipH="1">
              <a:off x="9860216" y="2541631"/>
              <a:ext cx="442227" cy="2031355"/>
            </a:xfrm>
            <a:prstGeom prst="curvedConnector4">
              <a:avLst>
                <a:gd name="adj1" fmla="val -37467"/>
                <a:gd name="adj2" fmla="val 154641"/>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252950" y="3409550"/>
              <a:ext cx="888680" cy="461665"/>
            </a:xfrm>
            <a:prstGeom prst="rect">
              <a:avLst/>
            </a:prstGeom>
            <a:noFill/>
          </p:spPr>
          <p:txBody>
            <a:bodyPr wrap="square" rtlCol="0">
              <a:spAutoFit/>
            </a:bodyPr>
            <a:lstStyle/>
            <a:p>
              <a:r>
                <a:rPr lang="en-US" sz="1200" dirty="0" smtClean="0">
                  <a:latin typeface="Segoe UI Light" panose="020B0502040204020203" pitchFamily="34" charset="0"/>
                  <a:cs typeface="Segoe UI Light" panose="020B0502040204020203" pitchFamily="34" charset="0"/>
                </a:rPr>
                <a:t>Certificate Retrieval</a:t>
              </a:r>
              <a:endParaRPr lang="en-US" sz="1200" dirty="0">
                <a:latin typeface="Segoe UI Light" panose="020B0502040204020203" pitchFamily="34" charset="0"/>
                <a:cs typeface="Segoe UI Light" panose="020B0502040204020203" pitchFamily="34" charset="0"/>
              </a:endParaRPr>
            </a:p>
          </p:txBody>
        </p:sp>
        <p:sp>
          <p:nvSpPr>
            <p:cNvPr id="43" name="Oval 42"/>
            <p:cNvSpPr/>
            <p:nvPr/>
          </p:nvSpPr>
          <p:spPr>
            <a:xfrm>
              <a:off x="9122505" y="3503032"/>
              <a:ext cx="312010" cy="344133"/>
            </a:xfrm>
            <a:prstGeom prst="ellipse">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egoe UI" panose="020B0502040204020203" pitchFamily="34" charset="0"/>
                  <a:cs typeface="Segoe UI" panose="020B0502040204020203" pitchFamily="34" charset="0"/>
                </a:rPr>
                <a:t>4</a:t>
              </a:r>
              <a:endParaRPr lang="en-US" sz="1200" dirty="0">
                <a:solidFill>
                  <a:schemeClr val="tx1"/>
                </a:solidFill>
                <a:latin typeface="Segoe UI" panose="020B0502040204020203" pitchFamily="34" charset="0"/>
                <a:cs typeface="Segoe UI" panose="020B0502040204020203" pitchFamily="34" charset="0"/>
              </a:endParaRPr>
            </a:p>
          </p:txBody>
        </p:sp>
      </p:grpSp>
      <p:grpSp>
        <p:nvGrpSpPr>
          <p:cNvPr id="23" name="Group 22"/>
          <p:cNvGrpSpPr/>
          <p:nvPr/>
        </p:nvGrpSpPr>
        <p:grpSpPr>
          <a:xfrm>
            <a:off x="7976997" y="1581082"/>
            <a:ext cx="3593151" cy="1276646"/>
            <a:chOff x="7976997" y="1581082"/>
            <a:chExt cx="3593151" cy="1276646"/>
          </a:xfrm>
        </p:grpSpPr>
        <p:cxnSp>
          <p:nvCxnSpPr>
            <p:cNvPr id="19" name="Straight Arrow Connector 18"/>
            <p:cNvCxnSpPr/>
            <p:nvPr/>
          </p:nvCxnSpPr>
          <p:spPr>
            <a:xfrm flipH="1">
              <a:off x="7976997" y="2204093"/>
              <a:ext cx="1113613" cy="3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9065653" y="1581082"/>
              <a:ext cx="2504495" cy="1276646"/>
              <a:chOff x="9065653" y="1581082"/>
              <a:chExt cx="2504495" cy="1276646"/>
            </a:xfrm>
          </p:grpSpPr>
          <p:sp>
            <p:nvSpPr>
              <p:cNvPr id="5" name="Flowchart: Document 4"/>
              <p:cNvSpPr/>
              <p:nvPr/>
            </p:nvSpPr>
            <p:spPr>
              <a:xfrm>
                <a:off x="9065653" y="1581082"/>
                <a:ext cx="990719" cy="936978"/>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egoe UI Light" panose="020B0502040204020203" pitchFamily="34" charset="0"/>
                    <a:cs typeface="Segoe UI Light" panose="020B0502040204020203" pitchFamily="34" charset="0"/>
                  </a:rPr>
                  <a:t>Certificate Signing Request</a:t>
                </a:r>
                <a:endParaRPr lang="en-US" sz="1200" dirty="0">
                  <a:solidFill>
                    <a:schemeClr val="tx1"/>
                  </a:solidFill>
                  <a:latin typeface="Segoe UI Light" panose="020B0502040204020203" pitchFamily="34" charset="0"/>
                  <a:cs typeface="Segoe UI Light" panose="020B0502040204020203" pitchFamily="34" charset="0"/>
                </a:endParaRPr>
              </a:p>
            </p:txBody>
          </p:sp>
          <p:cxnSp>
            <p:nvCxnSpPr>
              <p:cNvPr id="24" name="Curved Connector 23"/>
              <p:cNvCxnSpPr>
                <a:stCxn id="10" idx="0"/>
                <a:endCxn id="5" idx="3"/>
              </p:cNvCxnSpPr>
              <p:nvPr/>
            </p:nvCxnSpPr>
            <p:spPr>
              <a:xfrm rot="16200000" flipV="1">
                <a:off x="10270609" y="1835335"/>
                <a:ext cx="808157" cy="123663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0696063" y="1972923"/>
                <a:ext cx="874085" cy="276999"/>
              </a:xfrm>
              <a:prstGeom prst="rect">
                <a:avLst/>
              </a:prstGeom>
              <a:noFill/>
            </p:spPr>
            <p:txBody>
              <a:bodyPr wrap="none" rtlCol="0">
                <a:spAutoFit/>
              </a:bodyPr>
              <a:lstStyle/>
              <a:p>
                <a:r>
                  <a:rPr lang="en-US" sz="1200" dirty="0" smtClean="0">
                    <a:latin typeface="Segoe UI Light" panose="020B0502040204020203" pitchFamily="34" charset="0"/>
                    <a:cs typeface="Segoe UI Light" panose="020B0502040204020203" pitchFamily="34" charset="0"/>
                  </a:rPr>
                  <a:t>Enrollment</a:t>
                </a:r>
                <a:endParaRPr lang="en-US" sz="1200" dirty="0">
                  <a:latin typeface="Segoe UI Light" panose="020B0502040204020203" pitchFamily="34" charset="0"/>
                  <a:cs typeface="Segoe UI Light" panose="020B0502040204020203" pitchFamily="34" charset="0"/>
                </a:endParaRPr>
              </a:p>
            </p:txBody>
          </p:sp>
          <p:sp>
            <p:nvSpPr>
              <p:cNvPr id="44" name="Oval 43"/>
              <p:cNvSpPr/>
              <p:nvPr/>
            </p:nvSpPr>
            <p:spPr>
              <a:xfrm>
                <a:off x="9834716" y="2201648"/>
                <a:ext cx="312010" cy="344133"/>
              </a:xfrm>
              <a:prstGeom prst="ellipse">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Segoe UI" panose="020B0502040204020203" pitchFamily="34" charset="0"/>
                    <a:cs typeface="Segoe UI" panose="020B0502040204020203" pitchFamily="34" charset="0"/>
                  </a:rPr>
                  <a:t>3</a:t>
                </a:r>
              </a:p>
            </p:txBody>
          </p:sp>
        </p:grpSp>
      </p:grpSp>
      <p:grpSp>
        <p:nvGrpSpPr>
          <p:cNvPr id="14" name="Group 13"/>
          <p:cNvGrpSpPr/>
          <p:nvPr/>
        </p:nvGrpSpPr>
        <p:grpSpPr>
          <a:xfrm>
            <a:off x="6709301" y="1760073"/>
            <a:ext cx="1267694" cy="2913854"/>
            <a:chOff x="6709301" y="1760073"/>
            <a:chExt cx="1267694" cy="2913854"/>
          </a:xfrm>
        </p:grpSpPr>
        <p:sp>
          <p:nvSpPr>
            <p:cNvPr id="4" name="Rectangle 3"/>
            <p:cNvSpPr/>
            <p:nvPr/>
          </p:nvSpPr>
          <p:spPr>
            <a:xfrm>
              <a:off x="6709301" y="1998460"/>
              <a:ext cx="1267694" cy="26754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6845044" y="2209952"/>
              <a:ext cx="973252" cy="1043248"/>
            </a:xfrm>
            <a:prstGeom prst="ca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egoe UI Light" panose="020B0502040204020203" pitchFamily="34" charset="0"/>
                  <a:cs typeface="Segoe UI Light" panose="020B0502040204020203" pitchFamily="34" charset="0"/>
                </a:rPr>
                <a:t>Certificate Repository</a:t>
              </a:r>
              <a:endParaRPr lang="en-US" sz="1200" dirty="0">
                <a:solidFill>
                  <a:schemeClr val="tx1"/>
                </a:solidFill>
                <a:latin typeface="Segoe UI Light" panose="020B0502040204020203" pitchFamily="34" charset="0"/>
                <a:cs typeface="Segoe UI Light" panose="020B0502040204020203" pitchFamily="34" charset="0"/>
              </a:endParaRPr>
            </a:p>
          </p:txBody>
        </p:sp>
        <p:sp>
          <p:nvSpPr>
            <p:cNvPr id="13" name="Can 12"/>
            <p:cNvSpPr/>
            <p:nvPr/>
          </p:nvSpPr>
          <p:spPr>
            <a:xfrm>
              <a:off x="6845044" y="3428998"/>
              <a:ext cx="973252" cy="1043248"/>
            </a:xfrm>
            <a:prstGeom prst="ca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egoe UI Light" panose="020B0502040204020203" pitchFamily="34" charset="0"/>
                  <a:cs typeface="Segoe UI Light" panose="020B0502040204020203" pitchFamily="34" charset="0"/>
                </a:rPr>
                <a:t>Certification Revocation Repository</a:t>
              </a:r>
              <a:endParaRPr lang="en-US" sz="1200" dirty="0">
                <a:solidFill>
                  <a:schemeClr val="tx1"/>
                </a:solidFill>
                <a:latin typeface="Segoe UI Light" panose="020B0502040204020203" pitchFamily="34" charset="0"/>
                <a:cs typeface="Segoe UI Light" panose="020B0502040204020203" pitchFamily="34" charset="0"/>
              </a:endParaRPr>
            </a:p>
          </p:txBody>
        </p:sp>
        <p:sp>
          <p:nvSpPr>
            <p:cNvPr id="46" name="Oval 45"/>
            <p:cNvSpPr/>
            <p:nvPr/>
          </p:nvSpPr>
          <p:spPr>
            <a:xfrm>
              <a:off x="7187143" y="1760073"/>
              <a:ext cx="312010" cy="344133"/>
            </a:xfrm>
            <a:prstGeom prst="ellipse">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egoe UI" panose="020B0502040204020203" pitchFamily="34" charset="0"/>
                  <a:cs typeface="Segoe UI" panose="020B0502040204020203" pitchFamily="34" charset="0"/>
                </a:rPr>
                <a:t>2</a:t>
              </a:r>
              <a:endParaRPr lang="en-US" sz="1200" dirty="0">
                <a:solidFill>
                  <a:schemeClr val="tx1"/>
                </a:solidFill>
                <a:latin typeface="Segoe UI" panose="020B0502040204020203" pitchFamily="34" charset="0"/>
                <a:cs typeface="Segoe UI" panose="020B0502040204020203" pitchFamily="34" charset="0"/>
              </a:endParaRPr>
            </a:p>
          </p:txBody>
        </p:sp>
      </p:grpSp>
      <p:grpSp>
        <p:nvGrpSpPr>
          <p:cNvPr id="18" name="Group 17"/>
          <p:cNvGrpSpPr/>
          <p:nvPr/>
        </p:nvGrpSpPr>
        <p:grpSpPr>
          <a:xfrm>
            <a:off x="10386260" y="2857728"/>
            <a:ext cx="1517686" cy="991149"/>
            <a:chOff x="10386260" y="2857728"/>
            <a:chExt cx="1517686" cy="991149"/>
          </a:xfrm>
        </p:grpSpPr>
        <p:sp>
          <p:nvSpPr>
            <p:cNvPr id="10" name="Flowchart: Multidocument 9"/>
            <p:cNvSpPr/>
            <p:nvPr/>
          </p:nvSpPr>
          <p:spPr>
            <a:xfrm>
              <a:off x="10487112" y="2857728"/>
              <a:ext cx="1416834" cy="956932"/>
            </a:xfrm>
            <a:prstGeom prst="flowChartMulti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egoe UI Light" panose="020B0502040204020203" pitchFamily="34" charset="0"/>
                  <a:cs typeface="Segoe UI Light" panose="020B0502040204020203" pitchFamily="34" charset="0"/>
                </a:rPr>
                <a:t>End-Entities (users or computers)</a:t>
              </a:r>
              <a:endParaRPr lang="en-US" sz="1200" dirty="0">
                <a:solidFill>
                  <a:schemeClr val="tx1"/>
                </a:solidFill>
                <a:latin typeface="Segoe UI Light" panose="020B0502040204020203" pitchFamily="34" charset="0"/>
                <a:cs typeface="Segoe UI Light" panose="020B0502040204020203" pitchFamily="34" charset="0"/>
              </a:endParaRPr>
            </a:p>
          </p:txBody>
        </p:sp>
        <p:sp>
          <p:nvSpPr>
            <p:cNvPr id="47" name="Oval 46"/>
            <p:cNvSpPr/>
            <p:nvPr/>
          </p:nvSpPr>
          <p:spPr>
            <a:xfrm>
              <a:off x="10386260" y="3504744"/>
              <a:ext cx="312010" cy="344133"/>
            </a:xfrm>
            <a:prstGeom prst="ellipse">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Segoe UI" panose="020B0502040204020203" pitchFamily="34" charset="0"/>
                  <a:cs typeface="Segoe UI" panose="020B0502040204020203" pitchFamily="34" charset="0"/>
                </a:rPr>
                <a:t>1</a:t>
              </a:r>
              <a:endParaRPr lang="en-US" sz="1200" dirty="0">
                <a:solidFill>
                  <a:schemeClr val="tx1"/>
                </a:solidFill>
                <a:latin typeface="Segoe UI" panose="020B0502040204020203" pitchFamily="34" charset="0"/>
                <a:cs typeface="Segoe UI" panose="020B0502040204020203" pitchFamily="34" charset="0"/>
              </a:endParaRPr>
            </a:p>
          </p:txBody>
        </p:sp>
      </p:grpSp>
    </p:spTree>
    <p:custDataLst>
      <p:tags r:id="rId1"/>
    </p:custDataLst>
    <p:extLst>
      <p:ext uri="{BB962C8B-B14F-4D97-AF65-F5344CB8AC3E}">
        <p14:creationId xmlns="" xmlns:p14="http://schemas.microsoft.com/office/powerpoint/2010/main" val="265814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2372953C8DDD4DA31FD599B3FC6041" ma:contentTypeVersion="0" ma:contentTypeDescription="Create a new document." ma:contentTypeScope="" ma:versionID="6b74ad2281637a75594514b58e8c5741">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1E883A-E289-4452-9CF4-598C1FADE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FD8F0E2-9D01-4AC1-BAD8-F2DF20AA4AD0}">
  <ds:schemaRefs>
    <ds:schemaRef ds:uri="http://schemas.microsoft.com/sharepoint/v3/contenttype/forms"/>
  </ds:schemaRefs>
</ds:datastoreItem>
</file>

<file path=customXml/itemProps3.xml><?xml version="1.0" encoding="utf-8"?>
<ds:datastoreItem xmlns:ds="http://schemas.openxmlformats.org/officeDocument/2006/customXml" ds:itemID="{69CBC53E-7550-4F12-88A6-694577C03EA2}">
  <ds:schemaRef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30404</TotalTime>
  <Words>1515</Words>
  <Application>Microsoft Office PowerPoint</Application>
  <PresentationFormat>Custom</PresentationFormat>
  <Paragraphs>223</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1_Office Theme</vt:lpstr>
      <vt:lpstr>Visio</vt:lpstr>
      <vt:lpstr>Te kuptojme “Active Directory”</vt:lpstr>
      <vt:lpstr>Ceshtje te leksionit</vt:lpstr>
      <vt:lpstr>Slide 3</vt:lpstr>
      <vt:lpstr>Ne kete modul:</vt:lpstr>
      <vt:lpstr>Cfare eshte “Active Directory”/AD?</vt:lpstr>
      <vt:lpstr> Rolet “Active Directory”/AD</vt:lpstr>
      <vt:lpstr>Cfare jane sherbimet domain AD DS?</vt:lpstr>
      <vt:lpstr>Cfare realizojne sherbimet domain AD?</vt:lpstr>
      <vt:lpstr>Cfare jane sherbimet certifikate AD?</vt:lpstr>
      <vt:lpstr>Cfare realizojne sherbimet certifiakte AD CS?</vt:lpstr>
      <vt:lpstr>Cfare jane sherbimet federate AD FS?</vt:lpstr>
      <vt:lpstr>Cfare realizojne sherbimet federate AD FS ?</vt:lpstr>
      <vt:lpstr>Cfare jane te drejtat per menaxhimin e sherbimeve AD/ AD RMS?</vt:lpstr>
      <vt:lpstr>Cfare realizojne AD RMS?</vt:lpstr>
      <vt:lpstr>Cfare jane sherbimet directory “lightweight” AD LDS?</vt:lpstr>
      <vt:lpstr>Cfare realizojne sherbimet  AD LDS?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lushi</cp:lastModifiedBy>
  <cp:revision>203</cp:revision>
  <dcterms:created xsi:type="dcterms:W3CDTF">2013-02-15T23:12:42Z</dcterms:created>
  <dcterms:modified xsi:type="dcterms:W3CDTF">2018-05-22T16:48:18Z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0x0101001C2372953C8DDD4DA31FD599B3FC6041</vt:lpwstr>
  </property>
  <property fmtid="{D5CDD505-2E9C-101B-9397-08002B2CF9AE}" pid="3" name="IsMyDocuments">
    <vt:bool>true</vt:bool>
  </property>
  <property fmtid="{D5CDD505-2E9C-101B-9397-08002B2CF9AE}" pid="4" name="ArticulateGUID">
    <vt:lpwstr>F25AF955-1849-4B6C-9CCB-43460C8F7C70</vt:lpwstr>
  </property>
  <property fmtid="{D5CDD505-2E9C-101B-9397-08002B2CF9AE}" pid="5" name="ArticulatePath">
    <vt:lpwstr>AD-1-L8</vt:lpwstr>
  </property>
</Properties>
</file>