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271" r:id="rId5"/>
    <p:sldId id="279" r:id="rId6"/>
    <p:sldId id="281" r:id="rId7"/>
    <p:sldId id="365" r:id="rId8"/>
    <p:sldId id="330" r:id="rId9"/>
    <p:sldId id="344" r:id="rId10"/>
    <p:sldId id="345" r:id="rId11"/>
    <p:sldId id="343" r:id="rId12"/>
    <p:sldId id="346" r:id="rId13"/>
    <p:sldId id="463" r:id="rId14"/>
    <p:sldId id="360" r:id="rId15"/>
    <p:sldId id="347" r:id="rId16"/>
    <p:sldId id="358" r:id="rId17"/>
    <p:sldId id="359" r:id="rId18"/>
    <p:sldId id="361" r:id="rId19"/>
    <p:sldId id="362" r:id="rId20"/>
    <p:sldId id="363" r:id="rId21"/>
    <p:sldId id="364" r:id="rId22"/>
    <p:sldId id="326" r:id="rId23"/>
    <p:sldId id="334" r:id="rId24"/>
    <p:sldId id="348" r:id="rId25"/>
    <p:sldId id="349" r:id="rId26"/>
    <p:sldId id="350" r:id="rId27"/>
    <p:sldId id="352" r:id="rId28"/>
    <p:sldId id="353" r:id="rId29"/>
    <p:sldId id="354" r:id="rId30"/>
    <p:sldId id="351" r:id="rId31"/>
    <p:sldId id="356" r:id="rId32"/>
    <p:sldId id="462" r:id="rId33"/>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6C400"/>
    <a:srgbClr val="82BF36"/>
    <a:srgbClr val="7FBA00"/>
    <a:srgbClr val="1F49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2369" autoAdjust="0"/>
  </p:normalViewPr>
  <p:slideViewPr>
    <p:cSldViewPr snapToGrid="0">
      <p:cViewPr varScale="1">
        <p:scale>
          <a:sx n="55" d="100"/>
          <a:sy n="55" d="100"/>
        </p:scale>
        <p:origin x="-1080" y="-78"/>
      </p:cViewPr>
      <p:guideLst>
        <p:guide orient="horz" pos="2160"/>
        <p:guide pos="3840"/>
      </p:guideLst>
    </p:cSldViewPr>
  </p:slideViewPr>
  <p:outlineViewPr>
    <p:cViewPr>
      <p:scale>
        <a:sx n="33" d="100"/>
        <a:sy n="33" d="100"/>
      </p:scale>
      <p:origin x="0" y="-36120"/>
    </p:cViewPr>
  </p:outlineViewPr>
  <p:notesTextViewPr>
    <p:cViewPr>
      <p:scale>
        <a:sx n="1" d="1"/>
        <a:sy n="1" d="1"/>
      </p:scale>
      <p:origin x="0" y="0"/>
    </p:cViewPr>
  </p:notesTextViewPr>
  <p:notesViewPr>
    <p:cSldViewPr snapToGrid="0">
      <p:cViewPr varScale="1">
        <p:scale>
          <a:sx n="68" d="100"/>
          <a:sy n="68" d="100"/>
        </p:scale>
        <p:origin x="3288" y="6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2E7B4A-039C-48A2-9B2C-AF16AA3873D8}" type="datetimeFigureOut">
              <a:rPr lang="en-US" smtClean="0"/>
              <a:pPr/>
              <a:t>5/22/2018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5FCDD8-505C-48BF-B1E5-CD9B258934D2}" type="slidenum">
              <a:rPr lang="en-US" smtClean="0"/>
              <a:pPr/>
              <a:t>‹#›</a:t>
            </a:fld>
            <a:endParaRPr lang="en-US"/>
          </a:p>
        </p:txBody>
      </p:sp>
    </p:spTree>
    <p:extLst>
      <p:ext uri="{BB962C8B-B14F-4D97-AF65-F5344CB8AC3E}">
        <p14:creationId xmlns:p14="http://schemas.microsoft.com/office/powerpoint/2010/main" xmlns="" val="1781922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05A0C-54D9-45AA-87D4-C551D08DFCE1}" type="datetimeFigureOut">
              <a:rPr lang="en-US" smtClean="0"/>
              <a:pPr/>
              <a:t>5/22/2018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D207A-07DF-40AD-A916-9872E089CE7A}" type="slidenum">
              <a:rPr lang="en-US" smtClean="0"/>
              <a:pPr/>
              <a:t>‹#›</a:t>
            </a:fld>
            <a:endParaRPr lang="en-US"/>
          </a:p>
        </p:txBody>
      </p:sp>
    </p:spTree>
    <p:extLst>
      <p:ext uri="{BB962C8B-B14F-4D97-AF65-F5344CB8AC3E}">
        <p14:creationId xmlns:p14="http://schemas.microsoft.com/office/powerpoint/2010/main" xmlns="" val="129571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10"/>
          </p:nvPr>
        </p:nvSpPr>
        <p:spPr/>
        <p:txBody>
          <a:bodyPr/>
          <a:lstStyle/>
          <a:p>
            <a:fld id="{13F0F35F-DD44-4607-AEC1-49D7A4BC4066}" type="slidenum">
              <a:rPr lang="en-US" smtClean="0"/>
              <a:pPr/>
              <a:t>1</a:t>
            </a:fld>
            <a:endParaRPr lang="en-US" dirty="0"/>
          </a:p>
        </p:txBody>
      </p:sp>
      <p:sp>
        <p:nvSpPr>
          <p:cNvPr id="3" name="Notes Placeholder 2"/>
          <p:cNvSpPr>
            <a:spLocks noGrp="1"/>
          </p:cNvSpPr>
          <p:nvPr>
            <p:ph type="body" idx="1"/>
          </p:nvPr>
        </p:nvSpPr>
        <p:spPr/>
        <p:txBody>
          <a:bodyPr/>
          <a:lstStyle/>
          <a:p>
            <a:r>
              <a:rPr lang="en-US" dirty="0" smtClean="0"/>
              <a:t>1 minute</a:t>
            </a:r>
            <a:endParaRPr lang="en-US" dirty="0"/>
          </a:p>
        </p:txBody>
      </p:sp>
    </p:spTree>
    <p:extLst>
      <p:ext uri="{BB962C8B-B14F-4D97-AF65-F5344CB8AC3E}">
        <p14:creationId xmlns:p14="http://schemas.microsoft.com/office/powerpoint/2010/main" xmlns="" val="18061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5120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98857A4A-99AB-4327-A025-105B372079EC}" type="slidenum">
              <a:rPr lang="en-US" b="0">
                <a:latin typeface="Arial" panose="020B0604020202020204" pitchFamily="34" charset="0"/>
              </a:rPr>
              <a:pPr/>
              <a:t>10</a:t>
            </a:fld>
            <a:endParaRPr lang="en-US" b="0">
              <a:latin typeface="Arial" panose="020B0604020202020204" pitchFamily="34" charset="0"/>
            </a:endParaRPr>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1" dirty="0" smtClean="0">
              <a:latin typeface="Arial" panose="020B0604020202020204" pitchFamily="34" charset="0"/>
            </a:endParaRPr>
          </a:p>
        </p:txBody>
      </p:sp>
    </p:spTree>
    <p:extLst>
      <p:ext uri="{BB962C8B-B14F-4D97-AF65-F5344CB8AC3E}">
        <p14:creationId xmlns:p14="http://schemas.microsoft.com/office/powerpoint/2010/main" xmlns="" val="92624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5529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5530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CF0DBAA8-6243-4CAD-9AF2-0EE53BFC0E76}" type="slidenum">
              <a:rPr lang="en-US" b="0">
                <a:latin typeface="Arial" panose="020B0604020202020204" pitchFamily="34" charset="0"/>
              </a:rPr>
              <a:pPr/>
              <a:t>11</a:t>
            </a:fld>
            <a:endParaRPr lang="en-US" b="0">
              <a:latin typeface="Arial" panose="020B0604020202020204" pitchFamily="34" charset="0"/>
            </a:endParaRPr>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xfrm>
            <a:off x="314325" y="2228850"/>
            <a:ext cx="6286500" cy="67992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xmlns="" val="2706760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4198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4198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B950C7F8-3EFF-4DC8-A174-9153F33639C9}" type="slidenum">
              <a:rPr lang="en-US" b="0">
                <a:latin typeface="Arial" panose="020B0604020202020204" pitchFamily="34" charset="0"/>
              </a:rPr>
              <a:pPr/>
              <a:t>12</a:t>
            </a:fld>
            <a:endParaRPr lang="en-US" b="0">
              <a:latin typeface="Arial" panose="020B0604020202020204" pitchFamily="34" charset="0"/>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xfrm>
            <a:off x="314325" y="2184400"/>
            <a:ext cx="6286500" cy="6843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smtClean="0">
                <a:latin typeface="Arial" panose="020B0604020202020204" pitchFamily="34" charset="0"/>
              </a:rPr>
              <a:t>Physical components</a:t>
            </a:r>
          </a:p>
          <a:p>
            <a:pPr eaLnBrk="1" hangingPunct="1">
              <a:buFontTx/>
              <a:buChar char="•"/>
            </a:pPr>
            <a:r>
              <a:rPr lang="en-US" dirty="0" smtClean="0">
                <a:latin typeface="Arial" panose="020B0604020202020204" pitchFamily="34" charset="0"/>
              </a:rPr>
              <a:t> Data store: Stores the AD DS information. This is a file on each domain controller. </a:t>
            </a:r>
          </a:p>
          <a:p>
            <a:pPr eaLnBrk="1" hangingPunct="1">
              <a:buFontTx/>
              <a:buChar char="•"/>
            </a:pPr>
            <a:r>
              <a:rPr lang="en-US" dirty="0" smtClean="0">
                <a:latin typeface="Arial" panose="020B0604020202020204" pitchFamily="34" charset="0"/>
              </a:rPr>
              <a:t> Domain Controller Server and read-only domain controller (RODC): Contains a copy of AD DS database. </a:t>
            </a:r>
          </a:p>
          <a:p>
            <a:pPr eaLnBrk="1" hangingPunct="1">
              <a:buFontTx/>
              <a:buChar char="•"/>
            </a:pPr>
            <a:r>
              <a:rPr lang="en-US" dirty="0" smtClean="0">
                <a:latin typeface="Arial" panose="020B0604020202020204" pitchFamily="34" charset="0"/>
              </a:rPr>
              <a:t> Global catalog servers: Host the global catalog, which is a partial, read-only copy of all the domain naming contexts in the forest. A global catalog speeds up searches for objects that might be attached to other domain controllers in the forest.</a:t>
            </a:r>
          </a:p>
          <a:p>
            <a:pPr eaLnBrk="1" hangingPunct="1"/>
            <a:endParaRPr lang="en-US" b="1" dirty="0" smtClean="0">
              <a:latin typeface="Arial" panose="020B0604020202020204" pitchFamily="34" charset="0"/>
            </a:endParaRPr>
          </a:p>
          <a:p>
            <a:pPr eaLnBrk="1" hangingPunct="1"/>
            <a:r>
              <a:rPr lang="en-US" b="1" dirty="0" smtClean="0">
                <a:latin typeface="Arial" panose="020B0604020202020204" pitchFamily="34" charset="0"/>
              </a:rPr>
              <a:t>Logical components </a:t>
            </a:r>
          </a:p>
          <a:p>
            <a:pPr eaLnBrk="1" hangingPunct="1">
              <a:buFontTx/>
              <a:buChar char="•"/>
            </a:pPr>
            <a:r>
              <a:rPr lang="en-US" dirty="0" smtClean="0">
                <a:latin typeface="Arial" panose="020B0604020202020204" pitchFamily="34" charset="0"/>
              </a:rPr>
              <a:t> Partitions: Various partitions exist in AD DS: domain directory, configuration directory, schema directory, global catalog, application directory.</a:t>
            </a:r>
          </a:p>
          <a:p>
            <a:pPr eaLnBrk="1" hangingPunct="1">
              <a:buFontTx/>
              <a:buChar char="•"/>
            </a:pPr>
            <a:r>
              <a:rPr lang="en-US" dirty="0" smtClean="0">
                <a:latin typeface="Arial" panose="020B0604020202020204" pitchFamily="34" charset="0"/>
              </a:rPr>
              <a:t> Schema: Defines the list of attributes which all objects in the AD DS can have.</a:t>
            </a:r>
          </a:p>
          <a:p>
            <a:pPr eaLnBrk="1" hangingPunct="1">
              <a:buFontTx/>
              <a:buChar char="•"/>
            </a:pPr>
            <a:r>
              <a:rPr lang="en-US" dirty="0" smtClean="0">
                <a:latin typeface="Arial" panose="020B0604020202020204" pitchFamily="34" charset="0"/>
              </a:rPr>
              <a:t> Domains: logical, administrative boundary for users and computers</a:t>
            </a:r>
          </a:p>
          <a:p>
            <a:pPr eaLnBrk="1" hangingPunct="1">
              <a:buFontTx/>
              <a:buChar char="•"/>
            </a:pPr>
            <a:r>
              <a:rPr lang="en-US" dirty="0" smtClean="0">
                <a:latin typeface="Arial" panose="020B0604020202020204" pitchFamily="34" charset="0"/>
              </a:rPr>
              <a:t> Domain Trees: Collection of domain controllers that share a common root domain. </a:t>
            </a:r>
          </a:p>
          <a:p>
            <a:pPr eaLnBrk="1" hangingPunct="1">
              <a:buFontTx/>
              <a:buChar char="•"/>
            </a:pPr>
            <a:r>
              <a:rPr lang="en-US" dirty="0" smtClean="0">
                <a:latin typeface="Arial" panose="020B0604020202020204" pitchFamily="34" charset="0"/>
              </a:rPr>
              <a:t> Forests: Collections of domains that share a common AD DS.</a:t>
            </a:r>
          </a:p>
          <a:p>
            <a:pPr eaLnBrk="1" hangingPunct="1">
              <a:buFontTx/>
              <a:buChar char="•"/>
            </a:pPr>
            <a:r>
              <a:rPr lang="en-US" dirty="0" smtClean="0">
                <a:latin typeface="Arial" panose="020B0604020202020204" pitchFamily="34" charset="0"/>
              </a:rPr>
              <a:t> Sites: Collections of users, groups, computers as defined by their physical locations. Useful in planning administrative tasks such as replication of the AD DS.</a:t>
            </a:r>
          </a:p>
          <a:p>
            <a:pPr eaLnBrk="1" hangingPunct="1">
              <a:buFontTx/>
              <a:buChar char="•"/>
            </a:pPr>
            <a:r>
              <a:rPr lang="en-US" dirty="0" smtClean="0">
                <a:latin typeface="Arial" panose="020B0604020202020204" pitchFamily="34" charset="0"/>
              </a:rPr>
              <a:t> OUs: Organizes the elements found at a give site or domain for the purposes of securing them more selectively.</a:t>
            </a:r>
          </a:p>
        </p:txBody>
      </p:sp>
    </p:spTree>
    <p:extLst>
      <p:ext uri="{BB962C8B-B14F-4D97-AF65-F5344CB8AC3E}">
        <p14:creationId xmlns:p14="http://schemas.microsoft.com/office/powerpoint/2010/main" xmlns="" val="2684032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53251"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5325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22CF148A-AF3A-4E0E-BED7-BEA6E66DA6F3}" type="slidenum">
              <a:rPr lang="en-US" b="0">
                <a:latin typeface="Arial" panose="020B0604020202020204" pitchFamily="34" charset="0"/>
              </a:rPr>
              <a:pPr/>
              <a:t>13</a:t>
            </a:fld>
            <a:endParaRPr lang="en-US" b="0">
              <a:latin typeface="Arial" panose="020B0604020202020204" pitchFamily="34" charset="0"/>
            </a:endParaRPr>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351735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5427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5427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F81A614F-1071-4870-9997-ED2DECBE8433}" type="slidenum">
              <a:rPr lang="en-US" b="0">
                <a:latin typeface="Arial" panose="020B0604020202020204" pitchFamily="34" charset="0"/>
              </a:rPr>
              <a:pPr/>
              <a:t>14</a:t>
            </a:fld>
            <a:endParaRPr lang="en-US" b="0">
              <a:latin typeface="Arial" panose="020B0604020202020204" pitchFamily="34" charset="0"/>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Each domain controller holds a copy of the directory store, and updates can be made to the AD DS data on all domain controllers except for RODCs.</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Have</a:t>
            </a:r>
            <a:r>
              <a:rPr lang="en-US" baseline="0" dirty="0" smtClean="0">
                <a:latin typeface="Arial" panose="020B0604020202020204" pitchFamily="34" charset="0"/>
              </a:rPr>
              <a:t> </a:t>
            </a:r>
            <a:r>
              <a:rPr lang="en-US" dirty="0" smtClean="0">
                <a:latin typeface="Arial" panose="020B0604020202020204" pitchFamily="34" charset="0"/>
              </a:rPr>
              <a:t>multiple domain controllers in each domain.  This provides load balancing, but more importantly, it also provides recoverability if a server failure occurs.</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All domain controllers engage in authentication and authorization, thus making it a redundant system with fewer fail-points. </a:t>
            </a:r>
            <a:endParaRPr lang="fr-FR" dirty="0" smtClean="0">
              <a:latin typeface="Arial" panose="020B0604020202020204" pitchFamily="34" charset="0"/>
            </a:endParaRPr>
          </a:p>
        </p:txBody>
      </p:sp>
    </p:spTree>
    <p:extLst>
      <p:ext uri="{BB962C8B-B14F-4D97-AF65-F5344CB8AC3E}">
        <p14:creationId xmlns:p14="http://schemas.microsoft.com/office/powerpoint/2010/main" xmlns="" val="46376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5632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5632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115028CF-694D-4805-A0E0-9773367AA98C}" type="slidenum">
              <a:rPr lang="en-US" b="0">
                <a:latin typeface="Arial" panose="020B0604020202020204" pitchFamily="34" charset="0"/>
              </a:rPr>
              <a:pPr/>
              <a:t>15</a:t>
            </a:fld>
            <a:endParaRPr lang="en-US" b="0">
              <a:latin typeface="Arial" panose="020B0604020202020204" pitchFamily="34" charset="0"/>
            </a:endParaRPr>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xfrm>
            <a:off x="314325" y="2230438"/>
            <a:ext cx="6296025"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The global catalog partition is like other partitions in AD DS, but unlike other partitions, administrators cannot enter information directly into this partition. The global catalog builds and updates its content based on values of a schema attribute (</a:t>
            </a:r>
            <a:r>
              <a:rPr lang="en-US" i="1" dirty="0" err="1" smtClean="0">
                <a:latin typeface="Arial" panose="020B0604020202020204" pitchFamily="34" charset="0"/>
              </a:rPr>
              <a:t>isMemberOfPartialAttributeSet</a:t>
            </a:r>
            <a:r>
              <a:rPr lang="en-US" dirty="0" smtClean="0">
                <a:latin typeface="Arial" panose="020B0604020202020204" pitchFamily="34" charset="0"/>
              </a:rPr>
              <a:t>), thus deciding when to replicate that attribute of an AD DS object in the global catalog. </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Note that the alternative to having a searchable global catalog would be much more traffic over the entire organization’s network.</a:t>
            </a:r>
            <a:endParaRPr lang="en-US" b="1" dirty="0" smtClean="0">
              <a:latin typeface="Arial" panose="020B0604020202020204" pitchFamily="34" charset="0"/>
            </a:endParaRPr>
          </a:p>
        </p:txBody>
      </p:sp>
    </p:spTree>
    <p:extLst>
      <p:ext uri="{BB962C8B-B14F-4D97-AF65-F5344CB8AC3E}">
        <p14:creationId xmlns:p14="http://schemas.microsoft.com/office/powerpoint/2010/main" xmlns="" val="2453049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5734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5734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F5D038E7-EF72-4980-9BE5-16BCB16E763E}" type="slidenum">
              <a:rPr lang="en-US" b="0">
                <a:latin typeface="Arial" panose="020B0604020202020204" pitchFamily="34" charset="0"/>
              </a:rPr>
              <a:pPr/>
              <a:t>16</a:t>
            </a:fld>
            <a:endParaRPr lang="en-US" b="0">
              <a:latin typeface="Arial" panose="020B0604020202020204" pitchFamily="34" charset="0"/>
            </a:endParaRPr>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a:p>
            <a:r>
              <a:rPr lang="en-US" sz="1200" b="0" i="0" u="none" strike="noStrike" kern="1200" baseline="0" dirty="0" smtClean="0">
                <a:solidFill>
                  <a:schemeClr val="tx1"/>
                </a:solidFill>
                <a:latin typeface="+mn-lt"/>
                <a:ea typeface="+mn-ea"/>
                <a:cs typeface="+mn-cs"/>
              </a:rPr>
              <a:t>The NTDS.DIT file is a database with usually 3 or more tables. The name and purpose of the important tables are the following: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a:t>
            </a:r>
            <a:r>
              <a:rPr lang="en-US" sz="1200" b="0" i="0" u="none" strike="noStrike" kern="1200" baseline="0" dirty="0" err="1" smtClean="0">
                <a:solidFill>
                  <a:schemeClr val="tx1"/>
                </a:solidFill>
                <a:latin typeface="+mn-lt"/>
                <a:ea typeface="+mn-ea"/>
                <a:cs typeface="+mn-cs"/>
              </a:rPr>
              <a:t>datatable</a:t>
            </a:r>
            <a:r>
              <a:rPr lang="en-US" sz="1200" b="0" i="0" u="none" strike="noStrike" kern="1200" baseline="0" dirty="0" smtClean="0">
                <a:solidFill>
                  <a:schemeClr val="tx1"/>
                </a:solidFill>
                <a:latin typeface="+mn-lt"/>
                <a:ea typeface="+mn-ea"/>
                <a:cs typeface="+mn-cs"/>
              </a:rPr>
              <a:t> - used to store the objects accessible in Active Directory</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err="1" smtClean="0">
                <a:solidFill>
                  <a:schemeClr val="tx1"/>
                </a:solidFill>
                <a:latin typeface="+mn-lt"/>
                <a:ea typeface="+mn-ea"/>
                <a:cs typeface="+mn-cs"/>
              </a:rPr>
              <a:t>link_table</a:t>
            </a:r>
            <a:r>
              <a:rPr lang="en-US" sz="1200" b="0" i="0" u="none" strike="noStrike" kern="1200" baseline="0" dirty="0" smtClean="0">
                <a:solidFill>
                  <a:schemeClr val="tx1"/>
                </a:solidFill>
                <a:latin typeface="+mn-lt"/>
                <a:ea typeface="+mn-ea"/>
                <a:cs typeface="+mn-cs"/>
              </a:rPr>
              <a:t> - used to provide references to objects (introduced with Server 2003)</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err="1" smtClean="0">
                <a:solidFill>
                  <a:schemeClr val="tx1"/>
                </a:solidFill>
                <a:latin typeface="+mn-lt"/>
                <a:ea typeface="+mn-ea"/>
                <a:cs typeface="+mn-cs"/>
              </a:rPr>
              <a:t>sd_table</a:t>
            </a:r>
            <a:r>
              <a:rPr lang="en-US" sz="1200" b="0" i="0" u="none" strike="noStrike" kern="1200" baseline="0" dirty="0" smtClean="0">
                <a:solidFill>
                  <a:schemeClr val="tx1"/>
                </a:solidFill>
                <a:latin typeface="+mn-lt"/>
                <a:ea typeface="+mn-ea"/>
                <a:cs typeface="+mn-cs"/>
              </a:rPr>
              <a:t> - used to store the security descriptors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database engine for NTDS.DIT is the Extensible Storage Engine (ESE or JET Blue) and is a proprietary Microsoft database engine. This engine is also used in Microsoft Exchange, however, the </a:t>
            </a:r>
            <a:r>
              <a:rPr lang="en-US" sz="1200" b="0" i="0" u="none" strike="noStrike" kern="1200" baseline="0" dirty="0" err="1" smtClean="0">
                <a:solidFill>
                  <a:schemeClr val="tx1"/>
                </a:solidFill>
                <a:latin typeface="+mn-lt"/>
                <a:ea typeface="+mn-ea"/>
                <a:cs typeface="+mn-cs"/>
              </a:rPr>
              <a:t>pagesizes</a:t>
            </a:r>
            <a:r>
              <a:rPr lang="en-US" sz="1200" b="0" i="0" u="none" strike="noStrike" kern="1200" baseline="0" dirty="0" smtClean="0">
                <a:solidFill>
                  <a:schemeClr val="tx1"/>
                </a:solidFill>
                <a:latin typeface="+mn-lt"/>
                <a:ea typeface="+mn-ea"/>
                <a:cs typeface="+mn-cs"/>
              </a:rPr>
              <a:t> are different between the two databases. It is 8192 bytes in the NTDS.DIT database and 4096 bytes in Exchange.</a:t>
            </a:r>
            <a:endParaRPr lang="en-US" dirty="0" smtClean="0"/>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The AD DS database cannot be directly accessed by any applications. All access to the database is managed by the domain controller. </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64-bit hardware can provide a significant performance boost for domain controllers because of the increase in addressable memory space.</a:t>
            </a:r>
          </a:p>
        </p:txBody>
      </p:sp>
    </p:spTree>
    <p:extLst>
      <p:ext uri="{BB962C8B-B14F-4D97-AF65-F5344CB8AC3E}">
        <p14:creationId xmlns:p14="http://schemas.microsoft.com/office/powerpoint/2010/main" xmlns="" val="1473666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58371"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5837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E53B0E4D-9D7C-4B84-BBD1-B70BC8FED3C4}" type="slidenum">
              <a:rPr lang="en-US" b="0">
                <a:latin typeface="Arial" panose="020B0604020202020204" pitchFamily="34" charset="0"/>
              </a:rPr>
              <a:pPr/>
              <a:t>17</a:t>
            </a:fld>
            <a:endParaRPr lang="en-US" b="0">
              <a:latin typeface="Arial" panose="020B0604020202020204" pitchFamily="34" charset="0"/>
            </a:endParaRPr>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If directory information did not replicate regularly: </a:t>
            </a:r>
          </a:p>
          <a:p>
            <a:pPr marL="171450" indent="-171450" eaLnBrk="1" hangingPunct="1">
              <a:buFont typeface="Arial" panose="020B0604020202020204" pitchFamily="34" charset="0"/>
              <a:buChar char="•"/>
            </a:pPr>
            <a:r>
              <a:rPr lang="en-US" dirty="0" smtClean="0">
                <a:latin typeface="Arial" panose="020B0604020202020204" pitchFamily="34" charset="0"/>
              </a:rPr>
              <a:t>logons would fail at domains other than where the user account was created</a:t>
            </a:r>
          </a:p>
          <a:p>
            <a:pPr marL="171450" indent="-171450" eaLnBrk="1" hangingPunct="1">
              <a:buFont typeface="Arial" panose="020B0604020202020204" pitchFamily="34" charset="0"/>
              <a:buChar char="•"/>
            </a:pPr>
            <a:r>
              <a:rPr lang="en-US" dirty="0" smtClean="0">
                <a:latin typeface="Arial" panose="020B0604020202020204" pitchFamily="34" charset="0"/>
              </a:rPr>
              <a:t>locations and names of domain controllers might not be current, causing services contained on them to become unavailable</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Advantages of multi-master replication</a:t>
            </a:r>
            <a:r>
              <a:rPr lang="en-US" baseline="0" dirty="0" smtClean="0">
                <a:latin typeface="Arial" panose="020B0604020202020204" pitchFamily="34" charset="0"/>
              </a:rPr>
              <a:t> </a:t>
            </a:r>
            <a:r>
              <a:rPr lang="en-US" dirty="0" smtClean="0">
                <a:latin typeface="Arial" panose="020B0604020202020204" pitchFamily="34" charset="0"/>
              </a:rPr>
              <a:t>include:</a:t>
            </a:r>
          </a:p>
          <a:p>
            <a:pPr marL="171450" indent="-171450" eaLnBrk="1" hangingPunct="1">
              <a:buFont typeface="Arial" panose="020B0604020202020204" pitchFamily="34" charset="0"/>
              <a:buChar char="•"/>
            </a:pPr>
            <a:r>
              <a:rPr lang="en-US" dirty="0" smtClean="0">
                <a:latin typeface="Arial" panose="020B0604020202020204" pitchFamily="34" charset="0"/>
              </a:rPr>
              <a:t>the elimination of single point of failure</a:t>
            </a:r>
          </a:p>
          <a:p>
            <a:pPr marL="171450" indent="-171450" eaLnBrk="1" hangingPunct="1">
              <a:buFont typeface="Arial" panose="020B0604020202020204" pitchFamily="34" charset="0"/>
              <a:buChar char="•"/>
            </a:pPr>
            <a:r>
              <a:rPr lang="en-US" dirty="0" smtClean="0">
                <a:latin typeface="Arial" panose="020B0604020202020204" pitchFamily="34" charset="0"/>
              </a:rPr>
              <a:t>faster replication as each domain controller can be involved with replicating data</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Domain controllers in the same site replicate their data, typically within 15 seconds after a change, completing replication with all members in a properly configured tree in about 45 seconds. </a:t>
            </a:r>
          </a:p>
          <a:p>
            <a:pPr eaLnBrk="1" hangingPunct="1"/>
            <a:r>
              <a:rPr lang="en-US" dirty="0" smtClean="0">
                <a:latin typeface="Arial" panose="020B0604020202020204" pitchFamily="34" charset="0"/>
              </a:rPr>
              <a:t>When you create multiple sites, you can configure a replication schedule between the sites.</a:t>
            </a:r>
            <a:endParaRPr lang="en-US" b="1" dirty="0" smtClean="0">
              <a:latin typeface="Arial" panose="020B0604020202020204" pitchFamily="34" charset="0"/>
            </a:endParaRPr>
          </a:p>
        </p:txBody>
      </p:sp>
    </p:spTree>
    <p:extLst>
      <p:ext uri="{BB962C8B-B14F-4D97-AF65-F5344CB8AC3E}">
        <p14:creationId xmlns:p14="http://schemas.microsoft.com/office/powerpoint/2010/main" xmlns="" val="3805028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5939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5939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50FE4C11-5928-4323-8503-2A2C4C77F408}" type="slidenum">
              <a:rPr lang="en-US" b="0">
                <a:latin typeface="Arial" panose="020B0604020202020204" pitchFamily="34" charset="0"/>
              </a:rPr>
              <a:pPr/>
              <a:t>18</a:t>
            </a:fld>
            <a:endParaRPr lang="en-US" b="0">
              <a:latin typeface="Arial" panose="020B0604020202020204" pitchFamily="34" charset="0"/>
            </a:endParaRPr>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Sites are often defined after an analysis of network bandwidth capacity.  </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The primary reason for creating sites is to control network traffic across wide area network (WAN) links. By creating sites, you can minimize replication traffic across the WAN link because you can schedule the replication. You also control client logon traffic and provide a better client logon experience because client computers will always connect to a domain controller in their own site first.</a:t>
            </a:r>
          </a:p>
        </p:txBody>
      </p:sp>
    </p:spTree>
    <p:extLst>
      <p:ext uri="{BB962C8B-B14F-4D97-AF65-F5344CB8AC3E}">
        <p14:creationId xmlns:p14="http://schemas.microsoft.com/office/powerpoint/2010/main" xmlns="" val="429985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ffectLst/>
              </a:rPr>
              <a:t>All of the domain controllers in a particular domain can receive changes and replicate those changes to all other domain controllers in the domain. Each domain in Active Directory is identified by a Domain Name System (DNS) domain name and requires one or more domain controllers.</a:t>
            </a:r>
          </a:p>
          <a:p>
            <a:endParaRPr lang="en-US" dirty="0" smtClean="0">
              <a:solidFill>
                <a:schemeClr val="tx2"/>
              </a:solidFill>
              <a:effectLst/>
              <a:latin typeface="Segoe" pitchFamily="34" charset="0"/>
            </a:endParaRPr>
          </a:p>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19</a:t>
            </a:fld>
            <a:endParaRPr lang="en-US" dirty="0"/>
          </a:p>
        </p:txBody>
      </p:sp>
    </p:spTree>
    <p:extLst>
      <p:ext uri="{BB962C8B-B14F-4D97-AF65-F5344CB8AC3E}">
        <p14:creationId xmlns:p14="http://schemas.microsoft.com/office/powerpoint/2010/main" xmlns="" val="41131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D207A-07DF-40AD-A916-9872E089CE7A}" type="slidenum">
              <a:rPr lang="en-US" smtClean="0"/>
              <a:pPr/>
              <a:t>2</a:t>
            </a:fld>
            <a:endParaRPr lang="en-US"/>
          </a:p>
        </p:txBody>
      </p:sp>
    </p:spTree>
    <p:extLst>
      <p:ext uri="{BB962C8B-B14F-4D97-AF65-F5344CB8AC3E}">
        <p14:creationId xmlns:p14="http://schemas.microsoft.com/office/powerpoint/2010/main" xmlns="" val="3752745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43011"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4301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CA8CF120-00D4-475F-946F-44283480147A}" type="slidenum">
              <a:rPr lang="en-US" b="0">
                <a:latin typeface="Arial" panose="020B0604020202020204" pitchFamily="34" charset="0"/>
              </a:rPr>
              <a:pPr/>
              <a:t>21</a:t>
            </a:fld>
            <a:endParaRPr lang="en-US" b="0">
              <a:latin typeface="Arial" panose="020B0604020202020204" pitchFamily="34" charset="0"/>
            </a:endParaRPr>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1838227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4403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4403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D0F6CC3B-2B15-43C6-AE5C-F6D3DE7FD0F2}" type="slidenum">
              <a:rPr lang="en-US" b="0">
                <a:latin typeface="Arial" panose="020B0604020202020204" pitchFamily="34" charset="0"/>
              </a:rPr>
              <a:pPr/>
              <a:t>22</a:t>
            </a:fld>
            <a:endParaRPr lang="en-US" b="0">
              <a:latin typeface="Arial" panose="020B0604020202020204" pitchFamily="34" charset="0"/>
            </a:endParaRPr>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One of the easiest ways to describe the schema is to say that it is a set of rules that define what you can do in AD DS.</a:t>
            </a:r>
          </a:p>
          <a:p>
            <a:pPr eaLnBrk="1" hangingPunct="1"/>
            <a:endParaRPr lang="en-US" dirty="0" smtClean="0">
              <a:latin typeface="Arial" panose="020B0604020202020204" pitchFamily="34" charset="0"/>
            </a:endParaRPr>
          </a:p>
          <a:p>
            <a:pPr eaLnBrk="1" hangingPunct="1"/>
            <a:r>
              <a:rPr lang="en-US" dirty="0" err="1" smtClean="0">
                <a:latin typeface="Arial" panose="020B0604020202020204" pitchFamily="34" charset="0"/>
              </a:rPr>
              <a:t>ADSIEdit</a:t>
            </a:r>
            <a:r>
              <a:rPr lang="en-US" baseline="0" dirty="0" smtClean="0">
                <a:latin typeface="Arial" panose="020B0604020202020204" pitchFamily="34" charset="0"/>
              </a:rPr>
              <a:t> and the Schema Management Console are tools you can use to manage the schema.  </a:t>
            </a:r>
            <a:r>
              <a:rPr lang="en-US" dirty="0" smtClean="0">
                <a:latin typeface="Arial" panose="020B0604020202020204" pitchFamily="34" charset="0"/>
              </a:rPr>
              <a:t>You must register the Schema snap-in by using the regsvr32 schmmgmt.dll command before creating the custom MMC.</a:t>
            </a:r>
          </a:p>
        </p:txBody>
      </p:sp>
    </p:spTree>
    <p:extLst>
      <p:ext uri="{BB962C8B-B14F-4D97-AF65-F5344CB8AC3E}">
        <p14:creationId xmlns:p14="http://schemas.microsoft.com/office/powerpoint/2010/main" xmlns="" val="1321885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4505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4506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601D0A5D-6CB9-4F74-B1F5-F7899B63FED0}" type="slidenum">
              <a:rPr lang="en-US" b="0">
                <a:latin typeface="Arial" panose="020B0604020202020204" pitchFamily="34" charset="0"/>
              </a:rPr>
              <a:pPr/>
              <a:t>23</a:t>
            </a:fld>
            <a:endParaRPr lang="en-US" b="0">
              <a:latin typeface="Arial" panose="020B0604020202020204" pitchFamily="34" charset="0"/>
            </a:endParaRPr>
          </a:p>
        </p:txBody>
      </p:sp>
      <p:sp>
        <p:nvSpPr>
          <p:cNvPr id="45061" name="Rectangle 2"/>
          <p:cNvSpPr>
            <a:spLocks noGrp="1" noRot="1" noChangeAspect="1" noChangeArrowheads="1" noTextEdit="1"/>
          </p:cNvSpPr>
          <p:nvPr>
            <p:ph type="sldImg"/>
          </p:nvPr>
        </p:nvSpPr>
        <p:spPr>
          <a:ln/>
        </p:spPr>
      </p:sp>
      <p:sp>
        <p:nvSpPr>
          <p:cNvPr id="45062"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xmlns="" val="202801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4710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4710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EE3E0FF0-9F55-4A4B-98E1-DD0E0323C9E5}" type="slidenum">
              <a:rPr lang="en-US" b="0">
                <a:latin typeface="Arial" panose="020B0604020202020204" pitchFamily="34" charset="0"/>
              </a:rPr>
              <a:pPr/>
              <a:t>24</a:t>
            </a:fld>
            <a:endParaRPr lang="en-US" b="0">
              <a:latin typeface="Arial" panose="020B0604020202020204" pitchFamily="34" charset="0"/>
            </a:endParaRPr>
          </a:p>
        </p:txBody>
      </p:sp>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xmlns="" val="583419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48131"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AC09600A-78B9-415E-9730-67A896F23237}" type="slidenum">
              <a:rPr lang="en-US" b="0">
                <a:latin typeface="Arial" panose="020B0604020202020204" pitchFamily="34" charset="0"/>
              </a:rPr>
              <a:pPr/>
              <a:t>25</a:t>
            </a:fld>
            <a:endParaRPr lang="en-US" b="0">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xmlns="" val="958919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4915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4915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457E2E87-27B9-4272-8FA7-016B44B20A03}" type="slidenum">
              <a:rPr lang="en-US" b="0">
                <a:latin typeface="Arial" panose="020B0604020202020204" pitchFamily="34" charset="0"/>
              </a:rPr>
              <a:pPr/>
              <a:t>26</a:t>
            </a:fld>
            <a:endParaRPr lang="en-US" b="0">
              <a:latin typeface="Arial" panose="020B0604020202020204" pitchFamily="34" charset="0"/>
            </a:endParaRPr>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OUs can be used to create both a hierarchical and logical representation of a company. OUs can also be used to delegate certain administrative rights. For example, a junior network administrator may be given permission to administer user accounts in an OU that contains all accounts for a branch office location. </a:t>
            </a:r>
          </a:p>
        </p:txBody>
      </p:sp>
    </p:spTree>
    <p:extLst>
      <p:ext uri="{BB962C8B-B14F-4D97-AF65-F5344CB8AC3E}">
        <p14:creationId xmlns:p14="http://schemas.microsoft.com/office/powerpoint/2010/main" xmlns="" val="776970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4608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4608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94B089DC-A6C8-4B4B-ABEA-98A4DD6D817B}" type="slidenum">
              <a:rPr lang="en-US" b="0">
                <a:latin typeface="Arial" panose="020B0604020202020204" pitchFamily="34" charset="0"/>
              </a:rPr>
              <a:pPr/>
              <a:t>27</a:t>
            </a:fld>
            <a:endParaRPr lang="en-US" b="0">
              <a:latin typeface="Arial" panose="020B0604020202020204" pitchFamily="34" charset="0"/>
            </a:endParaRPr>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xfrm>
            <a:off x="314325" y="2184400"/>
            <a:ext cx="6286500" cy="6843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The trusted domain as the domain where the accounts are, and the trusting domain as where the shared resources are.</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Domains can allow access to shared resources outside of their boundaries by using a trust. You can use a one-way trust to optimize performance between domains. Mention that forest trusts allow users to access resources in any domain in the other forest, as well as logon to any domain in the forest using a same VPN. </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Realm trusts enable trusts between Windows Server 2003 and Windows Server 2008 domains and directory-service implementations on other platforms by their shared use of open standard security system Kerberos version 5 protocol.</a:t>
            </a:r>
          </a:p>
        </p:txBody>
      </p:sp>
    </p:spTree>
    <p:extLst>
      <p:ext uri="{BB962C8B-B14F-4D97-AF65-F5344CB8AC3E}">
        <p14:creationId xmlns:p14="http://schemas.microsoft.com/office/powerpoint/2010/main" xmlns="" val="1729272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5120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98857A4A-99AB-4327-A025-105B372079EC}" type="slidenum">
              <a:rPr lang="en-US" b="0">
                <a:latin typeface="Arial" panose="020B0604020202020204" pitchFamily="34" charset="0"/>
              </a:rPr>
              <a:pPr/>
              <a:t>28</a:t>
            </a:fld>
            <a:endParaRPr lang="en-US" b="0">
              <a:latin typeface="Arial" panose="020B0604020202020204" pitchFamily="34" charset="0"/>
            </a:endParaRPr>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1" dirty="0" smtClean="0">
              <a:latin typeface="Arial" panose="020B0604020202020204" pitchFamily="34" charset="0"/>
            </a:endParaRPr>
          </a:p>
        </p:txBody>
      </p:sp>
    </p:spTree>
    <p:extLst>
      <p:ext uri="{BB962C8B-B14F-4D97-AF65-F5344CB8AC3E}">
        <p14:creationId xmlns:p14="http://schemas.microsoft.com/office/powerpoint/2010/main" xmlns="" val="3293957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3: Introduction to Active Directory® Lightweight Directory Services </a:t>
            </a:r>
          </a:p>
        </p:txBody>
      </p:sp>
      <p:sp>
        <p:nvSpPr>
          <p:cNvPr id="5632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prstClr val="black"/>
                </a:solidFill>
                <a:latin typeface="Arial" panose="020B0604020202020204" pitchFamily="34" charset="0"/>
              </a:rPr>
              <a:t>Course 6424A</a:t>
            </a:r>
          </a:p>
        </p:txBody>
      </p:sp>
      <p:sp>
        <p:nvSpPr>
          <p:cNvPr id="5632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EA944D30-009F-4223-9F38-E91F1CF37040}" type="slidenum">
              <a:rPr lang="en-US" b="0">
                <a:solidFill>
                  <a:prstClr val="black"/>
                </a:solidFill>
                <a:latin typeface="Arial" panose="020B0604020202020204" pitchFamily="34" charset="0"/>
              </a:rPr>
              <a:pPr/>
              <a:t>29</a:t>
            </a:fld>
            <a:endParaRPr lang="en-US" b="0">
              <a:solidFill>
                <a:prstClr val="black"/>
              </a:solidFill>
              <a:latin typeface="Arial" panose="020B0604020202020204" pitchFamily="34" charset="0"/>
            </a:endParaRPr>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xfrm>
            <a:off x="314325" y="2176463"/>
            <a:ext cx="6286500" cy="68516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smtClean="0">
                <a:latin typeface="Arial" panose="020B0604020202020204" pitchFamily="34" charset="0"/>
              </a:rPr>
              <a:t>Review Questions</a:t>
            </a:r>
            <a:endParaRPr lang="en-US" smtClean="0">
              <a:latin typeface="Arial" panose="020B0604020202020204" pitchFamily="34" charset="0"/>
            </a:endParaRPr>
          </a:p>
          <a:p>
            <a:r>
              <a:rPr lang="en-US" smtClean="0">
                <a:latin typeface="Arial" panose="020B0604020202020204" pitchFamily="34" charset="0"/>
              </a:rPr>
              <a:t> </a:t>
            </a:r>
            <a:r>
              <a:rPr lang="en-US" altLang="ja-JP" smtClean="0">
                <a:latin typeface="Arial" panose="020B0604020202020204" pitchFamily="34" charset="0"/>
              </a:rPr>
              <a:t>1. What are the three core partition types in an AD LDS instance?</a:t>
            </a:r>
            <a:endParaRPr lang="en-US" altLang="ja-JP" b="1" i="1" smtClean="0">
              <a:latin typeface="Arial" panose="020B0604020202020204" pitchFamily="34" charset="0"/>
            </a:endParaRPr>
          </a:p>
          <a:p>
            <a:r>
              <a:rPr lang="en-US" altLang="ja-JP" b="1" i="1" smtClean="0">
                <a:latin typeface="Arial" panose="020B0604020202020204" pitchFamily="34" charset="0"/>
              </a:rPr>
              <a:t>Answer:  The three main partition types are Schema, Configuration, and Application.</a:t>
            </a:r>
            <a:endParaRPr lang="en-US" altLang="ja-JP" smtClean="0">
              <a:latin typeface="Arial" panose="020B0604020202020204" pitchFamily="34" charset="0"/>
            </a:endParaRPr>
          </a:p>
          <a:p>
            <a:r>
              <a:rPr lang="en-US" altLang="ja-JP" smtClean="0">
                <a:latin typeface="Arial" panose="020B0604020202020204" pitchFamily="34" charset="0"/>
              </a:rPr>
              <a:t>2. What ways are AD DS and AD LDS similar?</a:t>
            </a:r>
            <a:endParaRPr lang="en-US" altLang="ja-JP" b="1" i="1" smtClean="0">
              <a:latin typeface="Arial" panose="020B0604020202020204" pitchFamily="34" charset="0"/>
            </a:endParaRPr>
          </a:p>
          <a:p>
            <a:r>
              <a:rPr lang="en-US" altLang="ja-JP" b="1" i="1" smtClean="0">
                <a:latin typeface="Arial" panose="020B0604020202020204" pitchFamily="34" charset="0"/>
              </a:rPr>
              <a:t>Answer: AD LDS and AD DS use the Extensible Storage Engine, enable LDAP client connections, use multimaster replication, and allow for delegated administration.</a:t>
            </a:r>
            <a:endParaRPr lang="en-US" altLang="ja-JP" smtClean="0">
              <a:latin typeface="Arial" panose="020B0604020202020204" pitchFamily="34" charset="0"/>
            </a:endParaRPr>
          </a:p>
          <a:p>
            <a:r>
              <a:rPr lang="en-US" altLang="ja-JP" smtClean="0">
                <a:latin typeface="Arial" panose="020B0604020202020204" pitchFamily="34" charset="0"/>
              </a:rPr>
              <a:t>3. What tools are used to administer AD LDS and for what are each used?</a:t>
            </a:r>
            <a:endParaRPr lang="en-US" altLang="ja-JP" b="1" i="1" smtClean="0">
              <a:latin typeface="Arial" panose="020B0604020202020204" pitchFamily="34" charset="0"/>
            </a:endParaRPr>
          </a:p>
          <a:p>
            <a:r>
              <a:rPr lang="en-US" altLang="ja-JP" b="1" i="1" smtClean="0">
                <a:latin typeface="Arial" panose="020B0604020202020204" pitchFamily="34" charset="0"/>
              </a:rPr>
              <a:t>Answer: Active Directory Lightweight Directory Services Wizard is used for creating new instances and new replicas of an AD LDS instance. ADSIEdit and LDP are used for viewing and modifying data. Ldifde and Csvde are used for importing and exporting data. Dsacls is used for viewing and setting permissions. AdamSync is used to synchronizing AD LDS and AD DS.</a:t>
            </a:r>
            <a:endParaRPr lang="en-US" altLang="ja-JP" smtClean="0">
              <a:latin typeface="Arial" panose="020B0604020202020204" pitchFamily="34" charset="0"/>
            </a:endParaRPr>
          </a:p>
          <a:p>
            <a:r>
              <a:rPr lang="en-US" altLang="ja-JP" smtClean="0">
                <a:latin typeface="Arial" panose="020B0604020202020204" pitchFamily="34" charset="0"/>
              </a:rPr>
              <a:t>4. What are some reasons for deploying multiple AD LDS replicas?</a:t>
            </a:r>
            <a:endParaRPr lang="en-US" altLang="ja-JP" b="1" i="1" smtClean="0">
              <a:latin typeface="Arial" panose="020B0604020202020204" pitchFamily="34" charset="0"/>
            </a:endParaRPr>
          </a:p>
          <a:p>
            <a:r>
              <a:rPr lang="en-US" altLang="ja-JP" b="1" i="1" smtClean="0">
                <a:latin typeface="Arial" panose="020B0604020202020204" pitchFamily="34" charset="0"/>
              </a:rPr>
              <a:t>Answer: Deploying multiple replicas can provide for high availability, load balancing, and geographic limitations.</a:t>
            </a:r>
            <a:endParaRPr lang="en-US" altLang="ja-JP" smtClean="0">
              <a:latin typeface="Arial" panose="020B0604020202020204" pitchFamily="34" charset="0"/>
            </a:endParaRPr>
          </a:p>
          <a:p>
            <a:r>
              <a:rPr lang="en-US" altLang="ja-JP" smtClean="0">
                <a:latin typeface="Arial" panose="020B0604020202020204" pitchFamily="34" charset="0"/>
              </a:rPr>
              <a:t>5. How would you configure AD LDS if two applications required schema attributes that conflict with one another?</a:t>
            </a:r>
            <a:endParaRPr lang="en-US" altLang="ja-JP" b="1" i="1" smtClean="0">
              <a:latin typeface="Arial" panose="020B0604020202020204" pitchFamily="34" charset="0"/>
            </a:endParaRPr>
          </a:p>
          <a:p>
            <a:r>
              <a:rPr lang="en-US" altLang="ja-JP" b="1" i="1" smtClean="0">
                <a:latin typeface="Arial" panose="020B0604020202020204" pitchFamily="34" charset="0"/>
              </a:rPr>
              <a:t>Answer: Because all application partitions in an AD LDS instance share a schema partition, the only way to provide multiple schemas is to deploy two instances of AD LDS, one for each application.</a:t>
            </a:r>
            <a:endParaRPr lang="en-US" altLang="ja-JP" b="1" smtClean="0">
              <a:latin typeface="Arial" panose="020B0604020202020204" pitchFamily="34" charset="0"/>
            </a:endParaRPr>
          </a:p>
          <a:p>
            <a:r>
              <a:rPr lang="en-US" altLang="ja-JP" b="1" smtClean="0">
                <a:latin typeface="Arial" panose="020B0604020202020204" pitchFamily="34" charset="0"/>
              </a:rPr>
              <a:t>Summary of AD LDS</a:t>
            </a:r>
            <a:endParaRPr lang="en-US" altLang="ja-JP" smtClean="0">
              <a:latin typeface="Arial" panose="020B0604020202020204" pitchFamily="34" charset="0"/>
            </a:endParaRPr>
          </a:p>
          <a:p>
            <a:r>
              <a:rPr lang="en-US" altLang="ja-JP" smtClean="0">
                <a:latin typeface="Arial" panose="020B0604020202020204" pitchFamily="34" charset="0"/>
              </a:rPr>
              <a:t>AD LDS is an LDAP directory service in Windows Server 2008.  It provides data storage and retrieval for directory-enabled applications, without the dependencies that are required for AD DS.  </a:t>
            </a:r>
          </a:p>
          <a:p>
            <a:r>
              <a:rPr lang="en-US" altLang="ja-JP" smtClean="0">
                <a:latin typeface="Arial" panose="020B0604020202020204" pitchFamily="34" charset="0"/>
              </a:rPr>
              <a:t>AD LDS can have multiple writable replicas of the data on several servers. Having multiple writable copies eliminates the single point of failure. Replication provides high availability, allows for load balancing, and better serves geographically dispersed application access. </a:t>
            </a:r>
          </a:p>
          <a:p>
            <a:r>
              <a:rPr lang="en-US" altLang="ja-JP" smtClean="0">
                <a:latin typeface="Arial" panose="020B0604020202020204" pitchFamily="34" charset="0"/>
              </a:rPr>
              <a:t>AD LDS and AD DS are similar because they both use an ESE database, enable LDAP client connections, use multimaster replication, and allow delegated administration. They provide different functionality as AD DS is an enterprise directory for administration and management, and AD LDS is a lightweight customizable solution for applications to use for authentication and data storage.</a:t>
            </a:r>
            <a:r>
              <a:rPr lang="en-US" smtClean="0">
                <a:latin typeface="Arial" panose="020B0604020202020204" pitchFamily="34" charset="0"/>
              </a:rPr>
              <a:t> </a:t>
            </a:r>
          </a:p>
          <a:p>
            <a:r>
              <a:rPr lang="en-US" smtClean="0">
                <a:latin typeface="Arial" panose="020B0604020202020204" pitchFamily="34" charset="0"/>
              </a:rPr>
              <a:t>  </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266985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3</a:t>
            </a:fld>
            <a:endParaRPr lang="en-US" dirty="0"/>
          </a:p>
        </p:txBody>
      </p:sp>
    </p:spTree>
    <p:extLst>
      <p:ext uri="{BB962C8B-B14F-4D97-AF65-F5344CB8AC3E}">
        <p14:creationId xmlns:p14="http://schemas.microsoft.com/office/powerpoint/2010/main" xmlns="" val="1878422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4</a:t>
            </a:fld>
            <a:endParaRPr lang="en-US" dirty="0"/>
          </a:p>
        </p:txBody>
      </p:sp>
    </p:spTree>
    <p:extLst>
      <p:ext uri="{BB962C8B-B14F-4D97-AF65-F5344CB8AC3E}">
        <p14:creationId xmlns:p14="http://schemas.microsoft.com/office/powerpoint/2010/main" xmlns="" val="234204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D207A-07DF-40AD-A916-9872E089CE7A}" type="slidenum">
              <a:rPr lang="en-US" smtClean="0"/>
              <a:pPr/>
              <a:t>5</a:t>
            </a:fld>
            <a:endParaRPr lang="en-US"/>
          </a:p>
        </p:txBody>
      </p:sp>
    </p:spTree>
    <p:extLst>
      <p:ext uri="{BB962C8B-B14F-4D97-AF65-F5344CB8AC3E}">
        <p14:creationId xmlns:p14="http://schemas.microsoft.com/office/powerpoint/2010/main" xmlns="" val="108820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3891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3891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FFB32E7F-DDA6-4685-BBB1-26AA4FDBCCC6}" type="slidenum">
              <a:rPr lang="en-US" b="0">
                <a:latin typeface="Arial" panose="020B0604020202020204" pitchFamily="34" charset="0"/>
              </a:rPr>
              <a:pPr/>
              <a:t>6</a:t>
            </a:fld>
            <a:endParaRPr lang="en-US" b="0">
              <a:latin typeface="Arial" panose="020B0604020202020204" pitchFamily="34" charset="0"/>
            </a:endParaRPr>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A passport is</a:t>
            </a:r>
            <a:r>
              <a:rPr lang="en-US" baseline="0" dirty="0" smtClean="0">
                <a:latin typeface="Arial" panose="020B0604020202020204" pitchFamily="34" charset="0"/>
              </a:rPr>
              <a:t> a good</a:t>
            </a:r>
            <a:r>
              <a:rPr lang="en-US" dirty="0" smtClean="0">
                <a:latin typeface="Arial" panose="020B0604020202020204" pitchFamily="34" charset="0"/>
              </a:rPr>
              <a:t> analogy for authentication. It is a means by which a user can verify they are who they say they are.</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The most common way for users to authenticate is by providing a user name and password. However, some computer systems also support authentication based on smart cards, one-time passwords, or biometric information, such as fingerprint scans.</a:t>
            </a:r>
          </a:p>
        </p:txBody>
      </p:sp>
    </p:spTree>
    <p:extLst>
      <p:ext uri="{BB962C8B-B14F-4D97-AF65-F5344CB8AC3E}">
        <p14:creationId xmlns:p14="http://schemas.microsoft.com/office/powerpoint/2010/main" xmlns="" val="20169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3993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3994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33AB3C9C-09BE-4D41-8621-2A55A91A2209}" type="slidenum">
              <a:rPr lang="en-US" b="0">
                <a:latin typeface="Arial" panose="020B0604020202020204" pitchFamily="34" charset="0"/>
              </a:rPr>
              <a:pPr/>
              <a:t>7</a:t>
            </a:fld>
            <a:endParaRPr lang="en-US" b="0">
              <a:latin typeface="Arial" panose="020B0604020202020204" pitchFamily="34" charset="0"/>
            </a:endParaRPr>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xfrm>
            <a:off x="371475" y="2119313"/>
            <a:ext cx="6286500" cy="65674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Some of the types of attributes that might be contained in the security token</a:t>
            </a:r>
            <a:r>
              <a:rPr lang="en-US" baseline="0" dirty="0" smtClean="0">
                <a:latin typeface="Arial" panose="020B0604020202020204" pitchFamily="34" charset="0"/>
              </a:rPr>
              <a:t> are </a:t>
            </a:r>
            <a:r>
              <a:rPr lang="en-US" dirty="0" smtClean="0">
                <a:latin typeface="Arial" panose="020B0604020202020204" pitchFamily="34" charset="0"/>
              </a:rPr>
              <a:t>user group, ownership, and admin privileges.</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The security identifier (SID) attribute is unique for each user or security group, and is the primary means by which the security principal is identified when trying to access network resources.</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Authorization happens frequently and unobtrusively whenever users request services, like opening their home folder, reading/writing files, or when requesting access to an AD DS aware application. The user only sees the result of the authorization--they are granted or denied access.</a:t>
            </a:r>
          </a:p>
          <a:p>
            <a:pPr eaLnBrk="1" hangingPunct="1"/>
            <a:endParaRPr lang="en-US" dirty="0" smtClean="0">
              <a:latin typeface="Arial" panose="020B0604020202020204" pitchFamily="34" charset="0"/>
            </a:endParaRPr>
          </a:p>
          <a:p>
            <a:r>
              <a:rPr lang="en-US" dirty="0" smtClean="0">
                <a:effectLst/>
              </a:rPr>
              <a:t>An </a:t>
            </a:r>
            <a:r>
              <a:rPr lang="en-US" i="1" dirty="0" smtClean="0">
                <a:effectLst/>
              </a:rPr>
              <a:t>access control list</a:t>
            </a:r>
            <a:r>
              <a:rPr lang="en-US" dirty="0" smtClean="0">
                <a:effectLst/>
              </a:rPr>
              <a:t> (ACL) is a list of </a:t>
            </a:r>
            <a:r>
              <a:rPr lang="en-US" i="1" dirty="0" smtClean="0">
                <a:effectLst/>
              </a:rPr>
              <a:t>access control entries</a:t>
            </a:r>
            <a:r>
              <a:rPr lang="en-US" dirty="0" smtClean="0">
                <a:effectLst/>
              </a:rPr>
              <a:t> (ACE).  Each ACE in an ACL identifies a security principal and the access rights allowed, denied, or audited for that principal. The security</a:t>
            </a:r>
            <a:r>
              <a:rPr lang="en-US" baseline="0" dirty="0" smtClean="0">
                <a:effectLst/>
              </a:rPr>
              <a:t> descriptor</a:t>
            </a:r>
            <a:r>
              <a:rPr lang="en-US" i="0" u="none" dirty="0" smtClean="0">
                <a:solidFill>
                  <a:schemeClr val="tx1"/>
                </a:solidFill>
                <a:effectLst/>
              </a:rPr>
              <a:t> for a securable object </a:t>
            </a:r>
            <a:r>
              <a:rPr lang="en-US" dirty="0" smtClean="0">
                <a:effectLst/>
              </a:rPr>
              <a:t>can contain two types of ACLs: a DACL and a SACL.</a:t>
            </a:r>
          </a:p>
          <a:p>
            <a:endParaRPr lang="en-US" dirty="0" smtClean="0">
              <a:effectLst/>
            </a:endParaRPr>
          </a:p>
          <a:p>
            <a:r>
              <a:rPr lang="en-US" dirty="0" smtClean="0">
                <a:effectLst/>
              </a:rPr>
              <a:t>A </a:t>
            </a:r>
            <a:r>
              <a:rPr lang="en-US" i="1" dirty="0" smtClean="0">
                <a:effectLst/>
              </a:rPr>
              <a:t>discretionary access control list </a:t>
            </a:r>
            <a:r>
              <a:rPr lang="en-US" dirty="0" smtClean="0">
                <a:effectLst/>
              </a:rPr>
              <a:t>(DACL) identifies the security principals that are allowed or denied access to an object.  When a person or process tries to access an object, the system checks the ACEs in the object's DACL to determine whether to grant access to it. If the object does not have a DACL, the system grants full access to everyone. If the object's DACL has no ACEs, the system denies all attempts to access the object because the DACL does not allow any access rights. </a:t>
            </a:r>
          </a:p>
          <a:p>
            <a:endParaRPr lang="en-US" dirty="0" smtClean="0">
              <a:effectLst/>
            </a:endParaRPr>
          </a:p>
          <a:p>
            <a:r>
              <a:rPr lang="en-US" dirty="0" smtClean="0">
                <a:effectLst/>
              </a:rPr>
              <a:t>A </a:t>
            </a:r>
            <a:r>
              <a:rPr lang="en-US" i="1" dirty="0" smtClean="0">
                <a:effectLst/>
              </a:rPr>
              <a:t>system access control list</a:t>
            </a:r>
            <a:r>
              <a:rPr lang="en-US" dirty="0" smtClean="0">
                <a:effectLst/>
              </a:rPr>
              <a:t> (SACL) enables administrators to log attempts to access a secured object.  Each ACE specifies the types of access attempts by a specified principal that cause the system to generate a record in the security event log. An ACE in a SACL can generate audit records when an access attempt fails, when it succeeds, or both.</a:t>
            </a:r>
            <a:endParaRPr lang="en-US" dirty="0" smtClean="0">
              <a:latin typeface="Arial" panose="020B0604020202020204" pitchFamily="34" charset="0"/>
            </a:endParaRPr>
          </a:p>
        </p:txBody>
      </p:sp>
    </p:spTree>
    <p:extLst>
      <p:ext uri="{BB962C8B-B14F-4D97-AF65-F5344CB8AC3E}">
        <p14:creationId xmlns:p14="http://schemas.microsoft.com/office/powerpoint/2010/main" xmlns="" val="339278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37891"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3789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0AB611A5-C561-4366-8026-5B150CFE6D6B}" type="slidenum">
              <a:rPr lang="en-US" b="0">
                <a:latin typeface="Arial" panose="020B0604020202020204" pitchFamily="34" charset="0"/>
              </a:rPr>
              <a:pPr/>
              <a:t>8</a:t>
            </a:fld>
            <a:endParaRPr lang="en-US" b="0">
              <a:latin typeface="Arial" panose="020B0604020202020204" pitchFamily="34" charset="0"/>
            </a:endParaRPr>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xmlns="" val="1866161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solidFill>
                  <a:srgbClr val="336699"/>
                </a:solidFill>
                <a:latin typeface="Arial" panose="020B0604020202020204" pitchFamily="34" charset="0"/>
              </a:rPr>
              <a:t>Module 2: Introduction to Active Directory® Domain Services</a:t>
            </a:r>
          </a:p>
        </p:txBody>
      </p:sp>
      <p:sp>
        <p:nvSpPr>
          <p:cNvPr id="4096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US" smtClean="0">
                <a:latin typeface="Arial" panose="020B0604020202020204" pitchFamily="34" charset="0"/>
              </a:rPr>
              <a:t>Course 6424A</a:t>
            </a:r>
          </a:p>
        </p:txBody>
      </p:sp>
      <p:sp>
        <p:nvSpPr>
          <p:cNvPr id="4096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fld id="{F5D2A7D8-B8FD-4771-BD1F-42A6B74E9D66}" type="slidenum">
              <a:rPr lang="en-US" b="0">
                <a:latin typeface="Arial" panose="020B0604020202020204" pitchFamily="34" charset="0"/>
              </a:rPr>
              <a:pPr/>
              <a:t>9</a:t>
            </a:fld>
            <a:endParaRPr lang="en-US" b="0">
              <a:latin typeface="Arial" panose="020B0604020202020204" pitchFamily="34" charset="0"/>
            </a:endParaRPr>
          </a:p>
        </p:txBody>
      </p:sp>
      <p:sp>
        <p:nvSpPr>
          <p:cNvPr id="40965" name="Rectangle 2"/>
          <p:cNvSpPr>
            <a:spLocks noGrp="1" noRot="1" noChangeAspect="1" noChangeArrowheads="1" noTextEdit="1"/>
          </p:cNvSpPr>
          <p:nvPr>
            <p:ph type="sldImg"/>
          </p:nvPr>
        </p:nvSpPr>
        <p:spPr>
          <a:ln/>
        </p:spPr>
      </p:sp>
      <p:sp>
        <p:nvSpPr>
          <p:cNvPr id="40966" name="Rectangle 3"/>
          <p:cNvSpPr>
            <a:spLocks noGrp="1" noChangeArrowheads="1"/>
          </p:cNvSpPr>
          <p:nvPr>
            <p:ph type="body" idx="1"/>
          </p:nvPr>
        </p:nvSpPr>
        <p:spPr>
          <a:xfrm>
            <a:off x="314325" y="2230438"/>
            <a:ext cx="6286500" cy="6797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xmlns="" val="3829100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271" y="5132437"/>
            <a:ext cx="8579886" cy="1460779"/>
          </a:xfrm>
          <a:prstGeom prst="rect">
            <a:avLst/>
          </a:prstGeom>
        </p:spPr>
        <p:txBody>
          <a:bodyPr lIns="137160" tIns="137160" rIns="137160" bIns="137160" anchor="b" anchorCtr="0">
            <a:normAutofit/>
          </a:bodyPr>
          <a:lstStyle>
            <a:lvl1pPr marL="0" indent="0" algn="l" defTabSz="914052" rtl="0" eaLnBrk="1" latinLnBrk="0" hangingPunct="1">
              <a:lnSpc>
                <a:spcPct val="100000"/>
              </a:lnSpc>
              <a:spcBef>
                <a:spcPts val="0"/>
              </a:spcBef>
              <a:buSzPct val="90000"/>
              <a:buFont typeface="Arial" pitchFamily="34" charset="0"/>
              <a:buNone/>
              <a:defRPr lang="en-US" sz="24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8"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1" indent="0" algn="ctr">
              <a:buNone/>
              <a:defRPr>
                <a:solidFill>
                  <a:schemeClr val="tx1">
                    <a:tint val="75000"/>
                  </a:schemeClr>
                </a:solidFill>
              </a:defRPr>
            </a:lvl8pPr>
            <a:lvl9pPr marL="3656358"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p:nvPr>
        </p:nvSpPr>
        <p:spPr>
          <a:xfrm>
            <a:off x="193271" y="2415641"/>
            <a:ext cx="8579886" cy="2603307"/>
          </a:xfrm>
          <a:prstGeom prst="rect">
            <a:avLst/>
          </a:prstGeom>
          <a:solidFill>
            <a:srgbClr val="7FBA00"/>
          </a:solidFill>
          <a:effectLst/>
        </p:spPr>
        <p:txBody>
          <a:bodyPr vert="horz" lIns="137160" tIns="137160" rIns="91409" bIns="137160" rtlCol="0" anchor="b" anchorCtr="0">
            <a:noAutofit/>
          </a:bodyPr>
          <a:lstStyle>
            <a:lvl1pPr>
              <a:defRPr lang="en-US" sz="4800" kern="0" dirty="0">
                <a:ln w="3175">
                  <a:noFill/>
                </a:ln>
                <a:gradFill flip="none" rotWithShape="1">
                  <a:gsLst>
                    <a:gs pos="4583">
                      <a:srgbClr val="FFFFFF"/>
                    </a:gs>
                    <a:gs pos="100000">
                      <a:srgbClr val="FFFFFF"/>
                    </a:gs>
                  </a:gsLst>
                  <a:lin ang="5400000" scaled="0"/>
                  <a:tileRect/>
                </a:gradFill>
              </a:defRPr>
            </a:lvl1pPr>
          </a:lstStyle>
          <a:p>
            <a:pPr lvl="0"/>
            <a:r>
              <a:rPr lang="en-US" dirty="0" smtClean="0"/>
              <a:t>Click to edit Master title style</a:t>
            </a:r>
            <a:endParaRPr lang="en-US" dirty="0"/>
          </a:p>
        </p:txBody>
      </p:sp>
      <p:sp>
        <p:nvSpPr>
          <p:cNvPr id="8" name="top right small rectangle"/>
          <p:cNvSpPr/>
          <p:nvPr userDrawn="1"/>
        </p:nvSpPr>
        <p:spPr bwMode="auto">
          <a:xfrm>
            <a:off x="8902492" y="2418735"/>
            <a:ext cx="3087947" cy="2600214"/>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7160" tIns="137160" rIns="137160" bIns="137160" numCol="1" rtlCol="0" anchor="b" anchorCtr="0" compatLnSpc="1">
            <a:prstTxWarp prst="textNoShape">
              <a:avLst/>
            </a:prstTxWarp>
          </a:bodyPr>
          <a:lstStyle/>
          <a:p>
            <a:pPr defTabSz="913788" fontAlgn="base">
              <a:spcBef>
                <a:spcPct val="0"/>
              </a:spcBef>
              <a:spcAft>
                <a:spcPct val="0"/>
              </a:spcAft>
            </a:pPr>
            <a:endParaRPr lang="en-US" sz="20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9720" t="16544" r="7275" b="16691"/>
          <a:stretch/>
        </p:blipFill>
        <p:spPr>
          <a:xfrm>
            <a:off x="10731799" y="4630992"/>
            <a:ext cx="1131688" cy="33474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09826" y="188373"/>
            <a:ext cx="1847574" cy="739030"/>
          </a:xfrm>
          <a:prstGeom prst="rect">
            <a:avLst/>
          </a:prstGeom>
        </p:spPr>
      </p:pic>
    </p:spTree>
    <p:extLst>
      <p:ext uri="{BB962C8B-B14F-4D97-AF65-F5344CB8AC3E}">
        <p14:creationId xmlns:p14="http://schemas.microsoft.com/office/powerpoint/2010/main" xmlns="" val="94251966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3834" y="1"/>
            <a:ext cx="10365317" cy="741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11717" y="992188"/>
            <a:ext cx="10335683" cy="4386262"/>
          </a:xfrm>
          <a:prstGeom prst="rect">
            <a:avLst/>
          </a:prstGeom>
        </p:spPr>
        <p:txBody>
          <a:bodyPr/>
          <a:lstStyle/>
          <a:p>
            <a:pPr lvl="0"/>
            <a:endParaRPr lang="en-US" noProof="0" smtClean="0"/>
          </a:p>
        </p:txBody>
      </p:sp>
    </p:spTree>
    <p:extLst>
      <p:ext uri="{BB962C8B-B14F-4D97-AF65-F5344CB8AC3E}">
        <p14:creationId xmlns:p14="http://schemas.microsoft.com/office/powerpoint/2010/main" xmlns="" val="81259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Content Placeholder 5"/>
          <p:cNvSpPr>
            <a:spLocks noGrp="1"/>
          </p:cNvSpPr>
          <p:nvPr>
            <p:ph sz="quarter" idx="10"/>
          </p:nvPr>
        </p:nvSpPr>
        <p:spPr>
          <a:xfrm>
            <a:off x="379413" y="1417638"/>
            <a:ext cx="11525250" cy="5260975"/>
          </a:xfrm>
          <a:prstGeom prst="rect">
            <a:avLst/>
          </a:prstGeom>
        </p:spPr>
        <p:txBody>
          <a:bodyPr/>
          <a:lstStyle>
            <a:lvl1pPr>
              <a:spcBef>
                <a:spcPts val="1400"/>
              </a:spcBef>
              <a:defRPr b="0"/>
            </a:lvl1pPr>
            <a:lvl2pPr>
              <a:defRPr>
                <a:solidFill>
                  <a:schemeClr val="tx1">
                    <a:lumMod val="75000"/>
                    <a:lumOff val="2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607745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79511" y="1371601"/>
            <a:ext cx="5616915"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5"/>
          <p:cNvSpPr>
            <a:spLocks noGrp="1"/>
          </p:cNvSpPr>
          <p:nvPr>
            <p:ph sz="quarter" idx="4"/>
          </p:nvPr>
        </p:nvSpPr>
        <p:spPr>
          <a:xfrm>
            <a:off x="6275742" y="1371601"/>
            <a:ext cx="5619121"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1994614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511" y="1330656"/>
            <a:ext cx="5616915" cy="639762"/>
          </a:xfrm>
          <a:prstGeom prst="rect">
            <a:avLst/>
          </a:prstGeom>
          <a:solidFill>
            <a:srgbClr val="86C400"/>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511" y="1981200"/>
            <a:ext cx="5616915"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5807" y="1330656"/>
            <a:ext cx="5619121" cy="639762"/>
          </a:xfrm>
          <a:prstGeom prst="rect">
            <a:avLst/>
          </a:prstGeom>
          <a:solidFill>
            <a:srgbClr val="1F497D"/>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45807" y="1981200"/>
            <a:ext cx="5619121"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6690216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678398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3" name="Title Placeholder 9"/>
          <p:cNvSpPr>
            <a:spLocks noGrp="1"/>
          </p:cNvSpPr>
          <p:nvPr>
            <p:ph type="title"/>
          </p:nvPr>
        </p:nvSpPr>
        <p:spPr>
          <a:xfrm>
            <a:off x="608171" y="4468764"/>
            <a:ext cx="11432977" cy="1676400"/>
          </a:xfrm>
          <a:prstGeom prst="rect">
            <a:avLst/>
          </a:prstGeom>
        </p:spPr>
        <p:txBody>
          <a:bodyPr vert="horz" lIns="91409" tIns="45705" rIns="91409" bIns="45705" rtlCol="0" anchor="t" anchorCtr="0">
            <a:normAutofit/>
          </a:bodyPr>
          <a:lstStyle>
            <a:lvl1pPr>
              <a:defRPr sz="3600"/>
            </a:lvl1pPr>
          </a:lstStyle>
          <a:p>
            <a:r>
              <a:rPr lang="en-US" dirty="0" smtClean="0"/>
              <a:t>Click to edit Master title style</a:t>
            </a:r>
            <a:endParaRPr lang="en-US" dirty="0"/>
          </a:p>
        </p:txBody>
      </p:sp>
      <p:sp>
        <p:nvSpPr>
          <p:cNvPr id="2" name="TextBox 1"/>
          <p:cNvSpPr txBox="1"/>
          <p:nvPr userDrawn="1"/>
        </p:nvSpPr>
        <p:spPr>
          <a:xfrm>
            <a:off x="608171" y="3087325"/>
            <a:ext cx="11356757" cy="1107996"/>
          </a:xfrm>
          <a:prstGeom prst="rect">
            <a:avLst/>
          </a:prstGeom>
          <a:noFill/>
        </p:spPr>
        <p:txBody>
          <a:bodyPr wrap="square" rtlCol="0">
            <a:spAutoFit/>
          </a:bodyPr>
          <a:lstStyle/>
          <a:p>
            <a:pPr defTabSz="914088"/>
            <a:r>
              <a:rPr lang="en-US" sz="6600" dirty="0">
                <a:solidFill>
                  <a:prstClr val="black"/>
                </a:solidFill>
                <a:latin typeface="Segoe UI Light" pitchFamily="34" charset="0"/>
                <a:ea typeface="Segoe UI" pitchFamily="34" charset="0"/>
                <a:cs typeface="Segoe UI" pitchFamily="34" charset="0"/>
              </a:rPr>
              <a:t>DEMO</a:t>
            </a:r>
          </a:p>
        </p:txBody>
      </p:sp>
      <p:cxnSp>
        <p:nvCxnSpPr>
          <p:cNvPr id="6" name="Straight Connector 5"/>
          <p:cNvCxnSpPr/>
          <p:nvPr userDrawn="1"/>
        </p:nvCxnSpPr>
        <p:spPr>
          <a:xfrm>
            <a:off x="608171" y="4077925"/>
            <a:ext cx="11356757"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stretch>
            <a:fillRect/>
          </a:stretch>
        </p:blipFill>
        <p:spPr>
          <a:xfrm>
            <a:off x="193271" y="144000"/>
            <a:ext cx="864083" cy="912424"/>
          </a:xfrm>
          <a:prstGeom prst="rect">
            <a:avLst/>
          </a:prstGeom>
        </p:spPr>
      </p:pic>
      <p:sp>
        <p:nvSpPr>
          <p:cNvPr id="7" name="TextBox 6"/>
          <p:cNvSpPr txBox="1"/>
          <p:nvPr userDrawn="1"/>
        </p:nvSpPr>
        <p:spPr>
          <a:xfrm>
            <a:off x="1057354" y="92380"/>
            <a:ext cx="1346633" cy="1015663"/>
          </a:xfrm>
          <a:prstGeom prst="rect">
            <a:avLst/>
          </a:prstGeom>
          <a:noFill/>
        </p:spPr>
        <p:txBody>
          <a:bodyPr wrap="square" rtlCol="0" anchor="ctr" anchorCtr="0">
            <a:spAutoFit/>
          </a:bodyPr>
          <a:lstStyle/>
          <a:p>
            <a:r>
              <a:rPr lang="en-US" sz="2000" dirty="0" smtClean="0">
                <a:latin typeface="Segoe UI Light" panose="020B0502040204020203" pitchFamily="34" charset="0"/>
                <a:cs typeface="Segoe UI Light" panose="020B0502040204020203" pitchFamily="34" charset="0"/>
              </a:rPr>
              <a:t>Microsoft </a:t>
            </a:r>
          </a:p>
          <a:p>
            <a:r>
              <a:rPr lang="en-US" sz="2000" dirty="0" smtClean="0">
                <a:latin typeface="Segoe UI Light" panose="020B0502040204020203" pitchFamily="34" charset="0"/>
                <a:cs typeface="Segoe UI Light" panose="020B0502040204020203" pitchFamily="34" charset="0"/>
              </a:rPr>
              <a:t>Virtual </a:t>
            </a:r>
          </a:p>
          <a:p>
            <a:r>
              <a:rPr lang="en-US" sz="2000" dirty="0" smtClean="0">
                <a:latin typeface="Segoe UI Light" panose="020B0502040204020203" pitchFamily="34" charset="0"/>
                <a:cs typeface="Segoe UI Light" panose="020B0502040204020203" pitchFamily="34" charset="0"/>
              </a:rPr>
              <a:t>Academy</a:t>
            </a:r>
            <a:endParaRPr lang="en-US" sz="2000" dirty="0">
              <a:latin typeface="Segoe UI Light" panose="020B0502040204020203" pitchFamily="34" charset="0"/>
              <a:cs typeface="Segoe UI Light" panose="020B0502040204020203" pitchFamily="34" charset="0"/>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850378" y="6321689"/>
            <a:ext cx="2114550" cy="428625"/>
          </a:xfrm>
          <a:prstGeom prst="rect">
            <a:avLst/>
          </a:prstGeom>
        </p:spPr>
      </p:pic>
    </p:spTree>
    <p:extLst>
      <p:ext uri="{BB962C8B-B14F-4D97-AF65-F5344CB8AC3E}">
        <p14:creationId xmlns:p14="http://schemas.microsoft.com/office/powerpoint/2010/main" xmlns="" val="38232600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28541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0" y="0"/>
            <a:ext cx="12192000" cy="6858000"/>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530087" y="5960743"/>
            <a:ext cx="11078818" cy="738664"/>
          </a:xfrm>
          <a:prstGeom prst="rect">
            <a:avLst/>
          </a:prstGeom>
          <a:noFill/>
          <a:ln w="9525">
            <a:noFill/>
            <a:miter lim="800000"/>
            <a:headEnd/>
            <a:tailEnd/>
          </a:ln>
        </p:spPr>
        <p:txBody>
          <a:bodyPr wrap="square">
            <a:spAutoFit/>
          </a:bodyPr>
          <a:lstStyle/>
          <a:p>
            <a:pPr marL="0" lvl="1" defTabSz="914088">
              <a:defRPr/>
            </a:pPr>
            <a:r>
              <a:rPr lang="en-US" sz="1050" dirty="0">
                <a:solidFill>
                  <a:schemeClr val="bg1">
                    <a:lumMod val="85000"/>
                  </a:schemeClr>
                </a:solidFill>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9719"/>
          <a:stretch/>
        </p:blipFill>
        <p:spPr>
          <a:xfrm>
            <a:off x="530087" y="2940117"/>
            <a:ext cx="5473148" cy="2229412"/>
          </a:xfrm>
          <a:prstGeom prst="rect">
            <a:avLst/>
          </a:prstGeom>
        </p:spPr>
      </p:pic>
    </p:spTree>
    <p:extLst>
      <p:ext uri="{BB962C8B-B14F-4D97-AF65-F5344CB8AC3E}">
        <p14:creationId xmlns:p14="http://schemas.microsoft.com/office/powerpoint/2010/main" xmlns="" val="26678372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Subtitle 2"/>
          <p:cNvSpPr txBox="1">
            <a:spLocks/>
          </p:cNvSpPr>
          <p:nvPr userDrawn="1"/>
        </p:nvSpPr>
        <p:spPr>
          <a:xfrm>
            <a:off x="8738733" y="3421650"/>
            <a:ext cx="2241224" cy="2355337"/>
          </a:xfrm>
          <a:prstGeom prst="rect">
            <a:avLst/>
          </a:prstGeom>
        </p:spPr>
        <p:txBody>
          <a:bodyPr vert="horz" lIns="91409" tIns="45705" rIns="91409" bIns="45705" rtlCol="0" anchor="ctr" anchorCtr="0">
            <a:normAutofit/>
          </a:bodyPr>
          <a:lstStyle>
            <a:lvl1pPr marL="0" indent="0" algn="l" defTabSz="914052" rtl="0" eaLnBrk="1" latinLnBrk="0" hangingPunct="1">
              <a:lnSpc>
                <a:spcPct val="100000"/>
              </a:lnSpc>
              <a:spcBef>
                <a:spcPts val="0"/>
              </a:spcBef>
              <a:buSzPct val="90000"/>
              <a:buFont typeface="Arial" pitchFamily="34" charset="0"/>
              <a:buNone/>
              <a:defRPr lang="en-US" sz="1800" b="1" kern="1200" spc="-30" baseline="0" dirty="0">
                <a:gradFill>
                  <a:gsLst>
                    <a:gs pos="1250">
                      <a:srgbClr val="FFFFFF"/>
                    </a:gs>
                    <a:gs pos="6250">
                      <a:srgbClr val="FFFFFF"/>
                    </a:gs>
                  </a:gsLst>
                  <a:lin ang="5400000" scaled="0"/>
                </a:gradFill>
                <a:latin typeface="Segoe UI" pitchFamily="34" charset="0"/>
                <a:ea typeface="Segoe UI" pitchFamily="34" charset="0"/>
                <a:cs typeface="Segoe UI" pitchFamily="34" charset="0"/>
              </a:defRPr>
            </a:lvl1pPr>
            <a:lvl2pPr marL="457044" indent="0" algn="ctr" defTabSz="914088" rtl="0" eaLnBrk="1" latinLnBrk="0" hangingPunct="1">
              <a:spcBef>
                <a:spcPts val="300"/>
              </a:spcBef>
              <a:spcAft>
                <a:spcPts val="300"/>
              </a:spcAft>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4088" indent="0" algn="ctr" defTabSz="914088" rtl="0" eaLnBrk="1" latinLnBrk="0" hangingPunct="1">
              <a:spcBef>
                <a:spcPts val="200"/>
              </a:spcBef>
              <a:spcAft>
                <a:spcPts val="200"/>
              </a:spcAft>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71133"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8178"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85222"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7"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11"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8"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t>Click to edit Master subtitle style</a:t>
            </a:r>
            <a:endParaRPr lang="en-US"/>
          </a:p>
        </p:txBody>
      </p:sp>
      <p:sp>
        <p:nvSpPr>
          <p:cNvPr id="13" name="Title 1"/>
          <p:cNvSpPr txBox="1">
            <a:spLocks/>
          </p:cNvSpPr>
          <p:nvPr userDrawn="1"/>
        </p:nvSpPr>
        <p:spPr>
          <a:xfrm>
            <a:off x="357809" y="3423726"/>
            <a:ext cx="8245329" cy="2381841"/>
          </a:xfrm>
          <a:prstGeom prst="rect">
            <a:avLst/>
          </a:prstGeom>
          <a:solidFill>
            <a:srgbClr val="82BF36"/>
          </a:solidFill>
          <a:effectLst/>
        </p:spPr>
        <p:txBody>
          <a:bodyPr vert="horz" lIns="137160" tIns="137160" rIns="91409" bIns="137160" rtlCol="0" anchor="b" anchorCtr="0">
            <a:noAutofit/>
          </a:bodyPr>
          <a:lstStyle>
            <a:lvl1pPr algn="l" defTabSz="914088" rtl="0" eaLnBrk="1" latinLnBrk="0" hangingPunct="1">
              <a:spcBef>
                <a:spcPct val="0"/>
              </a:spcBef>
              <a:buNone/>
              <a:defRPr lang="en-US" sz="4000" kern="0" dirty="0">
                <a:ln w="3175">
                  <a:noFill/>
                </a:ln>
                <a:gradFill flip="none" rotWithShape="1">
                  <a:gsLst>
                    <a:gs pos="4583">
                      <a:srgbClr val="FFFFFF"/>
                    </a:gs>
                    <a:gs pos="100000">
                      <a:srgbClr val="FFFFFF"/>
                    </a:gs>
                  </a:gsLst>
                  <a:lin ang="5400000" scaled="0"/>
                  <a:tileRect/>
                </a:gradFill>
                <a:latin typeface="Segoe UI" pitchFamily="34" charset="0"/>
                <a:ea typeface="Segoe UI" pitchFamily="34" charset="0"/>
                <a:cs typeface="Segoe UI" pitchFamily="34" charset="0"/>
              </a:defRPr>
            </a:lvl1pPr>
          </a:lstStyle>
          <a:p>
            <a:endParaRPr lang="en-US" sz="4000" dirty="0"/>
          </a:p>
        </p:txBody>
      </p:sp>
      <p:sp>
        <p:nvSpPr>
          <p:cNvPr id="14" name="top right small rectangle"/>
          <p:cNvSpPr/>
          <p:nvPr userDrawn="1"/>
        </p:nvSpPr>
        <p:spPr bwMode="auto">
          <a:xfrm>
            <a:off x="8682790" y="3421649"/>
            <a:ext cx="3257419" cy="2384240"/>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9720" t="16544" r="7275" b="16691"/>
          <a:stretch/>
        </p:blipFill>
        <p:spPr>
          <a:xfrm>
            <a:off x="11181757" y="5558001"/>
            <a:ext cx="740346" cy="218986"/>
          </a:xfrm>
          <a:prstGeom prst="rect">
            <a:avLst/>
          </a:prstGeom>
        </p:spPr>
      </p:pic>
      <p:sp>
        <p:nvSpPr>
          <p:cNvPr id="16" name="Text Placeholder 10"/>
          <p:cNvSpPr>
            <a:spLocks noGrp="1"/>
          </p:cNvSpPr>
          <p:nvPr>
            <p:ph type="body" sz="quarter" idx="10"/>
          </p:nvPr>
        </p:nvSpPr>
        <p:spPr>
          <a:xfrm>
            <a:off x="437461" y="3939147"/>
            <a:ext cx="8070435" cy="1666254"/>
          </a:xfrm>
          <a:prstGeom prst="rect">
            <a:avLst/>
          </a:prstGeom>
        </p:spPr>
        <p:txBody>
          <a:bodyPr anchor="b" anchorCtr="0">
            <a:normAutofit/>
          </a:bodyPr>
          <a:lstStyle>
            <a:lvl1pPr marL="0" indent="0">
              <a:buNone/>
              <a:defRPr sz="3600">
                <a:solidFill>
                  <a:schemeClr val="bg1"/>
                </a:solidFill>
                <a:latin typeface="Segoe UI Light" panose="020B0502040204020203" pitchFamily="34" charset="0"/>
                <a:cs typeface="Segoe UI Light" panose="020B0502040204020203" pitchFamily="34" charset="0"/>
              </a:defRPr>
            </a:lvl1pPr>
          </a:lstStyle>
          <a:p>
            <a:pPr lvl="0"/>
            <a:r>
              <a:rPr lang="en-US" dirty="0" smtClean="0"/>
              <a:t>Click to edit Master text styles</a:t>
            </a:r>
          </a:p>
        </p:txBody>
      </p:sp>
      <p:sp>
        <p:nvSpPr>
          <p:cNvPr id="17" name="Rectangle 16"/>
          <p:cNvSpPr/>
          <p:nvPr userDrawn="1"/>
        </p:nvSpPr>
        <p:spPr>
          <a:xfrm>
            <a:off x="9606694" y="3527508"/>
            <a:ext cx="1049236" cy="1140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bIns="0" rtlCol="0" anchor="t" anchorCtr="0"/>
          <a:lstStyle/>
          <a:p>
            <a:r>
              <a:rPr lang="en-US" sz="1600" dirty="0" smtClean="0">
                <a:solidFill>
                  <a:schemeClr val="bg1"/>
                </a:solidFill>
                <a:latin typeface="Segoe UI Light" panose="020B0502040204020203" pitchFamily="34" charset="0"/>
                <a:cs typeface="Segoe UI Light" panose="020B0502040204020203" pitchFamily="34" charset="0"/>
              </a:rPr>
              <a:t>Microsoft </a:t>
            </a:r>
          </a:p>
          <a:p>
            <a:r>
              <a:rPr lang="en-US" sz="1600" dirty="0" smtClean="0">
                <a:solidFill>
                  <a:schemeClr val="bg1"/>
                </a:solidFill>
                <a:latin typeface="Segoe UI Light" panose="020B0502040204020203" pitchFamily="34" charset="0"/>
                <a:cs typeface="Segoe UI Light" panose="020B0502040204020203" pitchFamily="34" charset="0"/>
              </a:rPr>
              <a:t>Virtual</a:t>
            </a:r>
            <a:r>
              <a:rPr lang="en-US" sz="1600" baseline="0" dirty="0" smtClean="0">
                <a:solidFill>
                  <a:schemeClr val="bg1"/>
                </a:solidFill>
                <a:latin typeface="Segoe UI Light" panose="020B0502040204020203" pitchFamily="34" charset="0"/>
                <a:cs typeface="Segoe UI Light" panose="020B0502040204020203" pitchFamily="34" charset="0"/>
              </a:rPr>
              <a:t> Academy</a:t>
            </a:r>
            <a:endParaRPr lang="en-US" sz="1600" dirty="0">
              <a:solidFill>
                <a:schemeClr val="bg1"/>
              </a:solidFill>
              <a:latin typeface="Segoe UI Light" panose="020B0502040204020203" pitchFamily="34" charset="0"/>
              <a:cs typeface="Segoe UI Light" panose="020B0502040204020203" pitchFamily="34" charset="0"/>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866808" y="3527508"/>
            <a:ext cx="726793" cy="726793"/>
          </a:xfrm>
          <a:prstGeom prst="rect">
            <a:avLst/>
          </a:prstGeom>
        </p:spPr>
      </p:pic>
    </p:spTree>
    <p:extLst>
      <p:ext uri="{BB962C8B-B14F-4D97-AF65-F5344CB8AC3E}">
        <p14:creationId xmlns:p14="http://schemas.microsoft.com/office/powerpoint/2010/main" xmlns="" val="389134869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379514" y="182215"/>
            <a:ext cx="11524432" cy="1063487"/>
          </a:xfrm>
          <a:prstGeom prst="rect">
            <a:avLst/>
          </a:prstGeom>
        </p:spPr>
        <p:txBody>
          <a:bodyPr vert="horz" lIns="91409" tIns="45705" rIns="91409" bIns="45705" rtlCol="0" anchor="t"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311878395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Lst>
  <p:timing>
    <p:tnLst>
      <p:par>
        <p:cTn id="1" dur="indefinite" restart="never" nodeType="tmRoot"/>
      </p:par>
    </p:tnLst>
  </p:timing>
  <p:txStyles>
    <p:titleStyle>
      <a:lvl1pPr algn="l" defTabSz="914088" rtl="0" eaLnBrk="1" latinLnBrk="0" hangingPunct="1">
        <a:lnSpc>
          <a:spcPct val="80000"/>
        </a:lnSpc>
        <a:spcBef>
          <a:spcPct val="0"/>
        </a:spcBef>
        <a:buNone/>
        <a:defRPr sz="44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342783" indent="-342783" algn="l" defTabSz="914088" rtl="0" eaLnBrk="1" latinLnBrk="0" hangingPunct="1">
        <a:spcBef>
          <a:spcPts val="1200"/>
        </a:spcBef>
        <a:buFont typeface="Arial" pitchFamily="34" charset="0"/>
        <a:buChar char="•"/>
        <a:defRPr sz="3200"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742698" indent="-285652" algn="l" defTabSz="914088" rtl="0" eaLnBrk="1" latinLnBrk="0" hangingPunct="1">
        <a:spcBef>
          <a:spcPts val="300"/>
        </a:spcBef>
        <a:spcAft>
          <a:spcPts val="300"/>
        </a:spcAft>
        <a:buFont typeface="Arial" pitchFamily="34" charset="0"/>
        <a:buChar char="–"/>
        <a:defRPr sz="28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1142612" indent="-228522" algn="l" defTabSz="914088" rtl="0" eaLnBrk="1" latinLnBrk="0" hangingPunct="1">
        <a:spcBef>
          <a:spcPts val="200"/>
        </a:spcBef>
        <a:spcAft>
          <a:spcPts val="200"/>
        </a:spcAft>
        <a:buFont typeface="Arial" pitchFamily="34" charset="0"/>
        <a:buChar char="•"/>
        <a:defRPr sz="24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599657"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2056700"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513745"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89"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3"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88" rtl="0" eaLnBrk="1" latinLnBrk="0" hangingPunct="1">
        <a:defRPr sz="1800" kern="1200">
          <a:solidFill>
            <a:schemeClr val="tx1"/>
          </a:solidFill>
          <a:latin typeface="+mn-lt"/>
          <a:ea typeface="+mn-ea"/>
          <a:cs typeface="+mn-cs"/>
        </a:defRPr>
      </a:lvl1pPr>
      <a:lvl2pPr marL="457044" algn="l" defTabSz="914088" rtl="0" eaLnBrk="1" latinLnBrk="0" hangingPunct="1">
        <a:defRPr sz="1800" kern="1200">
          <a:solidFill>
            <a:schemeClr val="tx1"/>
          </a:solidFill>
          <a:latin typeface="+mn-lt"/>
          <a:ea typeface="+mn-ea"/>
          <a:cs typeface="+mn-cs"/>
        </a:defRPr>
      </a:lvl2pPr>
      <a:lvl3pPr marL="914088" algn="l" defTabSz="914088" rtl="0" eaLnBrk="1" latinLnBrk="0" hangingPunct="1">
        <a:defRPr sz="1800" kern="1200">
          <a:solidFill>
            <a:schemeClr val="tx1"/>
          </a:solidFill>
          <a:latin typeface="+mn-lt"/>
          <a:ea typeface="+mn-ea"/>
          <a:cs typeface="+mn-cs"/>
        </a:defRPr>
      </a:lvl3pPr>
      <a:lvl4pPr marL="1371133" algn="l" defTabSz="914088" rtl="0" eaLnBrk="1" latinLnBrk="0" hangingPunct="1">
        <a:defRPr sz="1800" kern="1200">
          <a:solidFill>
            <a:schemeClr val="tx1"/>
          </a:solidFill>
          <a:latin typeface="+mn-lt"/>
          <a:ea typeface="+mn-ea"/>
          <a:cs typeface="+mn-cs"/>
        </a:defRPr>
      </a:lvl4pPr>
      <a:lvl5pPr marL="1828178" algn="l" defTabSz="914088" rtl="0" eaLnBrk="1" latinLnBrk="0" hangingPunct="1">
        <a:defRPr sz="1800" kern="1200">
          <a:solidFill>
            <a:schemeClr val="tx1"/>
          </a:solidFill>
          <a:latin typeface="+mn-lt"/>
          <a:ea typeface="+mn-ea"/>
          <a:cs typeface="+mn-cs"/>
        </a:defRPr>
      </a:lvl5pPr>
      <a:lvl6pPr marL="2285222" algn="l" defTabSz="914088" rtl="0" eaLnBrk="1" latinLnBrk="0" hangingPunct="1">
        <a:defRPr sz="1800" kern="1200">
          <a:solidFill>
            <a:schemeClr val="tx1"/>
          </a:solidFill>
          <a:latin typeface="+mn-lt"/>
          <a:ea typeface="+mn-ea"/>
          <a:cs typeface="+mn-cs"/>
        </a:defRPr>
      </a:lvl6pPr>
      <a:lvl7pPr marL="2742267" algn="l" defTabSz="914088" rtl="0" eaLnBrk="1" latinLnBrk="0" hangingPunct="1">
        <a:defRPr sz="1800" kern="1200">
          <a:solidFill>
            <a:schemeClr val="tx1"/>
          </a:solidFill>
          <a:latin typeface="+mn-lt"/>
          <a:ea typeface="+mn-ea"/>
          <a:cs typeface="+mn-cs"/>
        </a:defRPr>
      </a:lvl7pPr>
      <a:lvl8pPr marL="3199311" algn="l" defTabSz="914088" rtl="0" eaLnBrk="1" latinLnBrk="0" hangingPunct="1">
        <a:defRPr sz="1800" kern="1200">
          <a:solidFill>
            <a:schemeClr val="tx1"/>
          </a:solidFill>
          <a:latin typeface="+mn-lt"/>
          <a:ea typeface="+mn-ea"/>
          <a:cs typeface="+mn-cs"/>
        </a:defRPr>
      </a:lvl8pPr>
      <a:lvl9pPr marL="3656358" algn="l" defTabSz="9140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1.xml"/><Relationship Id="rId7" Type="http://schemas.openxmlformats.org/officeDocument/2006/relationships/image" Target="../media/image22.png"/><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2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28.xml"/><Relationship Id="rId6" Type="http://schemas.openxmlformats.org/officeDocument/2006/relationships/image" Target="../media/image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png"/><Relationship Id="rId3" Type="http://schemas.openxmlformats.org/officeDocument/2006/relationships/notesSlide" Target="../notesSlides/notesSlide7.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sz="4400" dirty="0" smtClean="0"/>
              <a:t>Te </a:t>
            </a:r>
            <a:r>
              <a:rPr lang="en-US" sz="4400" dirty="0" err="1" smtClean="0"/>
              <a:t>kuptojme</a:t>
            </a:r>
            <a:r>
              <a:rPr lang="en-US" sz="4400" dirty="0" smtClean="0"/>
              <a:t> AD/Active Directory</a:t>
            </a:r>
            <a:endParaRPr lang="en-US" sz="4400" dirty="0"/>
          </a:p>
        </p:txBody>
      </p:sp>
    </p:spTree>
    <p:custDataLst>
      <p:tags r:id="rId1"/>
    </p:custDataLst>
    <p:extLst>
      <p:ext uri="{BB962C8B-B14F-4D97-AF65-F5344CB8AC3E}">
        <p14:creationId xmlns:p14="http://schemas.microsoft.com/office/powerpoint/2010/main" xmlns="" val="1665733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5473" name="Group 81"/>
          <p:cNvGraphicFramePr>
            <a:graphicFrameLocks noGrp="1"/>
          </p:cNvGraphicFramePr>
          <p:nvPr>
            <p:ph idx="1"/>
            <p:extLst>
              <p:ext uri="{D42A27DB-BD31-4B8C-83A1-F6EECF244321}">
                <p14:modId xmlns:p14="http://schemas.microsoft.com/office/powerpoint/2010/main" xmlns="" val="1800882563"/>
              </p:ext>
            </p:extLst>
          </p:nvPr>
        </p:nvGraphicFramePr>
        <p:xfrm>
          <a:off x="1793876" y="923926"/>
          <a:ext cx="8601075" cy="3913592"/>
        </p:xfrm>
        <a:graphic>
          <a:graphicData uri="http://schemas.openxmlformats.org/drawingml/2006/table">
            <a:tbl>
              <a:tblPr/>
              <a:tblGrid>
                <a:gridCol w="2064062"/>
                <a:gridCol w="6537013"/>
              </a:tblGrid>
              <a:tr h="457175">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20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Objekti</a:t>
                      </a:r>
                      <a:endParaRPr kumimoji="0" lang="en-US" sz="20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Pershkrimi</a:t>
                      </a:r>
                      <a:endParaRPr kumimoji="0" lang="en-US" sz="20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r>
              <a:tr h="429744">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TCP/IP</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Konfiguro</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adresat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pershtatshme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TCP/IP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dhe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DNS</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90313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Kredencialet</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Per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instaluar</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nje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forest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ri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AD DS,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ju</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duhet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jeni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administrator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lokal</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ne server. Per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instaluar</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nje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domain controller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shtese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ne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nje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domain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egzistues</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ju</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duhet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jeni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antar</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grupit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Domain Admin.  </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1115506">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Infrastruktura</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(Domain </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Name System )DNS)</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Verifiko</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qe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infrastruktura</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DNS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eshte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ne vend.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Kur</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instalon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AD DS ,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mund</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perfshish</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instalimin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DNS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serverit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nese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duhet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Kur</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krijon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nje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domain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ri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delegimi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DNS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krijohet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automatikisht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gjate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procesit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instalimit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Te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krijosh</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nje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delegim</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DNS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kerkon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kredenciale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qe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kane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leje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perditesojne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zonat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prind</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DNS. </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
        <p:nvSpPr>
          <p:cNvPr id="6" name="Rectangle 2"/>
          <p:cNvSpPr txBox="1">
            <a:spLocks noChangeArrowheads="1"/>
          </p:cNvSpPr>
          <p:nvPr/>
        </p:nvSpPr>
        <p:spPr>
          <a:xfrm>
            <a:off x="379514" y="182215"/>
            <a:ext cx="11524432" cy="656881"/>
          </a:xfrm>
          <a:prstGeom prst="rect">
            <a:avLst/>
          </a:prstGeom>
        </p:spPr>
        <p:txBody>
          <a:bodyPr vert="horz" lIns="91409" tIns="45705" rIns="91409" bIns="45705" rtlCol="0" anchor="t" anchorCtr="0">
            <a:normAutofit/>
          </a:bodyPr>
          <a:lstStyle>
            <a:lvl1pPr algn="l" defTabSz="914088" rtl="0" eaLnBrk="1" latinLnBrk="0" hangingPunct="1">
              <a:lnSpc>
                <a:spcPct val="80000"/>
              </a:lnSpc>
              <a:spcBef>
                <a:spcPct val="0"/>
              </a:spcBef>
              <a:buNone/>
              <a:defRPr sz="44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dirty="0" err="1" smtClean="0"/>
              <a:t>Specifikat</a:t>
            </a:r>
            <a:r>
              <a:rPr lang="en-US" dirty="0" smtClean="0"/>
              <a:t> per </a:t>
            </a:r>
            <a:r>
              <a:rPr lang="en-US" dirty="0" err="1" smtClean="0"/>
              <a:t>instalimin</a:t>
            </a:r>
            <a:r>
              <a:rPr lang="en-US" dirty="0" smtClean="0"/>
              <a:t> AD DS</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344426" y="6118970"/>
            <a:ext cx="1847574" cy="739030"/>
          </a:xfrm>
          <a:prstGeom prst="rect">
            <a:avLst/>
          </a:prstGeom>
        </p:spPr>
      </p:pic>
    </p:spTree>
    <p:custDataLst>
      <p:tags r:id="rId1"/>
    </p:custDataLst>
    <p:extLst>
      <p:ext uri="{BB962C8B-B14F-4D97-AF65-F5344CB8AC3E}">
        <p14:creationId xmlns:p14="http://schemas.microsoft.com/office/powerpoint/2010/main" xmlns="" val="4212678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Oval 2"/>
          <p:cNvSpPr>
            <a:spLocks noChangeArrowheads="1"/>
          </p:cNvSpPr>
          <p:nvPr/>
        </p:nvSpPr>
        <p:spPr bwMode="auto">
          <a:xfrm>
            <a:off x="1914526" y="1360488"/>
            <a:ext cx="8220075" cy="4184650"/>
          </a:xfrm>
          <a:prstGeom prst="ellipse">
            <a:avLst/>
          </a:prstGeom>
          <a:gradFill rotWithShape="1">
            <a:gsLst>
              <a:gs pos="0">
                <a:srgbClr val="FFFFFF"/>
              </a:gs>
              <a:gs pos="100000">
                <a:srgbClr val="EEEFD7"/>
              </a:gs>
            </a:gsLst>
            <a:path path="shape">
              <a:fillToRect l="50000" t="50000" r="50000" b="50000"/>
            </a:path>
          </a:gradFill>
          <a:ln w="9525">
            <a:noFill/>
            <a:round/>
            <a:headEnd/>
            <a:tailEnd/>
          </a:ln>
          <a:effectLst>
            <a:outerShdw dist="35921" dir="2700000" algn="ctr" rotWithShape="0">
              <a:srgbClr val="ADADAD"/>
            </a:outerShdw>
          </a:effectLst>
        </p:spPr>
        <p:txBody>
          <a:bodyPr wrap="none" anchor="ctr"/>
          <a:lstStyle/>
          <a:p>
            <a:pPr>
              <a:defRPr/>
            </a:pPr>
            <a:endParaRPr lang="en-US">
              <a:latin typeface="Segoe UI Light" panose="020B0502040204020203" pitchFamily="34" charset="0"/>
              <a:cs typeface="Segoe UI Light" panose="020B0502040204020203" pitchFamily="34" charset="0"/>
            </a:endParaRPr>
          </a:p>
        </p:txBody>
      </p:sp>
      <p:sp>
        <p:nvSpPr>
          <p:cNvPr id="23555" name="Rectangle 3"/>
          <p:cNvSpPr>
            <a:spLocks noGrp="1" noChangeArrowheads="1"/>
          </p:cNvSpPr>
          <p:nvPr>
            <p:ph type="title"/>
          </p:nvPr>
        </p:nvSpPr>
        <p:spPr/>
        <p:txBody>
          <a:bodyPr/>
          <a:lstStyle/>
          <a:p>
            <a:pPr eaLnBrk="1" hangingPunct="1"/>
            <a:r>
              <a:rPr lang="en-US" dirty="0" smtClean="0"/>
              <a:t> </a:t>
            </a:r>
            <a:r>
              <a:rPr lang="en-US" dirty="0" err="1" smtClean="0"/>
              <a:t>Pamje</a:t>
            </a:r>
            <a:r>
              <a:rPr lang="en-US" dirty="0" smtClean="0"/>
              <a:t> e </a:t>
            </a:r>
            <a:r>
              <a:rPr lang="en-US" dirty="0" err="1" smtClean="0"/>
              <a:t>pergithsme</a:t>
            </a:r>
            <a:r>
              <a:rPr lang="en-US" dirty="0" smtClean="0"/>
              <a:t> e  AD DS </a:t>
            </a:r>
            <a:r>
              <a:rPr lang="en-US" dirty="0" err="1" smtClean="0"/>
              <a:t>dhe</a:t>
            </a:r>
            <a:r>
              <a:rPr lang="en-US" dirty="0" smtClean="0"/>
              <a:t>  DNS</a:t>
            </a:r>
          </a:p>
        </p:txBody>
      </p:sp>
      <p:sp>
        <p:nvSpPr>
          <p:cNvPr id="961542" name="AutoShape 6"/>
          <p:cNvSpPr>
            <a:spLocks noChangeArrowheads="1"/>
          </p:cNvSpPr>
          <p:nvPr/>
        </p:nvSpPr>
        <p:spPr bwMode="auto">
          <a:xfrm>
            <a:off x="2466975" y="3562350"/>
            <a:ext cx="3524250" cy="2122488"/>
          </a:xfrm>
          <a:prstGeom prst="rect">
            <a:avLst/>
          </a:prstGeom>
          <a:gradFill rotWithShape="1">
            <a:gsLst>
              <a:gs pos="0">
                <a:srgbClr val="97DFC1"/>
              </a:gs>
              <a:gs pos="100000">
                <a:srgbClr val="DAF4E9"/>
              </a:gs>
            </a:gsLst>
            <a:lin ang="2700000" scaled="1"/>
          </a:gradFill>
          <a:ln w="9525" algn="ctr">
            <a:solidFill>
              <a:srgbClr val="333333"/>
            </a:solidFill>
            <a:round/>
            <a:headEnd/>
            <a:tailEnd/>
          </a:ln>
          <a:effectLst>
            <a:outerShdw dist="35921" dir="2700000" algn="ctr" rotWithShape="0">
              <a:schemeClr val="bg2"/>
            </a:outerShdw>
          </a:effectLst>
        </p:spPr>
        <p:txBody>
          <a:bodyPr/>
          <a:lstStyle/>
          <a:p>
            <a:pPr marL="166688" indent="-166688">
              <a:lnSpc>
                <a:spcPct val="90000"/>
              </a:lnSpc>
              <a:spcBef>
                <a:spcPct val="40000"/>
              </a:spcBef>
              <a:buSzPct val="80000"/>
              <a:buBlip>
                <a:blip r:embed="rId4"/>
              </a:buBlip>
              <a:defRPr/>
            </a:pPr>
            <a:r>
              <a:rPr lang="en-US" dirty="0" err="1" smtClean="0">
                <a:latin typeface="Segoe UI Light" panose="020B0502040204020203" pitchFamily="34" charset="0"/>
                <a:cs typeface="Segoe UI Light" panose="020B0502040204020203" pitchFamily="34" charset="0"/>
              </a:rPr>
              <a:t>Rekordet</a:t>
            </a:r>
            <a:r>
              <a:rPr lang="en-US" dirty="0" smtClean="0">
                <a:latin typeface="Segoe UI Light" panose="020B0502040204020203" pitchFamily="34" charset="0"/>
                <a:cs typeface="Segoe UI Light" panose="020B0502040204020203" pitchFamily="34" charset="0"/>
              </a:rPr>
              <a:t> e domain </a:t>
            </a:r>
            <a:r>
              <a:rPr lang="en-US" dirty="0" err="1" smtClean="0">
                <a:latin typeface="Segoe UI Light" panose="020B0502040204020203" pitchFamily="34" charset="0"/>
                <a:cs typeface="Segoe UI Light" panose="020B0502040204020203" pitchFamily="34" charset="0"/>
              </a:rPr>
              <a:t>kontrollerave</a:t>
            </a:r>
            <a:r>
              <a:rPr lang="en-US" dirty="0" smtClean="0">
                <a:latin typeface="Segoe UI Light" panose="020B0502040204020203" pitchFamily="34" charset="0"/>
                <a:cs typeface="Segoe UI Light" panose="020B0502040204020203" pitchFamily="34" charset="0"/>
              </a:rPr>
              <a:t> AD DS </a:t>
            </a:r>
            <a:r>
              <a:rPr lang="en-US" dirty="0" err="1" smtClean="0">
                <a:latin typeface="Segoe UI Light" panose="020B0502040204020203" pitchFamily="34" charset="0"/>
                <a:cs typeface="Segoe UI Light" panose="020B0502040204020203" pitchFamily="34" charset="0"/>
              </a:rPr>
              <a:t>duhet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regjistrohen</a:t>
            </a:r>
            <a:r>
              <a:rPr lang="en-US" dirty="0" smtClean="0">
                <a:latin typeface="Segoe UI Light" panose="020B0502040204020203" pitchFamily="34" charset="0"/>
                <a:cs typeface="Segoe UI Light" panose="020B0502040204020203" pitchFamily="34" charset="0"/>
              </a:rPr>
              <a:t> ne DNS per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aktivizuar</a:t>
            </a:r>
            <a:r>
              <a:rPr lang="en-US" dirty="0" smtClean="0">
                <a:latin typeface="Segoe UI Light" panose="020B0502040204020203" pitchFamily="34" charset="0"/>
                <a:cs typeface="Segoe UI Light" panose="020B0502040204020203" pitchFamily="34" charset="0"/>
              </a:rPr>
              <a:t> domain </a:t>
            </a:r>
            <a:r>
              <a:rPr lang="en-US" dirty="0" err="1" smtClean="0">
                <a:latin typeface="Segoe UI Light" panose="020B0502040204020203" pitchFamily="34" charset="0"/>
                <a:cs typeface="Segoe UI Light" panose="020B0502040204020203" pitchFamily="34" charset="0"/>
              </a:rPr>
              <a:t>controllerat</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tjere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kompjuterat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kliente</a:t>
            </a:r>
            <a:r>
              <a:rPr lang="en-US" dirty="0" smtClean="0">
                <a:latin typeface="Segoe UI Light" panose="020B0502040204020203" pitchFamily="34" charset="0"/>
                <a:cs typeface="Segoe UI Light" panose="020B0502040204020203" pitchFamily="34" charset="0"/>
              </a:rPr>
              <a:t> per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lokalizuar</a:t>
            </a:r>
            <a:r>
              <a:rPr lang="en-US" dirty="0" smtClean="0">
                <a:latin typeface="Segoe UI Light" panose="020B0502040204020203" pitchFamily="34" charset="0"/>
                <a:cs typeface="Segoe UI Light" panose="020B0502040204020203" pitchFamily="34" charset="0"/>
              </a:rPr>
              <a:t> domain </a:t>
            </a:r>
            <a:r>
              <a:rPr lang="en-US" dirty="0" err="1" smtClean="0">
                <a:latin typeface="Segoe UI Light" panose="020B0502040204020203" pitchFamily="34" charset="0"/>
                <a:cs typeface="Segoe UI Light" panose="020B0502040204020203" pitchFamily="34" charset="0"/>
              </a:rPr>
              <a:t>controllerat</a:t>
            </a:r>
            <a:endParaRPr lang="en-US" dirty="0">
              <a:latin typeface="Segoe UI Light" panose="020B0502040204020203" pitchFamily="34" charset="0"/>
              <a:cs typeface="Segoe UI Light" panose="020B0502040204020203" pitchFamily="34" charset="0"/>
            </a:endParaRPr>
          </a:p>
        </p:txBody>
      </p:sp>
      <p:grpSp>
        <p:nvGrpSpPr>
          <p:cNvPr id="2" name="Group 22"/>
          <p:cNvGrpSpPr>
            <a:grpSpLocks/>
          </p:cNvGrpSpPr>
          <p:nvPr/>
        </p:nvGrpSpPr>
        <p:grpSpPr bwMode="auto">
          <a:xfrm>
            <a:off x="6118226" y="1366839"/>
            <a:ext cx="3630613" cy="2039937"/>
            <a:chOff x="4594225" y="1366838"/>
            <a:chExt cx="3630613" cy="2039937"/>
          </a:xfrm>
        </p:grpSpPr>
        <p:sp>
          <p:nvSpPr>
            <p:cNvPr id="961541" name="AutoShape 5"/>
            <p:cNvSpPr>
              <a:spLocks noChangeArrowheads="1"/>
            </p:cNvSpPr>
            <p:nvPr/>
          </p:nvSpPr>
          <p:spPr bwMode="auto">
            <a:xfrm>
              <a:off x="4594225" y="1366838"/>
              <a:ext cx="3630613" cy="2039937"/>
            </a:xfrm>
            <a:prstGeom prst="rect">
              <a:avLst/>
            </a:prstGeom>
            <a:gradFill rotWithShape="1">
              <a:gsLst>
                <a:gs pos="0">
                  <a:srgbClr val="8DACD0"/>
                </a:gs>
                <a:gs pos="100000">
                  <a:srgbClr val="DEE7F1"/>
                </a:gs>
              </a:gsLst>
              <a:lin ang="2700000" scaled="1"/>
            </a:gradFill>
            <a:ln w="9525">
              <a:solidFill>
                <a:srgbClr val="333333"/>
              </a:solidFill>
              <a:round/>
              <a:headEnd/>
              <a:tailEnd/>
            </a:ln>
            <a:effectLst>
              <a:outerShdw dist="35921" dir="2700000" algn="ctr" rotWithShape="0">
                <a:srgbClr val="AFAFAF"/>
              </a:outerShdw>
            </a:effectLst>
          </p:spPr>
          <p:txBody>
            <a:bodyPr/>
            <a:lstStyle/>
            <a:p>
              <a:pPr marL="166688" indent="-166688">
                <a:lnSpc>
                  <a:spcPct val="90000"/>
                </a:lnSpc>
                <a:spcBef>
                  <a:spcPct val="40000"/>
                </a:spcBef>
                <a:buSzPct val="80000"/>
                <a:buBlip>
                  <a:blip r:embed="rId4"/>
                </a:buBlip>
                <a:defRPr/>
              </a:pPr>
              <a:r>
                <a:rPr lang="en-US" dirty="0" err="1" smtClean="0">
                  <a:latin typeface="Segoe UI Light" panose="020B0502040204020203" pitchFamily="34" charset="0"/>
                  <a:cs typeface="Segoe UI Light" panose="020B0502040204020203" pitchFamily="34" charset="0"/>
                </a:rPr>
                <a:t>Emrat</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domaineve</a:t>
              </a:r>
              <a:r>
                <a:rPr lang="en-US" dirty="0" smtClean="0">
                  <a:latin typeface="Segoe UI Light" panose="020B0502040204020203" pitchFamily="34" charset="0"/>
                  <a:cs typeface="Segoe UI Light" panose="020B0502040204020203" pitchFamily="34" charset="0"/>
                </a:rPr>
                <a:t> AD DS </a:t>
              </a:r>
              <a:r>
                <a:rPr lang="en-US" dirty="0" err="1" smtClean="0">
                  <a:latin typeface="Segoe UI Light" panose="020B0502040204020203" pitchFamily="34" charset="0"/>
                  <a:cs typeface="Segoe UI Light" panose="020B0502040204020203" pitchFamily="34" charset="0"/>
                </a:rPr>
                <a:t>duhet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emertohen</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sipas</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emrave</a:t>
              </a:r>
              <a:r>
                <a:rPr lang="en-US" dirty="0" smtClean="0">
                  <a:latin typeface="Segoe UI Light" panose="020B0502040204020203" pitchFamily="34" charset="0"/>
                  <a:cs typeface="Segoe UI Light" panose="020B0502040204020203" pitchFamily="34" charset="0"/>
                </a:rPr>
                <a:t> DNS</a:t>
              </a:r>
              <a:endParaRPr lang="en-US" dirty="0">
                <a:latin typeface="Segoe UI Light" panose="020B0502040204020203" pitchFamily="34" charset="0"/>
                <a:cs typeface="Segoe UI Light" panose="020B0502040204020203" pitchFamily="34" charset="0"/>
              </a:endParaRPr>
            </a:p>
          </p:txBody>
        </p:sp>
        <p:pic>
          <p:nvPicPr>
            <p:cNvPr id="961569" name="Picture 33"/>
            <p:cNvPicPr>
              <a:picLocks noChangeAspect="1" noChangeArrowheads="1"/>
            </p:cNvPicPr>
            <p:nvPr/>
          </p:nvPicPr>
          <p:blipFill>
            <a:blip r:embed="rId5" cstate="print"/>
            <a:srcRect/>
            <a:stretch>
              <a:fillRect/>
            </a:stretch>
          </p:blipFill>
          <p:spPr bwMode="auto">
            <a:xfrm>
              <a:off x="6518275" y="1974850"/>
              <a:ext cx="1452563" cy="1284288"/>
            </a:xfrm>
            <a:prstGeom prst="rect">
              <a:avLst/>
            </a:prstGeom>
            <a:noFill/>
            <a:ln w="9525" algn="ctr">
              <a:noFill/>
              <a:miter lim="800000"/>
              <a:headEnd/>
              <a:tailEnd/>
            </a:ln>
            <a:effectLst>
              <a:outerShdw dist="35921" dir="2700000" algn="ctr" rotWithShape="0">
                <a:srgbClr val="AFAFAF"/>
              </a:outerShdw>
            </a:effectLst>
          </p:spPr>
        </p:pic>
        <p:sp>
          <p:nvSpPr>
            <p:cNvPr id="23583" name="Text Box 34"/>
            <p:cNvSpPr txBox="1">
              <a:spLocks noChangeArrowheads="1"/>
            </p:cNvSpPr>
            <p:nvPr/>
          </p:nvSpPr>
          <p:spPr bwMode="auto">
            <a:xfrm>
              <a:off x="6572250" y="2386013"/>
              <a:ext cx="1325563" cy="449262"/>
            </a:xfrm>
            <a:prstGeom prst="rect">
              <a:avLst/>
            </a:prstGeom>
            <a:solidFill>
              <a:schemeClr val="bg1"/>
            </a:solidFill>
            <a:ln w="9525" algn="ctr">
              <a:solidFill>
                <a:srgbClr val="333333"/>
              </a:solidFill>
              <a:miter lim="800000"/>
              <a:headEnd/>
              <a:tailEnd/>
            </a:ln>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sz="1200" b="0" dirty="0">
                  <a:latin typeface="Segoe UI Light" panose="020B0502040204020203" pitchFamily="34" charset="0"/>
                  <a:cs typeface="Segoe UI Light" panose="020B0502040204020203" pitchFamily="34" charset="0"/>
                </a:rPr>
                <a:t>DNS Domain Name</a:t>
              </a:r>
              <a:endParaRPr lang="en-US" sz="1200" b="0" dirty="0">
                <a:latin typeface="Segoe UI Light" panose="020B0502040204020203" pitchFamily="34" charset="0"/>
                <a:cs typeface="Segoe UI Light" panose="020B0502040204020203" pitchFamily="34" charset="0"/>
              </a:endParaRPr>
            </a:p>
          </p:txBody>
        </p:sp>
        <p:pic>
          <p:nvPicPr>
            <p:cNvPr id="961567" name="Picture 31"/>
            <p:cNvPicPr>
              <a:picLocks noChangeAspect="1" noChangeArrowheads="1"/>
            </p:cNvPicPr>
            <p:nvPr/>
          </p:nvPicPr>
          <p:blipFill>
            <a:blip r:embed="rId6" cstate="print"/>
            <a:srcRect/>
            <a:stretch>
              <a:fillRect/>
            </a:stretch>
          </p:blipFill>
          <p:spPr bwMode="auto">
            <a:xfrm>
              <a:off x="7366000" y="2949575"/>
              <a:ext cx="527050" cy="344488"/>
            </a:xfrm>
            <a:prstGeom prst="rect">
              <a:avLst/>
            </a:prstGeom>
            <a:noFill/>
            <a:ln w="9525" algn="ctr">
              <a:noFill/>
              <a:miter lim="800000"/>
              <a:headEnd/>
              <a:tailEnd/>
            </a:ln>
            <a:effectLst>
              <a:outerShdw dist="35921" dir="2700000" algn="ctr" rotWithShape="0">
                <a:srgbClr val="AFAFAF"/>
              </a:outerShdw>
            </a:effectLst>
          </p:spPr>
        </p:pic>
      </p:grpSp>
      <p:grpSp>
        <p:nvGrpSpPr>
          <p:cNvPr id="23558" name="Group 21"/>
          <p:cNvGrpSpPr>
            <a:grpSpLocks/>
          </p:cNvGrpSpPr>
          <p:nvPr/>
        </p:nvGrpSpPr>
        <p:grpSpPr bwMode="auto">
          <a:xfrm>
            <a:off x="2484439" y="1366839"/>
            <a:ext cx="3506787" cy="2039937"/>
            <a:chOff x="960438" y="1366838"/>
            <a:chExt cx="3506787" cy="2039937"/>
          </a:xfrm>
        </p:grpSpPr>
        <p:sp>
          <p:nvSpPr>
            <p:cNvPr id="961540" name="AutoShape 4"/>
            <p:cNvSpPr>
              <a:spLocks noChangeArrowheads="1"/>
            </p:cNvSpPr>
            <p:nvPr/>
          </p:nvSpPr>
          <p:spPr bwMode="auto">
            <a:xfrm>
              <a:off x="960438" y="1366838"/>
              <a:ext cx="3506787" cy="2039937"/>
            </a:xfrm>
            <a:prstGeom prst="rect">
              <a:avLst/>
            </a:prstGeom>
            <a:gradFill rotWithShape="1">
              <a:gsLst>
                <a:gs pos="0">
                  <a:srgbClr val="B395D8"/>
                </a:gs>
                <a:gs pos="100000">
                  <a:srgbClr val="DFD2EE"/>
                </a:gs>
              </a:gsLst>
              <a:lin ang="2700000" scaled="1"/>
            </a:gradFill>
            <a:ln w="9525" algn="ctr">
              <a:solidFill>
                <a:srgbClr val="333333"/>
              </a:solidFill>
              <a:round/>
              <a:headEnd/>
              <a:tailEnd/>
            </a:ln>
            <a:effectLst>
              <a:outerShdw dist="35921" dir="2700000" algn="ctr" rotWithShape="0">
                <a:schemeClr val="bg2"/>
              </a:outerShdw>
            </a:effectLst>
          </p:spPr>
          <p:txBody>
            <a:bodyPr/>
            <a:lstStyle/>
            <a:p>
              <a:pPr marL="166688" indent="-166688">
                <a:lnSpc>
                  <a:spcPct val="90000"/>
                </a:lnSpc>
                <a:spcBef>
                  <a:spcPct val="40000"/>
                </a:spcBef>
                <a:buSzPct val="80000"/>
                <a:buBlip>
                  <a:blip r:embed="rId4"/>
                </a:buBlip>
                <a:defRPr/>
              </a:pPr>
              <a:r>
                <a:rPr lang="en-US" dirty="0">
                  <a:latin typeface="Segoe UI Light" panose="020B0502040204020203" pitchFamily="34" charset="0"/>
                  <a:cs typeface="Segoe UI Light" panose="020B0502040204020203" pitchFamily="34" charset="0"/>
                </a:rPr>
                <a:t>AD DS </a:t>
              </a:r>
              <a:r>
                <a:rPr lang="en-US" dirty="0" err="1" smtClean="0">
                  <a:latin typeface="Segoe UI Light" panose="020B0502040204020203" pitchFamily="34" charset="0"/>
                  <a:cs typeface="Segoe UI Light" panose="020B0502040204020203" pitchFamily="34" charset="0"/>
                </a:rPr>
                <a:t>kerkon</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infrastrukturen</a:t>
              </a:r>
              <a:r>
                <a:rPr lang="en-US" dirty="0" smtClean="0">
                  <a:latin typeface="Segoe UI Light" panose="020B0502040204020203" pitchFamily="34" charset="0"/>
                  <a:cs typeface="Segoe UI Light" panose="020B0502040204020203" pitchFamily="34" charset="0"/>
                </a:rPr>
                <a:t> DNS. </a:t>
              </a:r>
              <a:endParaRPr lang="en-US" dirty="0">
                <a:latin typeface="Segoe UI Light" panose="020B0502040204020203" pitchFamily="34" charset="0"/>
                <a:cs typeface="Segoe UI Light" panose="020B0502040204020203" pitchFamily="34" charset="0"/>
              </a:endParaRPr>
            </a:p>
            <a:p>
              <a:pPr marL="166688" indent="-166688">
                <a:lnSpc>
                  <a:spcPct val="90000"/>
                </a:lnSpc>
                <a:spcBef>
                  <a:spcPct val="40000"/>
                </a:spcBef>
                <a:buSzPct val="80000"/>
                <a:defRPr/>
              </a:pPr>
              <a:endParaRPr lang="en-US" sz="1600" dirty="0">
                <a:latin typeface="Segoe UI Light" panose="020B0502040204020203" pitchFamily="34" charset="0"/>
                <a:cs typeface="Segoe UI Light" panose="020B0502040204020203" pitchFamily="34" charset="0"/>
              </a:endParaRPr>
            </a:p>
          </p:txBody>
        </p:sp>
        <p:pic>
          <p:nvPicPr>
            <p:cNvPr id="961579" name="Picture 43"/>
            <p:cNvPicPr>
              <a:picLocks noChangeAspect="1" noChangeArrowheads="1"/>
            </p:cNvPicPr>
            <p:nvPr/>
          </p:nvPicPr>
          <p:blipFill>
            <a:blip r:embed="rId7" cstate="print"/>
            <a:srcRect/>
            <a:stretch>
              <a:fillRect/>
            </a:stretch>
          </p:blipFill>
          <p:spPr bwMode="auto">
            <a:xfrm>
              <a:off x="2947988" y="2093913"/>
              <a:ext cx="1130300" cy="1268412"/>
            </a:xfrm>
            <a:prstGeom prst="rect">
              <a:avLst/>
            </a:prstGeom>
            <a:noFill/>
            <a:ln w="9525" algn="ctr">
              <a:noFill/>
              <a:miter lim="800000"/>
              <a:headEnd/>
              <a:tailEnd/>
            </a:ln>
            <a:effectLst>
              <a:outerShdw dist="35921" dir="2700000" algn="ctr" rotWithShape="0">
                <a:srgbClr val="AFAFAF"/>
              </a:outerShdw>
            </a:effectLst>
          </p:spPr>
        </p:pic>
        <p:sp>
          <p:nvSpPr>
            <p:cNvPr id="23577" name="Text Box 39"/>
            <p:cNvSpPr txBox="1">
              <a:spLocks noChangeArrowheads="1"/>
            </p:cNvSpPr>
            <p:nvPr/>
          </p:nvSpPr>
          <p:spPr bwMode="auto">
            <a:xfrm>
              <a:off x="2832100" y="3013075"/>
              <a:ext cx="674688" cy="252413"/>
            </a:xfrm>
            <a:prstGeom prst="rect">
              <a:avLst/>
            </a:prstGeom>
            <a:solidFill>
              <a:schemeClr val="bg1"/>
            </a:solidFill>
            <a:ln w="9525" algn="ctr">
              <a:solidFill>
                <a:srgbClr val="333333"/>
              </a:solidFill>
              <a:miter lim="800000"/>
              <a:headEnd/>
              <a:tailEnd/>
            </a:ln>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sz="1400">
                  <a:latin typeface="Segoe UI Light" panose="020B0502040204020203" pitchFamily="34" charset="0"/>
                  <a:cs typeface="Segoe UI Light" panose="020B0502040204020203" pitchFamily="34" charset="0"/>
                </a:rPr>
                <a:t>DNS</a:t>
              </a:r>
              <a:endParaRPr lang="en-US" sz="1400">
                <a:latin typeface="Segoe UI Light" panose="020B0502040204020203" pitchFamily="34" charset="0"/>
                <a:cs typeface="Segoe UI Light" panose="020B0502040204020203" pitchFamily="34" charset="0"/>
              </a:endParaRPr>
            </a:p>
          </p:txBody>
        </p:sp>
        <p:grpSp>
          <p:nvGrpSpPr>
            <p:cNvPr id="23578" name="Group 44"/>
            <p:cNvGrpSpPr>
              <a:grpSpLocks/>
            </p:cNvGrpSpPr>
            <p:nvPr/>
          </p:nvGrpSpPr>
          <p:grpSpPr bwMode="auto">
            <a:xfrm>
              <a:off x="3151188" y="1930400"/>
              <a:ext cx="755650" cy="666750"/>
              <a:chOff x="-1172" y="457"/>
              <a:chExt cx="476" cy="420"/>
            </a:xfrm>
          </p:grpSpPr>
          <p:pic>
            <p:nvPicPr>
              <p:cNvPr id="961577" name="Picture 41"/>
              <p:cNvPicPr>
                <a:picLocks noChangeAspect="1" noChangeArrowheads="1"/>
              </p:cNvPicPr>
              <p:nvPr/>
            </p:nvPicPr>
            <p:blipFill>
              <a:blip r:embed="rId8" cstate="print"/>
              <a:srcRect/>
              <a:stretch>
                <a:fillRect/>
              </a:stretch>
            </p:blipFill>
            <p:spPr bwMode="auto">
              <a:xfrm>
                <a:off x="-1172" y="457"/>
                <a:ext cx="476" cy="420"/>
              </a:xfrm>
              <a:prstGeom prst="rect">
                <a:avLst/>
              </a:prstGeom>
              <a:noFill/>
              <a:ln w="9525" algn="ctr">
                <a:noFill/>
                <a:miter lim="800000"/>
                <a:headEnd/>
                <a:tailEnd/>
              </a:ln>
              <a:effectLst>
                <a:outerShdw dist="35921" dir="2700000" algn="ctr" rotWithShape="0">
                  <a:srgbClr val="AFAFAF"/>
                </a:outerShdw>
              </a:effectLst>
            </p:spPr>
          </p:pic>
          <p:pic>
            <p:nvPicPr>
              <p:cNvPr id="23580" name="Picture 42" descr="ActiveDirectory0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036" y="620"/>
                <a:ext cx="319"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5" name="Group 23"/>
          <p:cNvGrpSpPr>
            <a:grpSpLocks/>
          </p:cNvGrpSpPr>
          <p:nvPr/>
        </p:nvGrpSpPr>
        <p:grpSpPr bwMode="auto">
          <a:xfrm>
            <a:off x="6118226" y="3562350"/>
            <a:ext cx="3694113" cy="2254250"/>
            <a:chOff x="4594225" y="3562350"/>
            <a:chExt cx="3694113" cy="2254250"/>
          </a:xfrm>
        </p:grpSpPr>
        <p:sp>
          <p:nvSpPr>
            <p:cNvPr id="961543" name="AutoShape 7"/>
            <p:cNvSpPr>
              <a:spLocks noChangeArrowheads="1"/>
            </p:cNvSpPr>
            <p:nvPr/>
          </p:nvSpPr>
          <p:spPr bwMode="auto">
            <a:xfrm>
              <a:off x="4594225" y="3562350"/>
              <a:ext cx="3630613" cy="2103438"/>
            </a:xfrm>
            <a:prstGeom prst="rect">
              <a:avLst/>
            </a:prstGeom>
            <a:gradFill rotWithShape="1">
              <a:gsLst>
                <a:gs pos="0">
                  <a:srgbClr val="D5D69C"/>
                </a:gs>
                <a:gs pos="100000">
                  <a:srgbClr val="EEEFD7"/>
                </a:gs>
              </a:gsLst>
              <a:lin ang="2700000" scaled="1"/>
            </a:gradFill>
            <a:ln w="9525">
              <a:solidFill>
                <a:srgbClr val="4D4D4D"/>
              </a:solidFill>
              <a:round/>
              <a:headEnd/>
              <a:tailEnd/>
            </a:ln>
            <a:effectLst>
              <a:outerShdw dist="35921" dir="2700000" algn="ctr" rotWithShape="0">
                <a:srgbClr val="AFAFAF"/>
              </a:outerShdw>
            </a:effectLst>
          </p:spPr>
          <p:txBody>
            <a:bodyPr/>
            <a:lstStyle/>
            <a:p>
              <a:pPr marL="166688" indent="-166688">
                <a:lnSpc>
                  <a:spcPct val="90000"/>
                </a:lnSpc>
                <a:spcBef>
                  <a:spcPct val="40000"/>
                </a:spcBef>
                <a:buSzPct val="80000"/>
                <a:buBlip>
                  <a:blip r:embed="rId4"/>
                </a:buBlip>
                <a:defRPr/>
              </a:pPr>
              <a:r>
                <a:rPr lang="en-US" dirty="0" err="1" smtClean="0">
                  <a:latin typeface="Segoe UI Light" panose="020B0502040204020203" pitchFamily="34" charset="0"/>
                  <a:cs typeface="Segoe UI Light" panose="020B0502040204020203" pitchFamily="34" charset="0"/>
                </a:rPr>
                <a:t>Zonat</a:t>
              </a:r>
              <a:r>
                <a:rPr lang="en-US" dirty="0" smtClean="0">
                  <a:latin typeface="Segoe UI Light" panose="020B0502040204020203" pitchFamily="34" charset="0"/>
                  <a:cs typeface="Segoe UI Light" panose="020B0502040204020203" pitchFamily="34" charset="0"/>
                </a:rPr>
                <a:t> DNS </a:t>
              </a:r>
              <a:r>
                <a:rPr lang="en-US" dirty="0">
                  <a:latin typeface="Segoe UI Light" panose="020B0502040204020203" pitchFamily="34" charset="0"/>
                  <a:cs typeface="Segoe UI Light" panose="020B0502040204020203" pitchFamily="34" charset="0"/>
                </a:rPr>
                <a:t>zones </a:t>
              </a:r>
              <a:r>
                <a:rPr lang="en-US" dirty="0" err="1" smtClean="0">
                  <a:latin typeface="Segoe UI Light" panose="020B0502040204020203" pitchFamily="34" charset="0"/>
                  <a:cs typeface="Segoe UI Light" panose="020B0502040204020203" pitchFamily="34" charset="0"/>
                </a:rPr>
                <a:t>mund</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ruhen</a:t>
              </a:r>
              <a:r>
                <a:rPr lang="en-US" dirty="0" smtClean="0">
                  <a:latin typeface="Segoe UI Light" panose="020B0502040204020203" pitchFamily="34" charset="0"/>
                  <a:cs typeface="Segoe UI Light" panose="020B0502040204020203" pitchFamily="34" charset="0"/>
                </a:rPr>
                <a:t> ne AD </a:t>
              </a:r>
              <a:r>
                <a:rPr lang="en-US" dirty="0">
                  <a:latin typeface="Segoe UI Light" panose="020B0502040204020203" pitchFamily="34" charset="0"/>
                  <a:cs typeface="Segoe UI Light" panose="020B0502040204020203" pitchFamily="34" charset="0"/>
                </a:rPr>
                <a:t>DS </a:t>
              </a:r>
              <a:r>
                <a:rPr lang="en-US" dirty="0" err="1" smtClean="0">
                  <a:latin typeface="Segoe UI Light" panose="020B0502040204020203" pitchFamily="34" charset="0"/>
                  <a:cs typeface="Segoe UI Light" panose="020B0502040204020203" pitchFamily="34" charset="0"/>
                </a:rPr>
                <a:t>si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zona</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integraura</a:t>
              </a:r>
              <a:r>
                <a:rPr lang="en-US" dirty="0" smtClean="0">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Active </a:t>
              </a:r>
              <a:r>
                <a:rPr lang="en-US" dirty="0" smtClean="0">
                  <a:latin typeface="Segoe UI Light" panose="020B0502040204020203" pitchFamily="34" charset="0"/>
                  <a:cs typeface="Segoe UI Light" panose="020B0502040204020203" pitchFamily="34" charset="0"/>
                </a:rPr>
                <a:t>Directory</a:t>
              </a:r>
              <a:endParaRPr lang="en-US" dirty="0">
                <a:latin typeface="Segoe UI Light" panose="020B0502040204020203" pitchFamily="34" charset="0"/>
                <a:cs typeface="Segoe UI Light" panose="020B0502040204020203" pitchFamily="34" charset="0"/>
              </a:endParaRPr>
            </a:p>
          </p:txBody>
        </p:sp>
        <p:grpSp>
          <p:nvGrpSpPr>
            <p:cNvPr id="23569" name="Group 50"/>
            <p:cNvGrpSpPr>
              <a:grpSpLocks/>
            </p:cNvGrpSpPr>
            <p:nvPr/>
          </p:nvGrpSpPr>
          <p:grpSpPr bwMode="auto">
            <a:xfrm>
              <a:off x="6783388" y="4494213"/>
              <a:ext cx="1504950" cy="1322387"/>
              <a:chOff x="-1648" y="1123"/>
              <a:chExt cx="948" cy="833"/>
            </a:xfrm>
          </p:grpSpPr>
          <p:pic>
            <p:nvPicPr>
              <p:cNvPr id="961583" name="Picture 47"/>
              <p:cNvPicPr>
                <a:picLocks noChangeAspect="1" noChangeArrowheads="1"/>
              </p:cNvPicPr>
              <p:nvPr/>
            </p:nvPicPr>
            <p:blipFill>
              <a:blip r:embed="rId10" cstate="print"/>
              <a:srcRect/>
              <a:stretch>
                <a:fillRect/>
              </a:stretch>
            </p:blipFill>
            <p:spPr bwMode="auto">
              <a:xfrm>
                <a:off x="-1648" y="1123"/>
                <a:ext cx="938" cy="827"/>
              </a:xfrm>
              <a:prstGeom prst="rect">
                <a:avLst/>
              </a:prstGeom>
              <a:noFill/>
              <a:ln w="9525" algn="ctr">
                <a:noFill/>
                <a:miter lim="800000"/>
                <a:headEnd/>
                <a:tailEnd/>
              </a:ln>
              <a:effectLst>
                <a:outerShdw dist="35921" dir="2700000" algn="ctr" rotWithShape="0">
                  <a:srgbClr val="AFAFAF"/>
                </a:outerShdw>
              </a:effectLst>
            </p:spPr>
          </p:pic>
          <p:pic>
            <p:nvPicPr>
              <p:cNvPr id="23571" name="Picture 48" descr="ActiveDirectory0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019" y="1747"/>
                <a:ext cx="319"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572" name="Group 49"/>
              <p:cNvGrpSpPr>
                <a:grpSpLocks/>
              </p:cNvGrpSpPr>
              <p:nvPr/>
            </p:nvGrpSpPr>
            <p:grpSpPr bwMode="auto">
              <a:xfrm>
                <a:off x="-1429" y="1412"/>
                <a:ext cx="511" cy="373"/>
                <a:chOff x="-1159" y="2866"/>
                <a:chExt cx="511" cy="373"/>
              </a:xfrm>
            </p:grpSpPr>
            <p:pic>
              <p:nvPicPr>
                <p:cNvPr id="961581" name="Picture 45"/>
                <p:cNvPicPr>
                  <a:picLocks noChangeAspect="1" noChangeArrowheads="1"/>
                </p:cNvPicPr>
                <p:nvPr/>
              </p:nvPicPr>
              <p:blipFill>
                <a:blip r:embed="rId11" cstate="print"/>
                <a:srcRect/>
                <a:stretch>
                  <a:fillRect/>
                </a:stretch>
              </p:blipFill>
              <p:spPr bwMode="auto">
                <a:xfrm>
                  <a:off x="-1159" y="2866"/>
                  <a:ext cx="485" cy="373"/>
                </a:xfrm>
                <a:prstGeom prst="rect">
                  <a:avLst/>
                </a:prstGeom>
                <a:noFill/>
                <a:ln w="9525" algn="ctr">
                  <a:noFill/>
                  <a:miter lim="800000"/>
                  <a:headEnd/>
                  <a:tailEnd/>
                </a:ln>
                <a:effectLst>
                  <a:outerShdw dist="35921" dir="2700000" algn="ctr" rotWithShape="0">
                    <a:srgbClr val="AFAFAF"/>
                  </a:outerShdw>
                </a:effectLst>
              </p:spPr>
            </p:pic>
            <p:sp>
              <p:nvSpPr>
                <p:cNvPr id="23574" name="Text Box 37"/>
                <p:cNvSpPr txBox="1">
                  <a:spLocks noChangeArrowheads="1"/>
                </p:cNvSpPr>
                <p:nvPr/>
              </p:nvSpPr>
              <p:spPr bwMode="auto">
                <a:xfrm>
                  <a:off x="-1083" y="2907"/>
                  <a:ext cx="435"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sz="1400" b="0" dirty="0">
                      <a:latin typeface="Segoe UI Light" panose="020B0502040204020203" pitchFamily="34" charset="0"/>
                      <a:cs typeface="Segoe UI Light" panose="020B0502040204020203" pitchFamily="34" charset="0"/>
                    </a:rPr>
                    <a:t>DNS Zone</a:t>
                  </a:r>
                  <a:endParaRPr lang="en-US" sz="1400" b="0" dirty="0">
                    <a:latin typeface="Segoe UI Light" panose="020B0502040204020203" pitchFamily="34" charset="0"/>
                    <a:cs typeface="Segoe UI Light" panose="020B0502040204020203" pitchFamily="34" charset="0"/>
                  </a:endParaRPr>
                </a:p>
              </p:txBody>
            </p:sp>
          </p:grpSp>
        </p:grpSp>
      </p:grpSp>
      <p:pic>
        <p:nvPicPr>
          <p:cNvPr id="26" name="Picture 2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35768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61542"/>
                                        </p:tgtEl>
                                        <p:attrNameLst>
                                          <p:attrName>style.visibility</p:attrName>
                                        </p:attrNameLst>
                                      </p:cBhvr>
                                      <p:to>
                                        <p:strVal val="visible"/>
                                      </p:to>
                                    </p:set>
                                    <p:animEffect transition="in" filter="fade">
                                      <p:cBhvr>
                                        <p:cTn id="16" dur="500"/>
                                        <p:tgtEl>
                                          <p:spTgt spid="9615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3973" name="Picture 85"/>
          <p:cNvPicPr>
            <a:picLocks noChangeAspect="1" noChangeArrowheads="1"/>
          </p:cNvPicPr>
          <p:nvPr/>
        </p:nvPicPr>
        <p:blipFill>
          <a:blip r:embed="rId4" cstate="print"/>
          <a:srcRect/>
          <a:stretch>
            <a:fillRect/>
          </a:stretch>
        </p:blipFill>
        <p:spPr bwMode="auto">
          <a:xfrm>
            <a:off x="1797051" y="981075"/>
            <a:ext cx="8647113" cy="5316538"/>
          </a:xfrm>
          <a:prstGeom prst="rect">
            <a:avLst/>
          </a:prstGeom>
          <a:noFill/>
          <a:ln w="9525" cap="flat" cmpd="sng" algn="ctr">
            <a:noFill/>
            <a:prstDash val="solid"/>
            <a:miter lim="800000"/>
            <a:headEnd/>
            <a:tailEnd/>
          </a:ln>
          <a:effectLst>
            <a:outerShdw dist="35921" dir="2700000" algn="ctr" rotWithShape="0">
              <a:srgbClr val="AFAFAF"/>
            </a:outerShdw>
          </a:effectLst>
        </p:spPr>
      </p:pic>
      <p:graphicFrame>
        <p:nvGraphicFramePr>
          <p:cNvPr id="933969" name="Group 81"/>
          <p:cNvGraphicFramePr>
            <a:graphicFrameLocks noGrp="1"/>
          </p:cNvGraphicFramePr>
          <p:nvPr>
            <p:ph idx="1"/>
            <p:extLst>
              <p:ext uri="{D42A27DB-BD31-4B8C-83A1-F6EECF244321}">
                <p14:modId xmlns:p14="http://schemas.microsoft.com/office/powerpoint/2010/main" xmlns="" val="3567391544"/>
              </p:ext>
            </p:extLst>
          </p:nvPr>
        </p:nvGraphicFramePr>
        <p:xfrm>
          <a:off x="2490789" y="2189163"/>
          <a:ext cx="7246937" cy="4039616"/>
        </p:xfrm>
        <a:graphic>
          <a:graphicData uri="http://schemas.openxmlformats.org/drawingml/2006/table">
            <a:tbl>
              <a:tblPr/>
              <a:tblGrid>
                <a:gridCol w="3550621"/>
                <a:gridCol w="3696316"/>
              </a:tblGrid>
              <a:tr h="482600">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Komponente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fizike</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40" marB="91440"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Komponente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logjike</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40" marB="91440"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r>
              <a:tr h="3175000">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Data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baza</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Domain controller-at</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Serveri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katalogut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global</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Domain Controller Read-Only (RODC)</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None/>
                        <a:tabLst/>
                      </a:pP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40" marB="91440"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Partitconet</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Schema/</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Skema</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Domains/</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doamine</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Domain trees/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pemet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domaineve</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Forests/</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pylli</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Sites/</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sitet</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Organizational units (OUs)/</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Njesite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organizative</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40" marB="91440"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bl>
          </a:graphicData>
        </a:graphic>
      </p:graphicFrame>
      <p:sp>
        <p:nvSpPr>
          <p:cNvPr id="933917" name="AutoShape 29"/>
          <p:cNvSpPr>
            <a:spLocks noChangeArrowheads="1"/>
          </p:cNvSpPr>
          <p:nvPr/>
        </p:nvSpPr>
        <p:spPr bwMode="auto">
          <a:xfrm>
            <a:off x="2071689" y="1387625"/>
            <a:ext cx="8078787" cy="461665"/>
          </a:xfrm>
          <a:prstGeom prst="rect">
            <a:avLst/>
          </a:prstGeom>
          <a:solidFill>
            <a:schemeClr val="accent2">
              <a:lumMod val="40000"/>
              <a:lumOff val="60000"/>
            </a:schemeClr>
          </a:solidFill>
          <a:ln w="9525" algn="ctr">
            <a:solidFill>
              <a:srgbClr val="808080"/>
            </a:solidFill>
            <a:round/>
            <a:headEnd/>
            <a:tailEnd/>
          </a:ln>
          <a:effectLst>
            <a:outerShdw dist="35921" dir="2700000" algn="ctr" rotWithShape="0">
              <a:srgbClr val="C0C0C0"/>
            </a:outerShdw>
          </a:effectLst>
        </p:spPr>
        <p:txBody>
          <a:bodyPr tIns="91440" bIns="91440" anchor="ctr">
            <a:spAutoFit/>
          </a:bodyPr>
          <a:lstStyle/>
          <a:p>
            <a:pPr algn="l">
              <a:defRPr/>
            </a:pPr>
            <a:r>
              <a:rPr lang="en-US" dirty="0">
                <a:latin typeface="Segoe UI Light" panose="020B0502040204020203" pitchFamily="34" charset="0"/>
                <a:cs typeface="Segoe UI Light" panose="020B0502040204020203" pitchFamily="34" charset="0"/>
              </a:rPr>
              <a:t>AD DS </a:t>
            </a:r>
            <a:r>
              <a:rPr lang="en-US" dirty="0" err="1" smtClean="0">
                <a:latin typeface="Segoe UI Light" panose="020B0502040204020203" pitchFamily="34" charset="0"/>
                <a:cs typeface="Segoe UI Light" panose="020B0502040204020203" pitchFamily="34" charset="0"/>
              </a:rPr>
              <a:t>perbehet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nga</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kompnentet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fizike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logjike</a:t>
            </a:r>
            <a:r>
              <a:rPr lang="en-US" dirty="0" smtClean="0">
                <a:latin typeface="Segoe UI Light" panose="020B0502040204020203" pitchFamily="34" charset="0"/>
                <a:cs typeface="Segoe UI Light" panose="020B0502040204020203" pitchFamily="34" charset="0"/>
              </a:rPr>
              <a:t> </a:t>
            </a:r>
            <a:endParaRPr lang="en-US" dirty="0">
              <a:latin typeface="Segoe UI Light" panose="020B0502040204020203" pitchFamily="34" charset="0"/>
              <a:cs typeface="Segoe UI Light" panose="020B0502040204020203" pitchFamily="34" charset="0"/>
            </a:endParaRPr>
          </a:p>
        </p:txBody>
      </p:sp>
      <p:sp>
        <p:nvSpPr>
          <p:cNvPr id="7" name="Rectangle 2"/>
          <p:cNvSpPr txBox="1">
            <a:spLocks noChangeArrowheads="1"/>
          </p:cNvSpPr>
          <p:nvPr/>
        </p:nvSpPr>
        <p:spPr>
          <a:xfrm>
            <a:off x="379514" y="182215"/>
            <a:ext cx="11524432" cy="1063487"/>
          </a:xfrm>
          <a:prstGeom prst="rect">
            <a:avLst/>
          </a:prstGeom>
        </p:spPr>
        <p:txBody>
          <a:bodyPr vert="horz" lIns="91409" tIns="45705" rIns="91409" bIns="45705" rtlCol="0" anchor="t" anchorCtr="0">
            <a:normAutofit/>
          </a:bodyPr>
          <a:lstStyle>
            <a:lvl1pPr algn="l" defTabSz="914088" rtl="0" eaLnBrk="1" latinLnBrk="0" hangingPunct="1">
              <a:lnSpc>
                <a:spcPct val="80000"/>
              </a:lnSpc>
              <a:spcBef>
                <a:spcPct val="0"/>
              </a:spcBef>
              <a:buNone/>
              <a:defRPr sz="44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dirty="0" err="1" smtClean="0"/>
              <a:t>Pamje</a:t>
            </a:r>
            <a:r>
              <a:rPr lang="en-US" dirty="0" smtClean="0"/>
              <a:t> e </a:t>
            </a:r>
            <a:r>
              <a:rPr lang="en-US" dirty="0" err="1" smtClean="0"/>
              <a:t>komponenteve</a:t>
            </a:r>
            <a:endParaRPr lang="en-US" dirty="0" smtClean="0"/>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547123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dirty="0" err="1" smtClean="0"/>
              <a:t>Pamje</a:t>
            </a:r>
            <a:r>
              <a:rPr lang="en-US" dirty="0" smtClean="0"/>
              <a:t> e </a:t>
            </a:r>
            <a:r>
              <a:rPr lang="en-US" dirty="0" err="1" smtClean="0"/>
              <a:t>komponenteve</a:t>
            </a:r>
            <a:r>
              <a:rPr lang="en-US" dirty="0" smtClean="0"/>
              <a:t> </a:t>
            </a:r>
            <a:r>
              <a:rPr lang="en-US" dirty="0" err="1" smtClean="0"/>
              <a:t>fizike</a:t>
            </a:r>
            <a:r>
              <a:rPr lang="en-US" dirty="0" smtClean="0"/>
              <a:t> AD DS</a:t>
            </a:r>
          </a:p>
        </p:txBody>
      </p:sp>
      <p:sp>
        <p:nvSpPr>
          <p:cNvPr id="4" name="Content Placeholder 6"/>
          <p:cNvSpPr>
            <a:spLocks noGrp="1"/>
          </p:cNvSpPr>
          <p:nvPr>
            <p:ph sz="quarter" idx="10"/>
          </p:nvPr>
        </p:nvSpPr>
        <p:spPr>
          <a:xfrm>
            <a:off x="379413" y="1417638"/>
            <a:ext cx="11525250" cy="5260975"/>
          </a:xfrm>
        </p:spPr>
        <p:txBody>
          <a:bodyPr>
            <a:normAutofit/>
          </a:bodyPr>
          <a:lstStyle/>
          <a:p>
            <a:r>
              <a:rPr lang="en-US" dirty="0" smtClean="0"/>
              <a:t>Domain Controllers/Domain </a:t>
            </a:r>
            <a:r>
              <a:rPr lang="en-US" dirty="0" err="1" smtClean="0"/>
              <a:t>controllera</a:t>
            </a:r>
            <a:endParaRPr lang="en-US" dirty="0"/>
          </a:p>
          <a:p>
            <a:r>
              <a:rPr lang="en-US" dirty="0" smtClean="0"/>
              <a:t>Global Catalog Servers/</a:t>
            </a:r>
            <a:r>
              <a:rPr lang="en-US" dirty="0" err="1" smtClean="0"/>
              <a:t>Servera</a:t>
            </a:r>
            <a:r>
              <a:rPr lang="en-US" dirty="0" smtClean="0"/>
              <a:t> </a:t>
            </a:r>
            <a:r>
              <a:rPr lang="en-US" dirty="0" err="1" smtClean="0"/>
              <a:t>te</a:t>
            </a:r>
            <a:r>
              <a:rPr lang="en-US" dirty="0" smtClean="0"/>
              <a:t> </a:t>
            </a:r>
            <a:r>
              <a:rPr lang="en-US" dirty="0" err="1" smtClean="0"/>
              <a:t>katalogut</a:t>
            </a:r>
            <a:r>
              <a:rPr lang="en-US" dirty="0" smtClean="0"/>
              <a:t> global</a:t>
            </a:r>
            <a:endParaRPr lang="en-US" dirty="0"/>
          </a:p>
          <a:p>
            <a:r>
              <a:rPr lang="en-US" dirty="0" smtClean="0"/>
              <a:t>Data Store/ data </a:t>
            </a:r>
            <a:r>
              <a:rPr lang="en-US" dirty="0" err="1" smtClean="0"/>
              <a:t>baza</a:t>
            </a:r>
            <a:endParaRPr lang="en-US" dirty="0"/>
          </a:p>
          <a:p>
            <a:r>
              <a:rPr lang="en-US" dirty="0" smtClean="0"/>
              <a:t>Replication/ </a:t>
            </a:r>
            <a:r>
              <a:rPr lang="en-US" dirty="0" err="1" smtClean="0"/>
              <a:t>Replikimi</a:t>
            </a:r>
            <a:endParaRPr lang="en-US" dirty="0"/>
          </a:p>
          <a:p>
            <a:r>
              <a:rPr lang="en-US" dirty="0" smtClean="0"/>
              <a:t>Sites/</a:t>
            </a:r>
            <a:r>
              <a:rPr lang="en-US" dirty="0" err="1" smtClean="0"/>
              <a:t>Sitet</a:t>
            </a:r>
            <a:endParaRPr lang="en-US" dirty="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6372" y="5987205"/>
            <a:ext cx="1847574" cy="739030"/>
          </a:xfrm>
          <a:prstGeom prst="rect">
            <a:avLst/>
          </a:prstGeom>
        </p:spPr>
      </p:pic>
    </p:spTree>
    <p:custDataLst>
      <p:tags r:id="rId1"/>
    </p:custDataLst>
    <p:extLst>
      <p:ext uri="{BB962C8B-B14F-4D97-AF65-F5344CB8AC3E}">
        <p14:creationId xmlns:p14="http://schemas.microsoft.com/office/powerpoint/2010/main" xmlns="" val="3560004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Domain Controllers</a:t>
            </a:r>
          </a:p>
        </p:txBody>
      </p:sp>
      <p:sp>
        <p:nvSpPr>
          <p:cNvPr id="22531" name="Rounded Rectangle 812098"/>
          <p:cNvSpPr>
            <a:spLocks noGrp="1" noChangeArrowheads="1"/>
          </p:cNvSpPr>
          <p:nvPr>
            <p:ph type="body" idx="4294967295"/>
          </p:nvPr>
        </p:nvSpPr>
        <p:spPr>
          <a:xfrm>
            <a:off x="1968501" y="2328864"/>
            <a:ext cx="8404225" cy="3095625"/>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smtClean="0"/>
              <a:t>Domain </a:t>
            </a:r>
            <a:r>
              <a:rPr lang="en-US" b="0" dirty="0" err="1" smtClean="0"/>
              <a:t>controllera</a:t>
            </a:r>
            <a:r>
              <a:rPr lang="en-US" b="0" dirty="0" smtClean="0"/>
              <a:t>:</a:t>
            </a:r>
          </a:p>
        </p:txBody>
      </p:sp>
      <p:sp>
        <p:nvSpPr>
          <p:cNvPr id="22532" name="Rounded Rectangle 844806"/>
          <p:cNvSpPr>
            <a:spLocks noChangeArrowheads="1"/>
          </p:cNvSpPr>
          <p:nvPr/>
        </p:nvSpPr>
        <p:spPr bwMode="auto">
          <a:xfrm>
            <a:off x="2204243" y="2955095"/>
            <a:ext cx="7945439" cy="355600"/>
          </a:xfrm>
          <a:prstGeom prst="roundRect">
            <a:avLst>
              <a:gd name="adj" fmla="val 4167"/>
            </a:avLst>
          </a:prstGeom>
          <a:solidFill>
            <a:srgbClr val="F2E7CE"/>
          </a:solidFill>
          <a:ln w="9525" algn="ctr">
            <a:solidFill>
              <a:srgbClr val="333333"/>
            </a:solidFill>
            <a:round/>
            <a:headEnd/>
            <a:tailEnd/>
          </a:ln>
        </p:spPr>
        <p:txBody>
          <a:bodyPr wrap="square"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Ruajne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kopje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databazes</a:t>
            </a:r>
            <a:r>
              <a:rPr lang="en-US" b="0" dirty="0" smtClean="0">
                <a:latin typeface="Segoe UI Light" panose="020B0502040204020203" pitchFamily="34" charset="0"/>
                <a:cs typeface="Segoe UI Light" panose="020B0502040204020203" pitchFamily="34" charset="0"/>
              </a:rPr>
              <a:t> AD DS</a:t>
            </a:r>
            <a:endParaRPr lang="en-US" b="0" dirty="0">
              <a:latin typeface="Segoe UI Light" panose="020B0502040204020203" pitchFamily="34" charset="0"/>
              <a:cs typeface="Segoe UI Light" panose="020B0502040204020203" pitchFamily="34" charset="0"/>
            </a:endParaRPr>
          </a:p>
        </p:txBody>
      </p:sp>
      <p:sp>
        <p:nvSpPr>
          <p:cNvPr id="22533" name="Rounded Rectangle 844808"/>
          <p:cNvSpPr>
            <a:spLocks noChangeArrowheads="1"/>
          </p:cNvSpPr>
          <p:nvPr/>
        </p:nvSpPr>
        <p:spPr bwMode="auto">
          <a:xfrm>
            <a:off x="2210595" y="3538214"/>
            <a:ext cx="7939088"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Ofrojne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sherbimet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autentifikimit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autorizimit</a:t>
            </a:r>
            <a:endParaRPr lang="en-US" b="0" dirty="0">
              <a:latin typeface="Segoe UI Light" panose="020B0502040204020203" pitchFamily="34" charset="0"/>
              <a:cs typeface="Segoe UI Light" panose="020B0502040204020203" pitchFamily="34" charset="0"/>
            </a:endParaRPr>
          </a:p>
        </p:txBody>
      </p:sp>
      <p:sp>
        <p:nvSpPr>
          <p:cNvPr id="22534" name="Rounded Rectangle 844808"/>
          <p:cNvSpPr>
            <a:spLocks noChangeArrowheads="1"/>
          </p:cNvSpPr>
          <p:nvPr/>
        </p:nvSpPr>
        <p:spPr bwMode="auto">
          <a:xfrm>
            <a:off x="2210596" y="4113973"/>
            <a:ext cx="7939086" cy="348240"/>
          </a:xfrm>
          <a:prstGeom prst="roundRect">
            <a:avLst>
              <a:gd name="adj" fmla="val 4167"/>
            </a:avLst>
          </a:prstGeom>
          <a:solidFill>
            <a:srgbClr val="F2E7CE"/>
          </a:solidFill>
          <a:ln w="9525" algn="ctr">
            <a:solidFill>
              <a:srgbClr val="333333"/>
            </a:solidFill>
            <a:round/>
            <a:headEnd/>
            <a:tailEnd/>
          </a:ln>
        </p:spPr>
        <p:txBody>
          <a:bodyPr wrap="square"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Replikojne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perditesimet</a:t>
            </a:r>
            <a:r>
              <a:rPr lang="en-US" b="0" dirty="0" smtClean="0">
                <a:latin typeface="Segoe UI Light" panose="020B0502040204020203" pitchFamily="34" charset="0"/>
                <a:cs typeface="Segoe UI Light" panose="020B0502040204020203" pitchFamily="34" charset="0"/>
              </a:rPr>
              <a:t> ne DC e </a:t>
            </a:r>
            <a:r>
              <a:rPr lang="en-US" b="0" dirty="0" err="1" smtClean="0">
                <a:latin typeface="Segoe UI Light" panose="020B0502040204020203" pitchFamily="34" charset="0"/>
                <a:cs typeface="Segoe UI Light" panose="020B0502040204020203" pitchFamily="34" charset="0"/>
              </a:rPr>
              <a:t>tjera</a:t>
            </a:r>
            <a:r>
              <a:rPr lang="en-US" b="0" dirty="0" smtClean="0">
                <a:latin typeface="Segoe UI Light" panose="020B0502040204020203" pitchFamily="34" charset="0"/>
                <a:cs typeface="Segoe UI Light" panose="020B0502040204020203" pitchFamily="34" charset="0"/>
              </a:rPr>
              <a:t> ne domain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ne forest</a:t>
            </a:r>
            <a:endParaRPr lang="en-US" b="0" dirty="0">
              <a:latin typeface="Segoe UI Light" panose="020B0502040204020203" pitchFamily="34" charset="0"/>
              <a:cs typeface="Segoe UI Light" panose="020B0502040204020203" pitchFamily="34" charset="0"/>
            </a:endParaRPr>
          </a:p>
        </p:txBody>
      </p:sp>
      <p:sp>
        <p:nvSpPr>
          <p:cNvPr id="959495" name="AutoShape 7"/>
          <p:cNvSpPr>
            <a:spLocks noChangeArrowheads="1"/>
          </p:cNvSpPr>
          <p:nvPr/>
        </p:nvSpPr>
        <p:spPr bwMode="auto">
          <a:xfrm>
            <a:off x="1962151" y="1052513"/>
            <a:ext cx="8397875" cy="874712"/>
          </a:xfrm>
          <a:prstGeom prst="rect">
            <a:avLst/>
          </a:prstGeom>
          <a:solidFill>
            <a:schemeClr val="accent2">
              <a:lumMod val="40000"/>
              <a:lumOff val="60000"/>
            </a:schemeClr>
          </a:solidFill>
          <a:ln w="9525" algn="ctr">
            <a:solidFill>
              <a:srgbClr val="808080"/>
            </a:solidFill>
            <a:round/>
            <a:headEnd/>
            <a:tailEnd/>
          </a:ln>
          <a:effectLst>
            <a:outerShdw dist="35921" dir="2700000" algn="ctr" rotWithShape="0">
              <a:srgbClr val="C0C0C0"/>
            </a:outerShdw>
          </a:effectLst>
        </p:spPr>
        <p:txBody>
          <a:bodyPr anchor="ctr"/>
          <a:lstStyle/>
          <a:p>
            <a:pPr algn="l" eaLnBrk="1" hangingPunct="1">
              <a:lnSpc>
                <a:spcPct val="90000"/>
              </a:lnSpc>
              <a:spcBef>
                <a:spcPct val="40000"/>
              </a:spcBef>
              <a:defRPr/>
            </a:pPr>
            <a:r>
              <a:rPr lang="en-US" dirty="0">
                <a:latin typeface="Segoe UI Light" panose="020B0502040204020203" pitchFamily="34" charset="0"/>
                <a:cs typeface="Segoe UI Light" panose="020B0502040204020203" pitchFamily="34" charset="0"/>
              </a:rPr>
              <a:t>A domain controller </a:t>
            </a:r>
            <a:r>
              <a:rPr lang="en-US" dirty="0" err="1" smtClean="0">
                <a:latin typeface="Segoe UI Light" panose="020B0502040204020203" pitchFamily="34" charset="0"/>
                <a:cs typeface="Segoe UI Light" panose="020B0502040204020203" pitchFamily="34" charset="0"/>
              </a:rPr>
              <a:t>eshte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server  me </a:t>
            </a:r>
            <a:r>
              <a:rPr lang="en-US" dirty="0" err="1" smtClean="0">
                <a:latin typeface="Segoe UI Light" panose="020B0502040204020203" pitchFamily="34" charset="0"/>
                <a:cs typeface="Segoe UI Light" panose="020B0502040204020203" pitchFamily="34" charset="0"/>
              </a:rPr>
              <a:t>rolin</a:t>
            </a:r>
            <a:r>
              <a:rPr lang="en-US" dirty="0" smtClean="0">
                <a:latin typeface="Segoe UI Light" panose="020B0502040204020203" pitchFamily="34" charset="0"/>
                <a:cs typeface="Segoe UI Light" panose="020B0502040204020203" pitchFamily="34" charset="0"/>
              </a:rPr>
              <a:t> e AD DS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instaluar</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aktiviizuar</a:t>
            </a:r>
            <a:r>
              <a:rPr lang="en-US" dirty="0" smtClean="0">
                <a:latin typeface="Segoe UI Light" panose="020B0502040204020203" pitchFamily="34" charset="0"/>
                <a:cs typeface="Segoe UI Light" panose="020B0502040204020203" pitchFamily="34" charset="0"/>
              </a:rPr>
              <a:t> ne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domain controller  </a:t>
            </a:r>
            <a:r>
              <a:rPr lang="en-US" dirty="0" err="1" smtClean="0">
                <a:latin typeface="Segoe UI Light" panose="020B0502040204020203" pitchFamily="34" charset="0"/>
                <a:cs typeface="Segoe UI Light" panose="020B0502040204020203" pitchFamily="34" charset="0"/>
              </a:rPr>
              <a:t>i</a:t>
            </a:r>
            <a:endParaRPr lang="en-US" dirty="0">
              <a:latin typeface="Segoe UI Light" panose="020B0502040204020203" pitchFamily="34" charset="0"/>
              <a:cs typeface="Segoe UI Light" panose="020B0502040204020203" pitchFamily="34" charset="0"/>
            </a:endParaRPr>
          </a:p>
        </p:txBody>
      </p:sp>
      <p:sp>
        <p:nvSpPr>
          <p:cNvPr id="22536" name="Rounded Rectangle 844808"/>
          <p:cNvSpPr>
            <a:spLocks noChangeArrowheads="1"/>
          </p:cNvSpPr>
          <p:nvPr/>
        </p:nvSpPr>
        <p:spPr bwMode="auto">
          <a:xfrm>
            <a:off x="2210595" y="4558992"/>
            <a:ext cx="7939087" cy="602361"/>
          </a:xfrm>
          <a:prstGeom prst="roundRect">
            <a:avLst>
              <a:gd name="adj" fmla="val 4167"/>
            </a:avLst>
          </a:prstGeom>
          <a:solidFill>
            <a:srgbClr val="F2E7CE"/>
          </a:solidFill>
          <a:ln w="9525" algn="ctr">
            <a:solidFill>
              <a:srgbClr val="333333"/>
            </a:solidFill>
            <a:round/>
            <a:headEnd/>
            <a:tailEnd/>
          </a:ln>
        </p:spPr>
        <p:txBody>
          <a:bodyPr wrap="square"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Lejojne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akses</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administratiiv</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menaxhuar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lllogarite</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perdoruesit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burimet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rrjetit</a:t>
            </a:r>
            <a:endParaRPr lang="en-US" b="0" dirty="0">
              <a:latin typeface="Segoe UI Light" panose="020B0502040204020203" pitchFamily="34" charset="0"/>
              <a:cs typeface="Segoe UI Light" panose="020B0502040204020203" pitchFamily="34" charset="0"/>
            </a:endParaRPr>
          </a:p>
        </p:txBody>
      </p:sp>
      <p:pic>
        <p:nvPicPr>
          <p:cNvPr id="959501" name="Picture 13"/>
          <p:cNvPicPr>
            <a:picLocks noChangeAspect="1" noChangeArrowheads="1"/>
          </p:cNvPicPr>
          <p:nvPr/>
        </p:nvPicPr>
        <p:blipFill>
          <a:blip r:embed="rId4" cstate="print"/>
          <a:srcRect/>
          <a:stretch>
            <a:fillRect/>
          </a:stretch>
        </p:blipFill>
        <p:spPr bwMode="auto">
          <a:xfrm>
            <a:off x="8350251" y="1639889"/>
            <a:ext cx="822325" cy="966787"/>
          </a:xfrm>
          <a:prstGeom prst="rect">
            <a:avLst/>
          </a:prstGeom>
          <a:noFill/>
          <a:ln w="9525" algn="ctr">
            <a:noFill/>
            <a:miter lim="800000"/>
            <a:headEnd/>
            <a:tailEnd/>
          </a:ln>
          <a:effectLst>
            <a:outerShdw dist="35921" dir="2700000" algn="ctr" rotWithShape="0">
              <a:srgbClr val="AFAFAF"/>
            </a:outerShdw>
          </a:effectLst>
        </p:spPr>
      </p:pic>
      <p:pic>
        <p:nvPicPr>
          <p:cNvPr id="959499" name="Picture 11"/>
          <p:cNvPicPr>
            <a:picLocks noChangeAspect="1" noChangeArrowheads="1"/>
          </p:cNvPicPr>
          <p:nvPr/>
        </p:nvPicPr>
        <p:blipFill>
          <a:blip r:embed="rId5" cstate="print"/>
          <a:srcRect/>
          <a:stretch>
            <a:fillRect/>
          </a:stretch>
        </p:blipFill>
        <p:spPr bwMode="auto">
          <a:xfrm>
            <a:off x="8747126" y="1884364"/>
            <a:ext cx="701675" cy="617537"/>
          </a:xfrm>
          <a:prstGeom prst="rect">
            <a:avLst/>
          </a:prstGeom>
          <a:noFill/>
          <a:ln w="9525" algn="ctr">
            <a:noFill/>
            <a:miter lim="800000"/>
            <a:headEnd/>
            <a:tailEnd/>
          </a:ln>
          <a:effectLst>
            <a:outerShdw dist="35921" dir="2700000" algn="ctr" rotWithShape="0">
              <a:srgbClr val="AFAFAF"/>
            </a:outerShdw>
          </a:effectLst>
        </p:spPr>
      </p:pic>
      <p:pic>
        <p:nvPicPr>
          <p:cNvPr id="959500" name="Picture 12"/>
          <p:cNvPicPr>
            <a:picLocks noChangeAspect="1" noChangeArrowheads="1"/>
          </p:cNvPicPr>
          <p:nvPr/>
        </p:nvPicPr>
        <p:blipFill>
          <a:blip r:embed="rId6" cstate="print"/>
          <a:srcRect/>
          <a:stretch>
            <a:fillRect/>
          </a:stretch>
        </p:blipFill>
        <p:spPr bwMode="auto">
          <a:xfrm>
            <a:off x="9021763" y="2149475"/>
            <a:ext cx="652462" cy="427038"/>
          </a:xfrm>
          <a:prstGeom prst="rect">
            <a:avLst/>
          </a:prstGeom>
          <a:noFill/>
          <a:ln w="9525" algn="ctr">
            <a:noFill/>
            <a:miter lim="800000"/>
            <a:headEnd/>
            <a:tailEnd/>
          </a:ln>
          <a:effectLst>
            <a:outerShdw dist="35921" dir="2700000" algn="ctr" rotWithShape="0">
              <a:srgbClr val="AFAFAF"/>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856104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err="1" smtClean="0"/>
              <a:t>Serverat</a:t>
            </a:r>
            <a:r>
              <a:rPr lang="en-US" dirty="0" smtClean="0"/>
              <a:t> e </a:t>
            </a:r>
            <a:r>
              <a:rPr lang="en-US" dirty="0" err="1" smtClean="0"/>
              <a:t>katalogut</a:t>
            </a:r>
            <a:r>
              <a:rPr lang="en-US" dirty="0" smtClean="0"/>
              <a:t> global</a:t>
            </a:r>
          </a:p>
        </p:txBody>
      </p:sp>
      <p:sp>
        <p:nvSpPr>
          <p:cNvPr id="24579" name="Rounded Rectangle 812098"/>
          <p:cNvSpPr>
            <a:spLocks noGrp="1" noChangeArrowheads="1"/>
          </p:cNvSpPr>
          <p:nvPr>
            <p:ph type="body" idx="4294967295"/>
          </p:nvPr>
        </p:nvSpPr>
        <p:spPr>
          <a:xfrm>
            <a:off x="1957389" y="2352675"/>
            <a:ext cx="8396287" cy="3195638"/>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err="1" smtClean="0"/>
              <a:t>Katalogu</a:t>
            </a:r>
            <a:r>
              <a:rPr lang="en-US" b="0" dirty="0" smtClean="0"/>
              <a:t> global :</a:t>
            </a:r>
          </a:p>
        </p:txBody>
      </p:sp>
      <p:sp>
        <p:nvSpPr>
          <p:cNvPr id="24580" name="Rounded Rectangle 844806"/>
          <p:cNvSpPr>
            <a:spLocks noChangeArrowheads="1"/>
          </p:cNvSpPr>
          <p:nvPr/>
        </p:nvSpPr>
        <p:spPr bwMode="auto">
          <a:xfrm>
            <a:off x="2162175" y="3121470"/>
            <a:ext cx="7932738" cy="602361"/>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Mban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kopje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gjithe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objekteve</a:t>
            </a:r>
            <a:r>
              <a:rPr lang="en-US" b="0" dirty="0" smtClean="0">
                <a:latin typeface="Segoe UI Light" panose="020B0502040204020203" pitchFamily="34" charset="0"/>
                <a:cs typeface="Segoe UI Light" panose="020B0502040204020203" pitchFamily="34" charset="0"/>
              </a:rPr>
              <a:t> AD DS ne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forest </a:t>
            </a:r>
            <a:r>
              <a:rPr lang="en-US" b="0" dirty="0" err="1" smtClean="0">
                <a:latin typeface="Segoe UI Light" panose="020B0502040204020203" pitchFamily="34" charset="0"/>
                <a:cs typeface="Segoe UI Light" panose="020B0502040204020203" pitchFamily="34" charset="0"/>
              </a:rPr>
              <a:t>ku</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perfshihen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vetem</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disa</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nga</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atributet</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cdo</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objekt</a:t>
            </a:r>
            <a:r>
              <a:rPr lang="en-US" b="0" dirty="0" smtClean="0">
                <a:latin typeface="Segoe UI Light" panose="020B0502040204020203" pitchFamily="34" charset="0"/>
                <a:cs typeface="Segoe UI Light" panose="020B0502040204020203" pitchFamily="34" charset="0"/>
              </a:rPr>
              <a:t> ne forest</a:t>
            </a:r>
            <a:endParaRPr lang="en-US" b="0" dirty="0">
              <a:latin typeface="Segoe UI Light" panose="020B0502040204020203" pitchFamily="34" charset="0"/>
              <a:cs typeface="Segoe UI Light" panose="020B0502040204020203" pitchFamily="34" charset="0"/>
            </a:endParaRPr>
          </a:p>
        </p:txBody>
      </p:sp>
      <p:sp>
        <p:nvSpPr>
          <p:cNvPr id="24581" name="Rounded Rectangle 844808"/>
          <p:cNvSpPr>
            <a:spLocks noChangeArrowheads="1"/>
          </p:cNvSpPr>
          <p:nvPr/>
        </p:nvSpPr>
        <p:spPr bwMode="auto">
          <a:xfrm>
            <a:off x="2165350" y="4064444"/>
            <a:ext cx="7945438" cy="602361"/>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Permireson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eficencen</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objekteve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gjate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kerkimit</a:t>
            </a:r>
            <a:r>
              <a:rPr lang="en-US" b="0" dirty="0" smtClean="0">
                <a:latin typeface="Segoe UI Light" panose="020B0502040204020203" pitchFamily="34" charset="0"/>
                <a:cs typeface="Segoe UI Light" panose="020B0502040204020203" pitchFamily="34" charset="0"/>
              </a:rPr>
              <a:t> duke </a:t>
            </a:r>
            <a:r>
              <a:rPr lang="en-US" b="0" dirty="0" err="1" smtClean="0">
                <a:latin typeface="Segoe UI Light" panose="020B0502040204020203" pitchFamily="34" charset="0"/>
                <a:cs typeface="Segoe UI Light" panose="020B0502040204020203" pitchFamily="34" charset="0"/>
              </a:rPr>
              <a:t>shmangur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referenca</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panevojshme</a:t>
            </a:r>
            <a:r>
              <a:rPr lang="en-US" b="0" dirty="0" smtClean="0">
                <a:latin typeface="Segoe UI Light" panose="020B0502040204020203" pitchFamily="34" charset="0"/>
                <a:cs typeface="Segoe UI Light" panose="020B0502040204020203" pitchFamily="34" charset="0"/>
              </a:rPr>
              <a:t> per domain </a:t>
            </a:r>
            <a:r>
              <a:rPr lang="en-US" b="0" dirty="0" err="1" smtClean="0">
                <a:latin typeface="Segoe UI Light" panose="020B0502040204020203" pitchFamily="34" charset="0"/>
                <a:cs typeface="Segoe UI Light" panose="020B0502040204020203" pitchFamily="34" charset="0"/>
              </a:rPr>
              <a:t>kontrollerat</a:t>
            </a:r>
            <a:endParaRPr lang="en-US" b="0" dirty="0">
              <a:latin typeface="Segoe UI Light" panose="020B0502040204020203" pitchFamily="34" charset="0"/>
              <a:cs typeface="Segoe UI Light" panose="020B0502040204020203" pitchFamily="34" charset="0"/>
            </a:endParaRPr>
          </a:p>
        </p:txBody>
      </p:sp>
      <p:sp>
        <p:nvSpPr>
          <p:cNvPr id="24582" name="Rounded Rectangle 844808"/>
          <p:cNvSpPr>
            <a:spLocks noChangeArrowheads="1"/>
          </p:cNvSpPr>
          <p:nvPr/>
        </p:nvSpPr>
        <p:spPr bwMode="auto">
          <a:xfrm>
            <a:off x="2179639" y="4859843"/>
            <a:ext cx="7900987"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Kerkon</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pedoruesit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qe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logohen</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domain</a:t>
            </a:r>
            <a:endParaRPr lang="en-US" b="0" dirty="0">
              <a:latin typeface="Segoe UI Light" panose="020B0502040204020203" pitchFamily="34" charset="0"/>
              <a:cs typeface="Segoe UI Light" panose="020B0502040204020203" pitchFamily="34" charset="0"/>
            </a:endParaRPr>
          </a:p>
        </p:txBody>
      </p:sp>
      <p:sp>
        <p:nvSpPr>
          <p:cNvPr id="963591" name="AutoShape 7"/>
          <p:cNvSpPr>
            <a:spLocks noChangeArrowheads="1"/>
          </p:cNvSpPr>
          <p:nvPr/>
        </p:nvSpPr>
        <p:spPr bwMode="auto">
          <a:xfrm>
            <a:off x="1962151" y="1052513"/>
            <a:ext cx="8397875" cy="874712"/>
          </a:xfrm>
          <a:prstGeom prst="rect">
            <a:avLst/>
          </a:prstGeom>
          <a:solidFill>
            <a:schemeClr val="accent2">
              <a:lumMod val="40000"/>
              <a:lumOff val="60000"/>
            </a:schemeClr>
          </a:solidFill>
          <a:ln w="9525" algn="ctr">
            <a:solidFill>
              <a:srgbClr val="808080"/>
            </a:solidFill>
            <a:round/>
            <a:headEnd/>
            <a:tailEnd/>
          </a:ln>
          <a:effectLst>
            <a:outerShdw dist="35921" dir="2700000" algn="ctr" rotWithShape="0">
              <a:srgbClr val="C0C0C0"/>
            </a:outerShdw>
          </a:effectLst>
        </p:spPr>
        <p:txBody>
          <a:bodyPr anchor="ctr"/>
          <a:lstStyle/>
          <a:p>
            <a:pPr algn="l" eaLnBrk="1" hangingPunct="1">
              <a:lnSpc>
                <a:spcPct val="90000"/>
              </a:lnSpc>
              <a:spcBef>
                <a:spcPct val="40000"/>
              </a:spcBef>
              <a:defRPr/>
            </a:pPr>
            <a:r>
              <a:rPr lang="en-US" dirty="0" err="1" smtClean="0">
                <a:latin typeface="Segoe UI Light" panose="020B0502040204020203" pitchFamily="34" charset="0"/>
                <a:cs typeface="Segoe UI Light" panose="020B0502040204020203" pitchFamily="34" charset="0"/>
              </a:rPr>
              <a:t>Serverat</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katalogut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gloabal</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jane</a:t>
            </a:r>
            <a:r>
              <a:rPr lang="en-US" dirty="0" smtClean="0">
                <a:latin typeface="Segoe UI Light" panose="020B0502040204020203" pitchFamily="34" charset="0"/>
                <a:cs typeface="Segoe UI Light" panose="020B0502040204020203" pitchFamily="34" charset="0"/>
              </a:rPr>
              <a:t> domain </a:t>
            </a:r>
            <a:r>
              <a:rPr lang="en-US" dirty="0" err="1" smtClean="0">
                <a:latin typeface="Segoe UI Light" panose="020B0502040204020203" pitchFamily="34" charset="0"/>
                <a:cs typeface="Segoe UI Light" panose="020B0502040204020203" pitchFamily="34" charset="0"/>
              </a:rPr>
              <a:t>kontrollera</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ruajne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kopje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katalogut</a:t>
            </a:r>
            <a:r>
              <a:rPr lang="en-US" dirty="0" smtClean="0">
                <a:latin typeface="Segoe UI Light" panose="020B0502040204020203" pitchFamily="34" charset="0"/>
                <a:cs typeface="Segoe UI Light" panose="020B0502040204020203" pitchFamily="34" charset="0"/>
              </a:rPr>
              <a:t> global</a:t>
            </a:r>
            <a:endParaRPr lang="en-US" dirty="0">
              <a:latin typeface="Segoe UI Light" panose="020B0502040204020203" pitchFamily="34" charset="0"/>
              <a:cs typeface="Segoe UI Light" panose="020B0502040204020203" pitchFamily="34" charset="0"/>
            </a:endParaRPr>
          </a:p>
        </p:txBody>
      </p:sp>
      <p:pic>
        <p:nvPicPr>
          <p:cNvPr id="963594" name="Picture 10"/>
          <p:cNvPicPr>
            <a:picLocks noChangeAspect="1" noChangeArrowheads="1"/>
          </p:cNvPicPr>
          <p:nvPr/>
        </p:nvPicPr>
        <p:blipFill>
          <a:blip r:embed="rId4" cstate="print"/>
          <a:srcRect/>
          <a:stretch>
            <a:fillRect/>
          </a:stretch>
        </p:blipFill>
        <p:spPr bwMode="auto">
          <a:xfrm>
            <a:off x="8350250" y="1639888"/>
            <a:ext cx="1004888" cy="1181100"/>
          </a:xfrm>
          <a:prstGeom prst="rect">
            <a:avLst/>
          </a:prstGeom>
          <a:noFill/>
          <a:ln w="9525" algn="ctr">
            <a:noFill/>
            <a:miter lim="800000"/>
            <a:headEnd/>
            <a:tailEnd/>
          </a:ln>
          <a:effectLst>
            <a:outerShdw dist="35921" dir="2700000" algn="ctr" rotWithShape="0">
              <a:srgbClr val="AFAFAF"/>
            </a:outerShdw>
          </a:effectLst>
        </p:spPr>
      </p:pic>
      <p:pic>
        <p:nvPicPr>
          <p:cNvPr id="963600" name="Picture 16"/>
          <p:cNvPicPr>
            <a:picLocks noChangeAspect="1" noChangeArrowheads="1"/>
          </p:cNvPicPr>
          <p:nvPr/>
        </p:nvPicPr>
        <p:blipFill>
          <a:blip r:embed="rId5" cstate="print"/>
          <a:srcRect/>
          <a:stretch>
            <a:fillRect/>
          </a:stretch>
        </p:blipFill>
        <p:spPr bwMode="auto">
          <a:xfrm>
            <a:off x="8897938" y="2060576"/>
            <a:ext cx="895350" cy="650875"/>
          </a:xfrm>
          <a:prstGeom prst="rect">
            <a:avLst/>
          </a:prstGeom>
          <a:noFill/>
          <a:ln w="9525" algn="ctr">
            <a:noFill/>
            <a:miter lim="800000"/>
            <a:headEnd/>
            <a:tailEnd/>
          </a:ln>
          <a:effectLst>
            <a:outerShdw dist="35921" dir="2700000" algn="ctr" rotWithShape="0">
              <a:srgbClr val="AFAFAF"/>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2876388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err="1" smtClean="0"/>
              <a:t>Cfare</a:t>
            </a:r>
            <a:r>
              <a:rPr lang="en-US" dirty="0" smtClean="0"/>
              <a:t> </a:t>
            </a:r>
            <a:r>
              <a:rPr lang="en-US" dirty="0" err="1" smtClean="0"/>
              <a:t>eshte</a:t>
            </a:r>
            <a:r>
              <a:rPr lang="en-US" dirty="0" smtClean="0"/>
              <a:t> </a:t>
            </a:r>
            <a:r>
              <a:rPr lang="en-US" dirty="0" err="1" smtClean="0"/>
              <a:t>databaza</a:t>
            </a:r>
            <a:r>
              <a:rPr lang="en-US" dirty="0" smtClean="0"/>
              <a:t> AD DS ?</a:t>
            </a:r>
          </a:p>
        </p:txBody>
      </p:sp>
      <p:sp>
        <p:nvSpPr>
          <p:cNvPr id="25603" name="Rounded Rectangle 812098"/>
          <p:cNvSpPr>
            <a:spLocks noGrp="1" noChangeArrowheads="1"/>
          </p:cNvSpPr>
          <p:nvPr>
            <p:ph type="body" idx="4294967295"/>
          </p:nvPr>
        </p:nvSpPr>
        <p:spPr>
          <a:xfrm>
            <a:off x="1957389" y="2484439"/>
            <a:ext cx="8415337" cy="2943225"/>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err="1" smtClean="0"/>
              <a:t>Perfshin</a:t>
            </a:r>
            <a:r>
              <a:rPr lang="en-US" b="0" dirty="0" smtClean="0"/>
              <a:t>:</a:t>
            </a:r>
          </a:p>
        </p:txBody>
      </p:sp>
      <p:sp>
        <p:nvSpPr>
          <p:cNvPr id="25604" name="Rounded Rectangle 844806"/>
          <p:cNvSpPr>
            <a:spLocks noChangeArrowheads="1"/>
          </p:cNvSpPr>
          <p:nvPr/>
        </p:nvSpPr>
        <p:spPr bwMode="auto">
          <a:xfrm>
            <a:off x="2181711" y="3170256"/>
            <a:ext cx="7920038"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Perbehet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nga</a:t>
            </a:r>
            <a:r>
              <a:rPr lang="en-US" b="0" dirty="0" smtClean="0">
                <a:latin typeface="Segoe UI Light" panose="020B0502040204020203" pitchFamily="34" charset="0"/>
                <a:cs typeface="Segoe UI Light" panose="020B0502040204020203" pitchFamily="34" charset="0"/>
              </a:rPr>
              <a:t> file </a:t>
            </a:r>
            <a:r>
              <a:rPr lang="en-US" b="0" dirty="0">
                <a:latin typeface="Segoe UI Light" panose="020B0502040204020203" pitchFamily="34" charset="0"/>
                <a:cs typeface="Segoe UI Light" panose="020B0502040204020203" pitchFamily="34" charset="0"/>
              </a:rPr>
              <a:t>Ntds.dit </a:t>
            </a:r>
            <a:r>
              <a:rPr lang="en-US" b="0" dirty="0" smtClean="0">
                <a:latin typeface="Segoe UI Light" panose="020B0502040204020203" pitchFamily="34" charset="0"/>
                <a:cs typeface="Segoe UI Light" panose="020B0502040204020203" pitchFamily="34" charset="0"/>
              </a:rPr>
              <a:t> </a:t>
            </a:r>
            <a:endParaRPr lang="en-US" b="0" dirty="0">
              <a:latin typeface="Segoe UI Light" panose="020B0502040204020203" pitchFamily="34" charset="0"/>
              <a:cs typeface="Segoe UI Light" panose="020B0502040204020203" pitchFamily="34" charset="0"/>
            </a:endParaRPr>
          </a:p>
        </p:txBody>
      </p:sp>
      <p:sp>
        <p:nvSpPr>
          <p:cNvPr id="25605" name="Rounded Rectangle 844808"/>
          <p:cNvSpPr>
            <a:spLocks noChangeArrowheads="1"/>
          </p:cNvSpPr>
          <p:nvPr/>
        </p:nvSpPr>
        <p:spPr bwMode="auto">
          <a:xfrm>
            <a:off x="2176464" y="3882204"/>
            <a:ext cx="7899400"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Ruhet</a:t>
            </a:r>
            <a:r>
              <a:rPr lang="en-US" b="0" dirty="0" smtClean="0">
                <a:latin typeface="Segoe UI Light" panose="020B0502040204020203" pitchFamily="34" charset="0"/>
                <a:cs typeface="Segoe UI Light" panose="020B0502040204020203" pitchFamily="34" charset="0"/>
              </a:rPr>
              <a:t>  , by </a:t>
            </a:r>
            <a:r>
              <a:rPr lang="en-US" b="0" dirty="0">
                <a:latin typeface="Segoe UI Light" panose="020B0502040204020203" pitchFamily="34" charset="0"/>
                <a:cs typeface="Segoe UI Light" panose="020B0502040204020203" pitchFamily="34" charset="0"/>
              </a:rPr>
              <a:t>default </a:t>
            </a:r>
            <a:r>
              <a:rPr lang="en-US" b="0" dirty="0" smtClean="0">
                <a:latin typeface="Segoe UI Light" panose="020B0502040204020203" pitchFamily="34" charset="0"/>
                <a:cs typeface="Segoe UI Light" panose="020B0502040204020203" pitchFamily="34" charset="0"/>
              </a:rPr>
              <a:t>ne </a:t>
            </a:r>
            <a:r>
              <a:rPr lang="en-US" b="0" dirty="0" err="1" smtClean="0">
                <a:latin typeface="Segoe UI Light" panose="020B0502040204020203" pitchFamily="34" charset="0"/>
                <a:cs typeface="Segoe UI Light" panose="020B0502040204020203" pitchFamily="34" charset="0"/>
              </a:rPr>
              <a:t>folderin</a:t>
            </a:r>
            <a:r>
              <a:rPr lang="en-US" b="0" dirty="0" smtClean="0">
                <a:latin typeface="Segoe UI Light" panose="020B0502040204020203" pitchFamily="34" charset="0"/>
                <a:cs typeface="Segoe UI Light" panose="020B0502040204020203" pitchFamily="34" charset="0"/>
              </a:rPr>
              <a:t> </a:t>
            </a:r>
            <a:r>
              <a:rPr lang="en-US" b="0" dirty="0">
                <a:latin typeface="Segoe UI Light" panose="020B0502040204020203" pitchFamily="34" charset="0"/>
                <a:cs typeface="Segoe UI Light" panose="020B0502040204020203" pitchFamily="34" charset="0"/>
              </a:rPr>
              <a:t>%</a:t>
            </a:r>
            <a:r>
              <a:rPr lang="en-US" b="0" dirty="0" err="1">
                <a:latin typeface="Segoe UI Light" panose="020B0502040204020203" pitchFamily="34" charset="0"/>
                <a:cs typeface="Segoe UI Light" panose="020B0502040204020203" pitchFamily="34" charset="0"/>
              </a:rPr>
              <a:t>SystemRoot</a:t>
            </a:r>
            <a:r>
              <a:rPr lang="en-US" b="0" dirty="0">
                <a:latin typeface="Segoe UI Light" panose="020B0502040204020203" pitchFamily="34" charset="0"/>
                <a:cs typeface="Segoe UI Light" panose="020B0502040204020203" pitchFamily="34" charset="0"/>
              </a:rPr>
              <a:t>%\</a:t>
            </a:r>
            <a:r>
              <a:rPr lang="en-US" b="0" dirty="0" smtClean="0">
                <a:latin typeface="Segoe UI Light" panose="020B0502040204020203" pitchFamily="34" charset="0"/>
                <a:cs typeface="Segoe UI Light" panose="020B0502040204020203" pitchFamily="34" charset="0"/>
              </a:rPr>
              <a:t>NTDS ne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gjithe</a:t>
            </a:r>
            <a:r>
              <a:rPr lang="en-US" b="0" dirty="0" smtClean="0">
                <a:latin typeface="Segoe UI Light" panose="020B0502040204020203" pitchFamily="34" charset="0"/>
                <a:cs typeface="Segoe UI Light" panose="020B0502040204020203" pitchFamily="34" charset="0"/>
              </a:rPr>
              <a:t> DC-</a:t>
            </a:r>
            <a:r>
              <a:rPr lang="en-US" b="0" dirty="0" err="1" smtClean="0">
                <a:latin typeface="Segoe UI Light" panose="020B0502040204020203" pitchFamily="34" charset="0"/>
                <a:cs typeface="Segoe UI Light" panose="020B0502040204020203" pitchFamily="34" charset="0"/>
              </a:rPr>
              <a:t>te</a:t>
            </a:r>
            <a:endParaRPr lang="en-US" b="0" dirty="0">
              <a:latin typeface="Segoe UI Light" panose="020B0502040204020203" pitchFamily="34" charset="0"/>
              <a:cs typeface="Segoe UI Light" panose="020B0502040204020203" pitchFamily="34" charset="0"/>
            </a:endParaRPr>
          </a:p>
        </p:txBody>
      </p:sp>
      <p:sp>
        <p:nvSpPr>
          <p:cNvPr id="25606" name="Rounded Rectangle 844808"/>
          <p:cNvSpPr>
            <a:spLocks noChangeArrowheads="1"/>
          </p:cNvSpPr>
          <p:nvPr/>
        </p:nvSpPr>
        <p:spPr bwMode="auto">
          <a:xfrm>
            <a:off x="2176464" y="4586793"/>
            <a:ext cx="7907337"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Aksesohet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vetem</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nga</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proceset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protokollet</a:t>
            </a:r>
            <a:r>
              <a:rPr lang="en-US" b="0" dirty="0" smtClean="0">
                <a:latin typeface="Segoe UI Light" panose="020B0502040204020203" pitchFamily="34" charset="0"/>
                <a:cs typeface="Segoe UI Light" panose="020B0502040204020203" pitchFamily="34" charset="0"/>
              </a:rPr>
              <a:t> DC</a:t>
            </a:r>
            <a:endParaRPr lang="en-US" b="0" dirty="0">
              <a:latin typeface="Segoe UI Light" panose="020B0502040204020203" pitchFamily="34" charset="0"/>
              <a:cs typeface="Segoe UI Light" panose="020B0502040204020203" pitchFamily="34" charset="0"/>
            </a:endParaRPr>
          </a:p>
        </p:txBody>
      </p:sp>
      <p:sp>
        <p:nvSpPr>
          <p:cNvPr id="965639" name="AutoShape 7"/>
          <p:cNvSpPr>
            <a:spLocks noChangeArrowheads="1"/>
          </p:cNvSpPr>
          <p:nvPr/>
        </p:nvSpPr>
        <p:spPr bwMode="auto">
          <a:xfrm>
            <a:off x="1962151" y="1111250"/>
            <a:ext cx="8397875" cy="1047750"/>
          </a:xfrm>
          <a:prstGeom prst="rect">
            <a:avLst/>
          </a:prstGeom>
          <a:solidFill>
            <a:schemeClr val="accent2">
              <a:lumMod val="40000"/>
              <a:lumOff val="60000"/>
            </a:schemeClr>
          </a:solidFill>
          <a:ln w="9525" algn="ctr">
            <a:solidFill>
              <a:srgbClr val="808080"/>
            </a:solidFill>
            <a:round/>
            <a:headEnd/>
            <a:tailEnd/>
          </a:ln>
          <a:effectLst>
            <a:outerShdw dist="35921" dir="2700000" algn="ctr" rotWithShape="0">
              <a:srgbClr val="C0C0C0"/>
            </a:outerShdw>
          </a:effectLst>
        </p:spPr>
        <p:txBody>
          <a:bodyPr anchor="ctr"/>
          <a:lstStyle/>
          <a:p>
            <a:pPr algn="l" eaLnBrk="1" hangingPunct="1">
              <a:lnSpc>
                <a:spcPct val="90000"/>
              </a:lnSpc>
              <a:spcBef>
                <a:spcPct val="40000"/>
              </a:spcBef>
              <a:defRPr/>
            </a:pPr>
            <a:r>
              <a:rPr lang="en-US" dirty="0" err="1" smtClean="0">
                <a:latin typeface="Segoe UI Light" panose="020B0502040204020203" pitchFamily="34" charset="0"/>
                <a:cs typeface="Segoe UI Light" panose="020B0502040204020203" pitchFamily="34" charset="0"/>
              </a:rPr>
              <a:t>Permaban</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fiilet</a:t>
            </a:r>
            <a:r>
              <a:rPr lang="en-US" dirty="0" smtClean="0">
                <a:latin typeface="Segoe UI Light" panose="020B0502040204020203" pitchFamily="34" charset="0"/>
                <a:cs typeface="Segoe UI Light" panose="020B0502040204020203" pitchFamily="34" charset="0"/>
              </a:rPr>
              <a:t> e DB se </a:t>
            </a:r>
            <a:r>
              <a:rPr lang="en-US" dirty="0" err="1" smtClean="0">
                <a:latin typeface="Segoe UI Light" panose="020B0502040204020203" pitchFamily="34" charset="0"/>
                <a:cs typeface="Segoe UI Light" panose="020B0502040204020203" pitchFamily="34" charset="0"/>
              </a:rPr>
              <a:t>bashku</a:t>
            </a:r>
            <a:r>
              <a:rPr lang="en-US" dirty="0" smtClean="0">
                <a:latin typeface="Segoe UI Light" panose="020B0502040204020203" pitchFamily="34" charset="0"/>
                <a:cs typeface="Segoe UI Light" panose="020B0502040204020203" pitchFamily="34" charset="0"/>
              </a:rPr>
              <a:t> me </a:t>
            </a:r>
            <a:r>
              <a:rPr lang="en-US" dirty="0" err="1" smtClean="0">
                <a:latin typeface="Segoe UI Light" panose="020B0502040204020203" pitchFamily="34" charset="0"/>
                <a:cs typeface="Segoe UI Light" panose="020B0502040204020203" pitchFamily="34" charset="0"/>
              </a:rPr>
              <a:t>proceset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qe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ruajne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manxhojne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informacionin</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direktorise</a:t>
            </a:r>
            <a:r>
              <a:rPr lang="en-US" dirty="0" smtClean="0">
                <a:latin typeface="Segoe UI Light" panose="020B0502040204020203" pitchFamily="34" charset="0"/>
                <a:cs typeface="Segoe UI Light" panose="020B0502040204020203" pitchFamily="34" charset="0"/>
              </a:rPr>
              <a:t> per </a:t>
            </a:r>
            <a:r>
              <a:rPr lang="en-US" dirty="0" err="1" smtClean="0">
                <a:latin typeface="Segoe UI Light" panose="020B0502040204020203" pitchFamily="34" charset="0"/>
                <a:cs typeface="Segoe UI Light" panose="020B0502040204020203" pitchFamily="34" charset="0"/>
              </a:rPr>
              <a:t>perdoruesit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sherbimet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aplikacionet</a:t>
            </a:r>
            <a:endParaRPr lang="en-US" dirty="0">
              <a:latin typeface="Segoe UI Light" panose="020B0502040204020203" pitchFamily="34" charset="0"/>
              <a:cs typeface="Segoe UI Light" panose="020B0502040204020203"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1474431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err="1" smtClean="0"/>
              <a:t>Cfare</a:t>
            </a:r>
            <a:r>
              <a:rPr lang="en-US" dirty="0" smtClean="0"/>
              <a:t> </a:t>
            </a:r>
            <a:r>
              <a:rPr lang="en-US" dirty="0" err="1" smtClean="0"/>
              <a:t>eshte</a:t>
            </a:r>
            <a:r>
              <a:rPr lang="en-US" dirty="0" smtClean="0"/>
              <a:t> </a:t>
            </a:r>
            <a:r>
              <a:rPr lang="en-US" dirty="0" err="1" smtClean="0"/>
              <a:t>replikimi</a:t>
            </a:r>
            <a:r>
              <a:rPr lang="en-US" dirty="0" smtClean="0"/>
              <a:t> AD DS?</a:t>
            </a:r>
          </a:p>
        </p:txBody>
      </p:sp>
      <p:sp>
        <p:nvSpPr>
          <p:cNvPr id="26627" name="Rounded Rectangle 812098"/>
          <p:cNvSpPr>
            <a:spLocks noGrp="1" noChangeArrowheads="1"/>
          </p:cNvSpPr>
          <p:nvPr>
            <p:ph type="body" idx="4294967295"/>
          </p:nvPr>
        </p:nvSpPr>
        <p:spPr>
          <a:xfrm>
            <a:off x="1954214" y="2328864"/>
            <a:ext cx="8404225" cy="2663825"/>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err="1" smtClean="0"/>
              <a:t>Replikimi</a:t>
            </a:r>
            <a:r>
              <a:rPr lang="en-US" b="0" dirty="0" smtClean="0"/>
              <a:t> AD DS:</a:t>
            </a:r>
          </a:p>
        </p:txBody>
      </p:sp>
      <p:sp>
        <p:nvSpPr>
          <p:cNvPr id="26628" name="Rounded Rectangle 844806"/>
          <p:cNvSpPr>
            <a:spLocks noChangeArrowheads="1"/>
          </p:cNvSpPr>
          <p:nvPr/>
        </p:nvSpPr>
        <p:spPr bwMode="auto">
          <a:xfrm>
            <a:off x="2165350" y="2978655"/>
            <a:ext cx="7926388"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Siguron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qe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gjithe</a:t>
            </a:r>
            <a:r>
              <a:rPr lang="en-US" b="0" dirty="0" smtClean="0">
                <a:latin typeface="Segoe UI Light" panose="020B0502040204020203" pitchFamily="34" charset="0"/>
                <a:cs typeface="Segoe UI Light" panose="020B0502040204020203" pitchFamily="34" charset="0"/>
              </a:rPr>
              <a:t> DC-</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kene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njejtin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informacion</a:t>
            </a:r>
            <a:endParaRPr lang="en-US" b="0" dirty="0">
              <a:latin typeface="Segoe UI Light" panose="020B0502040204020203" pitchFamily="34" charset="0"/>
              <a:cs typeface="Segoe UI Light" panose="020B0502040204020203" pitchFamily="34" charset="0"/>
            </a:endParaRPr>
          </a:p>
        </p:txBody>
      </p:sp>
      <p:sp>
        <p:nvSpPr>
          <p:cNvPr id="26629" name="Rounded Rectangle 844808"/>
          <p:cNvSpPr>
            <a:spLocks noChangeArrowheads="1"/>
          </p:cNvSpPr>
          <p:nvPr/>
        </p:nvSpPr>
        <p:spPr bwMode="auto">
          <a:xfrm>
            <a:off x="2168525" y="3679825"/>
            <a:ext cx="7939088"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Perdor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model </a:t>
            </a:r>
            <a:r>
              <a:rPr lang="en-US" b="0" dirty="0" err="1" smtClean="0">
                <a:latin typeface="Segoe UI Light" panose="020B0502040204020203" pitchFamily="34" charset="0"/>
                <a:cs typeface="Segoe UI Light" panose="020B0502040204020203" pitchFamily="34" charset="0"/>
              </a:rPr>
              <a:t>replikimi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multimaster</a:t>
            </a:r>
            <a:endParaRPr lang="en-US" b="0" dirty="0">
              <a:latin typeface="Segoe UI Light" panose="020B0502040204020203" pitchFamily="34" charset="0"/>
              <a:cs typeface="Segoe UI Light" panose="020B0502040204020203" pitchFamily="34" charset="0"/>
            </a:endParaRPr>
          </a:p>
        </p:txBody>
      </p:sp>
      <p:sp>
        <p:nvSpPr>
          <p:cNvPr id="26630" name="Rounded Rectangle 844808"/>
          <p:cNvSpPr>
            <a:spLocks noChangeArrowheads="1"/>
          </p:cNvSpPr>
          <p:nvPr/>
        </p:nvSpPr>
        <p:spPr bwMode="auto">
          <a:xfrm>
            <a:off x="2179639" y="4284663"/>
            <a:ext cx="7934325"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Mund</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menaxhohet</a:t>
            </a:r>
            <a:r>
              <a:rPr lang="en-US" b="0" dirty="0" smtClean="0">
                <a:latin typeface="Segoe UI Light" panose="020B0502040204020203" pitchFamily="34" charset="0"/>
                <a:cs typeface="Segoe UI Light" panose="020B0502040204020203" pitchFamily="34" charset="0"/>
              </a:rPr>
              <a:t> duke </a:t>
            </a:r>
            <a:r>
              <a:rPr lang="en-US" b="0" dirty="0" err="1" smtClean="0">
                <a:latin typeface="Segoe UI Light" panose="020B0502040204020203" pitchFamily="34" charset="0"/>
                <a:cs typeface="Segoe UI Light" panose="020B0502040204020203" pitchFamily="34" charset="0"/>
              </a:rPr>
              <a:t>krijuar</a:t>
            </a:r>
            <a:r>
              <a:rPr lang="en-US" b="0" dirty="0" smtClean="0">
                <a:latin typeface="Segoe UI Light" panose="020B0502040204020203" pitchFamily="34" charset="0"/>
                <a:cs typeface="Segoe UI Light" panose="020B0502040204020203" pitchFamily="34" charset="0"/>
              </a:rPr>
              <a:t> AD </a:t>
            </a:r>
            <a:r>
              <a:rPr lang="en-US" b="0" dirty="0">
                <a:latin typeface="Segoe UI Light" panose="020B0502040204020203" pitchFamily="34" charset="0"/>
                <a:cs typeface="Segoe UI Light" panose="020B0502040204020203" pitchFamily="34" charset="0"/>
              </a:rPr>
              <a:t>DS sites</a:t>
            </a:r>
          </a:p>
        </p:txBody>
      </p:sp>
      <p:sp>
        <p:nvSpPr>
          <p:cNvPr id="967687" name="AutoShape 7"/>
          <p:cNvSpPr>
            <a:spLocks noChangeArrowheads="1"/>
          </p:cNvSpPr>
          <p:nvPr/>
        </p:nvSpPr>
        <p:spPr bwMode="auto">
          <a:xfrm>
            <a:off x="1962151" y="1052512"/>
            <a:ext cx="8397875" cy="898207"/>
          </a:xfrm>
          <a:prstGeom prst="rect">
            <a:avLst/>
          </a:prstGeom>
          <a:solidFill>
            <a:schemeClr val="accent2">
              <a:lumMod val="40000"/>
              <a:lumOff val="60000"/>
            </a:schemeClr>
          </a:solidFill>
          <a:ln w="9525" algn="ctr">
            <a:solidFill>
              <a:srgbClr val="808080"/>
            </a:solidFill>
            <a:round/>
            <a:headEnd/>
            <a:tailEnd/>
          </a:ln>
          <a:effectLst>
            <a:outerShdw dist="35921" dir="2700000" algn="ctr" rotWithShape="0">
              <a:srgbClr val="C0C0C0"/>
            </a:outerShdw>
          </a:effectLst>
        </p:spPr>
        <p:txBody>
          <a:bodyPr anchor="ctr"/>
          <a:lstStyle/>
          <a:p>
            <a:pPr algn="l" eaLnBrk="1" hangingPunct="1">
              <a:lnSpc>
                <a:spcPct val="90000"/>
              </a:lnSpc>
              <a:spcBef>
                <a:spcPct val="40000"/>
              </a:spcBef>
              <a:defRPr/>
            </a:pPr>
            <a:r>
              <a:rPr lang="en-US" dirty="0" err="1" smtClean="0">
                <a:latin typeface="Segoe UI Light" panose="020B0502040204020203" pitchFamily="34" charset="0"/>
                <a:cs typeface="Segoe UI Light" panose="020B0502040204020203" pitchFamily="34" charset="0"/>
              </a:rPr>
              <a:t>Kopjon</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gjitha</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perditesimet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qe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ndodhin</a:t>
            </a:r>
            <a:r>
              <a:rPr lang="en-US" dirty="0" smtClean="0">
                <a:latin typeface="Segoe UI Light" panose="020B0502040204020203" pitchFamily="34" charset="0"/>
                <a:cs typeface="Segoe UI Light" panose="020B0502040204020203" pitchFamily="34" charset="0"/>
              </a:rPr>
              <a:t> ne DB AD DS ne DC-</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tjera</a:t>
            </a:r>
            <a:r>
              <a:rPr lang="en-US" dirty="0" smtClean="0">
                <a:latin typeface="Segoe UI Light" panose="020B0502040204020203" pitchFamily="34" charset="0"/>
                <a:cs typeface="Segoe UI Light" panose="020B0502040204020203" pitchFamily="34" charset="0"/>
              </a:rPr>
              <a:t> ne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domain </a:t>
            </a:r>
            <a:r>
              <a:rPr lang="en-US" dirty="0" err="1" smtClean="0">
                <a:latin typeface="Segoe UI Light" panose="020B0502040204020203" pitchFamily="34" charset="0"/>
                <a:cs typeface="Segoe UI Light" panose="020B0502040204020203" pitchFamily="34" charset="0"/>
              </a:rPr>
              <a:t>apo</a:t>
            </a:r>
            <a:r>
              <a:rPr lang="en-US" dirty="0" smtClean="0">
                <a:latin typeface="Segoe UI Light" panose="020B0502040204020203" pitchFamily="34" charset="0"/>
                <a:cs typeface="Segoe UI Light" panose="020B0502040204020203" pitchFamily="34" charset="0"/>
              </a:rPr>
              <a:t> ne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forest</a:t>
            </a:r>
            <a:endParaRPr lang="en-US" dirty="0">
              <a:latin typeface="Segoe UI Light" panose="020B0502040204020203" pitchFamily="34" charset="0"/>
              <a:cs typeface="Segoe UI Light" panose="020B0502040204020203" pitchFamily="34" charset="0"/>
            </a:endParaRPr>
          </a:p>
        </p:txBody>
      </p:sp>
      <p:sp>
        <p:nvSpPr>
          <p:cNvPr id="26632" name="AutoShape 8"/>
          <p:cNvSpPr>
            <a:spLocks noChangeArrowheads="1"/>
          </p:cNvSpPr>
          <p:nvPr/>
        </p:nvSpPr>
        <p:spPr bwMode="auto">
          <a:xfrm>
            <a:off x="2111376" y="5268723"/>
            <a:ext cx="8126413" cy="590931"/>
          </a:xfrm>
          <a:prstGeom prst="rect">
            <a:avLst/>
          </a:prstGeom>
          <a:solidFill>
            <a:srgbClr val="BBCDE3"/>
          </a:solidFill>
          <a:ln w="9525" algn="ctr">
            <a:solidFill>
              <a:srgbClr val="333333"/>
            </a:solidFill>
            <a:round/>
            <a:headEnd/>
            <a:tailEnd/>
          </a:ln>
        </p:spPr>
        <p:txBody>
          <a:bodyPr anchor="ctr">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pPr>
            <a:r>
              <a:rPr lang="en-US" b="0" dirty="0" err="1" smtClean="0">
                <a:latin typeface="Segoe UI Light" panose="020B0502040204020203" pitchFamily="34" charset="0"/>
                <a:cs typeface="Segoe UI Light" panose="020B0502040204020203" pitchFamily="34" charset="0"/>
              </a:rPr>
              <a:t>Teknologjia</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replikimit</a:t>
            </a:r>
            <a:r>
              <a:rPr lang="en-US" b="0" dirty="0" smtClean="0">
                <a:latin typeface="Segoe UI Light" panose="020B0502040204020203" pitchFamily="34" charset="0"/>
                <a:cs typeface="Segoe UI Light" panose="020B0502040204020203" pitchFamily="34" charset="0"/>
              </a:rPr>
              <a:t> AD </a:t>
            </a:r>
            <a:r>
              <a:rPr lang="en-US" b="0" dirty="0">
                <a:latin typeface="Segoe UI Light" panose="020B0502040204020203" pitchFamily="34" charset="0"/>
                <a:cs typeface="Segoe UI Light" panose="020B0502040204020203" pitchFamily="34" charset="0"/>
              </a:rPr>
              <a:t>DS </a:t>
            </a:r>
            <a:r>
              <a:rPr lang="en-US" b="0" dirty="0" err="1" smtClean="0">
                <a:latin typeface="Segoe UI Light" panose="020B0502040204020203" pitchFamily="34" charset="0"/>
                <a:cs typeface="Segoe UI Light" panose="020B0502040204020203" pitchFamily="34" charset="0"/>
              </a:rPr>
              <a:t>krijohet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automatikisht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sapo</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domain </a:t>
            </a:r>
            <a:r>
              <a:rPr lang="en-US" b="0" dirty="0" err="1" smtClean="0">
                <a:latin typeface="Segoe UI Light" panose="020B0502040204020203" pitchFamily="34" charset="0"/>
                <a:cs typeface="Segoe UI Light" panose="020B0502040204020203" pitchFamily="34" charset="0"/>
              </a:rPr>
              <a:t>controllet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ri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shtohet</a:t>
            </a:r>
            <a:r>
              <a:rPr lang="en-US" b="0" dirty="0" smtClean="0">
                <a:latin typeface="Segoe UI Light" panose="020B0502040204020203" pitchFamily="34" charset="0"/>
                <a:cs typeface="Segoe UI Light" panose="020B0502040204020203" pitchFamily="34" charset="0"/>
              </a:rPr>
              <a:t> ne domain</a:t>
            </a:r>
            <a:endParaRPr lang="en-US" b="0" dirty="0">
              <a:latin typeface="Segoe UI Light" panose="020B0502040204020203" pitchFamily="34" charset="0"/>
              <a:cs typeface="Segoe UI Light" panose="020B0502040204020203"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1312285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err="1" smtClean="0"/>
              <a:t>Cfare</a:t>
            </a:r>
            <a:r>
              <a:rPr lang="en-US" dirty="0" smtClean="0"/>
              <a:t> </a:t>
            </a:r>
            <a:r>
              <a:rPr lang="en-US" dirty="0" err="1" smtClean="0"/>
              <a:t>jane</a:t>
            </a:r>
            <a:r>
              <a:rPr lang="en-US" dirty="0" smtClean="0"/>
              <a:t> </a:t>
            </a:r>
            <a:r>
              <a:rPr lang="en-US" dirty="0" err="1" smtClean="0"/>
              <a:t>sitet</a:t>
            </a:r>
            <a:r>
              <a:rPr lang="en-US" dirty="0" smtClean="0"/>
              <a:t>?</a:t>
            </a:r>
          </a:p>
        </p:txBody>
      </p:sp>
      <p:sp>
        <p:nvSpPr>
          <p:cNvPr id="27651" name="Rounded Rectangle 812098"/>
          <p:cNvSpPr>
            <a:spLocks noGrp="1" noChangeArrowheads="1"/>
          </p:cNvSpPr>
          <p:nvPr>
            <p:ph type="body" idx="4294967295"/>
          </p:nvPr>
        </p:nvSpPr>
        <p:spPr>
          <a:xfrm>
            <a:off x="1954214" y="2159001"/>
            <a:ext cx="8404225" cy="4086225"/>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err="1" smtClean="0"/>
              <a:t>Sitet</a:t>
            </a:r>
            <a:r>
              <a:rPr lang="en-US" b="0" dirty="0" smtClean="0"/>
              <a:t> </a:t>
            </a:r>
            <a:r>
              <a:rPr lang="en-US" b="0" dirty="0" err="1" smtClean="0"/>
              <a:t>jane</a:t>
            </a:r>
            <a:r>
              <a:rPr lang="en-US" b="0" dirty="0" smtClean="0"/>
              <a:t>:</a:t>
            </a:r>
          </a:p>
        </p:txBody>
      </p:sp>
      <p:sp>
        <p:nvSpPr>
          <p:cNvPr id="27652" name="Rounded Rectangle 844806"/>
          <p:cNvSpPr>
            <a:spLocks noChangeArrowheads="1"/>
          </p:cNvSpPr>
          <p:nvPr/>
        </p:nvSpPr>
        <p:spPr bwMode="auto">
          <a:xfrm>
            <a:off x="2168525" y="2759075"/>
            <a:ext cx="7920038"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smtClean="0">
                <a:latin typeface="Segoe UI Light" panose="020B0502040204020203" pitchFamily="34" charset="0"/>
                <a:cs typeface="Segoe UI Light" panose="020B0502040204020203" pitchFamily="34" charset="0"/>
              </a:rPr>
              <a:t>Te </a:t>
            </a:r>
            <a:r>
              <a:rPr lang="en-US" b="0" dirty="0" err="1" smtClean="0">
                <a:latin typeface="Segoe UI Light" panose="020B0502040204020203" pitchFamily="34" charset="0"/>
                <a:cs typeface="Segoe UI Light" panose="020B0502040204020203" pitchFamily="34" charset="0"/>
              </a:rPr>
              <a:t>asociura</a:t>
            </a:r>
            <a:r>
              <a:rPr lang="en-US" b="0" dirty="0" smtClean="0">
                <a:latin typeface="Segoe UI Light" panose="020B0502040204020203" pitchFamily="34" charset="0"/>
                <a:cs typeface="Segoe UI Light" panose="020B0502040204020203" pitchFamily="34" charset="0"/>
              </a:rPr>
              <a:t> me </a:t>
            </a:r>
            <a:r>
              <a:rPr lang="en-US" b="0" dirty="0" err="1" smtClean="0">
                <a:latin typeface="Segoe UI Light" panose="020B0502040204020203" pitchFamily="34" charset="0"/>
                <a:cs typeface="Segoe UI Light" panose="020B0502040204020203" pitchFamily="34" charset="0"/>
              </a:rPr>
              <a:t>subnete</a:t>
            </a:r>
            <a:r>
              <a:rPr lang="en-US" b="0" dirty="0" smtClean="0">
                <a:latin typeface="Segoe UI Light" panose="020B0502040204020203" pitchFamily="34" charset="0"/>
                <a:cs typeface="Segoe UI Light" panose="020B0502040204020203" pitchFamily="34" charset="0"/>
              </a:rPr>
              <a:t> IP</a:t>
            </a:r>
            <a:endParaRPr lang="en-US" b="0" dirty="0">
              <a:latin typeface="Segoe UI Light" panose="020B0502040204020203" pitchFamily="34" charset="0"/>
              <a:cs typeface="Segoe UI Light" panose="020B0502040204020203" pitchFamily="34" charset="0"/>
            </a:endParaRPr>
          </a:p>
        </p:txBody>
      </p:sp>
      <p:sp>
        <p:nvSpPr>
          <p:cNvPr id="27653" name="Rounded Rectangle 844808"/>
          <p:cNvSpPr>
            <a:spLocks noChangeArrowheads="1"/>
          </p:cNvSpPr>
          <p:nvPr/>
        </p:nvSpPr>
        <p:spPr bwMode="auto">
          <a:xfrm>
            <a:off x="2168525" y="3305681"/>
            <a:ext cx="7920038" cy="348240"/>
          </a:xfrm>
          <a:prstGeom prst="roundRect">
            <a:avLst>
              <a:gd name="adj" fmla="val 4167"/>
            </a:avLst>
          </a:prstGeom>
          <a:solidFill>
            <a:srgbClr val="F2E7CE"/>
          </a:solidFill>
          <a:ln w="9525" algn="ctr">
            <a:solidFill>
              <a:srgbClr val="333333"/>
            </a:solidFill>
            <a:round/>
            <a:headEnd/>
            <a:tailEnd/>
          </a:ln>
        </p:spPr>
        <p:txBody>
          <a:bodyPr wrap="square"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Perdoren</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menaxhuar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trafikun</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replikimit</a:t>
            </a:r>
            <a:endParaRPr lang="en-US" b="0" dirty="0">
              <a:latin typeface="Segoe UI Light" panose="020B0502040204020203" pitchFamily="34" charset="0"/>
              <a:cs typeface="Segoe UI Light" panose="020B0502040204020203" pitchFamily="34" charset="0"/>
            </a:endParaRPr>
          </a:p>
        </p:txBody>
      </p:sp>
      <p:sp>
        <p:nvSpPr>
          <p:cNvPr id="27654" name="Rounded Rectangle 844808"/>
          <p:cNvSpPr>
            <a:spLocks noChangeArrowheads="1"/>
          </p:cNvSpPr>
          <p:nvPr/>
        </p:nvSpPr>
        <p:spPr bwMode="auto">
          <a:xfrm>
            <a:off x="2174876" y="3853854"/>
            <a:ext cx="7934325"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Perdoren</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menaxhuar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trafikun</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klinteve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gjate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procesimit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logimit</a:t>
            </a:r>
            <a:endParaRPr lang="en-US" b="0" dirty="0">
              <a:latin typeface="Segoe UI Light" panose="020B0502040204020203" pitchFamily="34" charset="0"/>
              <a:cs typeface="Segoe UI Light" panose="020B0502040204020203" pitchFamily="34" charset="0"/>
            </a:endParaRPr>
          </a:p>
        </p:txBody>
      </p:sp>
      <p:sp>
        <p:nvSpPr>
          <p:cNvPr id="969735" name="AutoShape 7"/>
          <p:cNvSpPr>
            <a:spLocks noChangeArrowheads="1"/>
          </p:cNvSpPr>
          <p:nvPr/>
        </p:nvSpPr>
        <p:spPr bwMode="auto">
          <a:xfrm>
            <a:off x="1962151" y="1052513"/>
            <a:ext cx="8397875" cy="874712"/>
          </a:xfrm>
          <a:prstGeom prst="rect">
            <a:avLst/>
          </a:prstGeom>
          <a:solidFill>
            <a:schemeClr val="accent2">
              <a:lumMod val="40000"/>
              <a:lumOff val="60000"/>
            </a:schemeClr>
          </a:solidFill>
          <a:ln w="9525" algn="ctr">
            <a:solidFill>
              <a:srgbClr val="808080"/>
            </a:solidFill>
            <a:round/>
            <a:headEnd/>
            <a:tailEnd/>
          </a:ln>
          <a:effectLst>
            <a:outerShdw dist="35921" dir="2700000" algn="ctr" rotWithShape="0">
              <a:srgbClr val="C0C0C0"/>
            </a:outerShdw>
          </a:effectLst>
        </p:spPr>
        <p:txBody>
          <a:bodyPr anchor="ctr"/>
          <a:lstStyle/>
          <a:p>
            <a:pPr algn="l" eaLnBrk="1" hangingPunct="1">
              <a:lnSpc>
                <a:spcPct val="90000"/>
              </a:lnSpc>
              <a:spcBef>
                <a:spcPct val="40000"/>
              </a:spcBef>
              <a:defRPr/>
            </a:pP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site AD DS </a:t>
            </a:r>
            <a:r>
              <a:rPr lang="en-US" dirty="0" err="1" smtClean="0">
                <a:latin typeface="Segoe UI Light" panose="020B0502040204020203" pitchFamily="34" charset="0"/>
                <a:cs typeface="Segoe UI Light" panose="020B0502040204020203" pitchFamily="34" charset="0"/>
              </a:rPr>
              <a:t>perdoret</a:t>
            </a:r>
            <a:r>
              <a:rPr lang="en-US" dirty="0" smtClean="0">
                <a:latin typeface="Segoe UI Light" panose="020B0502040204020203" pitchFamily="34" charset="0"/>
                <a:cs typeface="Segoe UI Light" panose="020B0502040204020203" pitchFamily="34" charset="0"/>
              </a:rPr>
              <a:t> per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perfaqsuar</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segment </a:t>
            </a:r>
            <a:r>
              <a:rPr lang="en-US" dirty="0" err="1" smtClean="0">
                <a:latin typeface="Segoe UI Light" panose="020B0502040204020203" pitchFamily="34" charset="0"/>
                <a:cs typeface="Segoe UI Light" panose="020B0502040204020203" pitchFamily="34" charset="0"/>
              </a:rPr>
              <a:t>rrjeti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ku</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gjithe</a:t>
            </a:r>
            <a:r>
              <a:rPr lang="en-US" dirty="0" smtClean="0">
                <a:latin typeface="Segoe UI Light" panose="020B0502040204020203" pitchFamily="34" charset="0"/>
                <a:cs typeface="Segoe UI Light" panose="020B0502040204020203" pitchFamily="34" charset="0"/>
              </a:rPr>
              <a:t> DC-</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jane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lidhura</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npm</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linje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shpejte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rrjeti</a:t>
            </a:r>
            <a:endParaRPr lang="en-US" dirty="0">
              <a:latin typeface="Segoe UI Light" panose="020B0502040204020203" pitchFamily="34" charset="0"/>
              <a:cs typeface="Segoe UI Light" panose="020B0502040204020203" pitchFamily="34" charset="0"/>
            </a:endParaRPr>
          </a:p>
        </p:txBody>
      </p:sp>
      <p:sp>
        <p:nvSpPr>
          <p:cNvPr id="27656" name="Rounded Rectangle 844808"/>
          <p:cNvSpPr>
            <a:spLocks noChangeArrowheads="1"/>
          </p:cNvSpPr>
          <p:nvPr/>
        </p:nvSpPr>
        <p:spPr bwMode="auto">
          <a:xfrm>
            <a:off x="2174876" y="4395128"/>
            <a:ext cx="7934325" cy="60325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Perdoren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nga</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aplikacione</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nivel</a:t>
            </a:r>
            <a:r>
              <a:rPr lang="en-US" b="0" dirty="0" smtClean="0">
                <a:latin typeface="Segoe UI Light" panose="020B0502040204020203" pitchFamily="34" charset="0"/>
                <a:cs typeface="Segoe UI Light" panose="020B0502040204020203" pitchFamily="34" charset="0"/>
              </a:rPr>
              <a:t> site sic </a:t>
            </a:r>
            <a:r>
              <a:rPr lang="en-US" b="0" dirty="0" err="1" smtClean="0">
                <a:latin typeface="Segoe UI Light" panose="020B0502040204020203" pitchFamily="34" charset="0"/>
                <a:cs typeface="Segoe UI Light" panose="020B0502040204020203" pitchFamily="34" charset="0"/>
              </a:rPr>
              <a:t>jane</a:t>
            </a:r>
            <a:r>
              <a:rPr lang="en-US" b="0" dirty="0" smtClean="0">
                <a:latin typeface="Segoe UI Light" panose="020B0502040204020203" pitchFamily="34" charset="0"/>
                <a:cs typeface="Segoe UI Light" panose="020B0502040204020203" pitchFamily="34" charset="0"/>
              </a:rPr>
              <a:t>: Distributed </a:t>
            </a:r>
            <a:r>
              <a:rPr lang="en-US" b="0" dirty="0">
                <a:latin typeface="Segoe UI Light" panose="020B0502040204020203" pitchFamily="34" charset="0"/>
                <a:cs typeface="Segoe UI Light" panose="020B0502040204020203" pitchFamily="34" charset="0"/>
              </a:rPr>
              <a:t>File Systems (DFS) </a:t>
            </a:r>
            <a:r>
              <a:rPr lang="en-US" b="0" dirty="0" err="1" smtClean="0">
                <a:latin typeface="Segoe UI Light" panose="020B0502040204020203" pitchFamily="34" charset="0"/>
                <a:cs typeface="Segoe UI Light" panose="020B0502040204020203" pitchFamily="34" charset="0"/>
              </a:rPr>
              <a:t>ose</a:t>
            </a:r>
            <a:r>
              <a:rPr lang="en-US" b="0" dirty="0" smtClean="0">
                <a:latin typeface="Segoe UI Light" panose="020B0502040204020203" pitchFamily="34" charset="0"/>
                <a:cs typeface="Segoe UI Light" panose="020B0502040204020203" pitchFamily="34" charset="0"/>
              </a:rPr>
              <a:t> </a:t>
            </a:r>
            <a:r>
              <a:rPr lang="en-US" b="0" dirty="0">
                <a:latin typeface="Segoe UI Light" panose="020B0502040204020203" pitchFamily="34" charset="0"/>
                <a:cs typeface="Segoe UI Light" panose="020B0502040204020203" pitchFamily="34" charset="0"/>
              </a:rPr>
              <a:t>Exchange </a:t>
            </a:r>
            <a:r>
              <a:rPr lang="en-US" b="0" dirty="0" smtClean="0">
                <a:latin typeface="Segoe UI Light" panose="020B0502040204020203" pitchFamily="34" charset="0"/>
                <a:cs typeface="Segoe UI Light" panose="020B0502040204020203" pitchFamily="34" charset="0"/>
              </a:rPr>
              <a:t>Server-a</a:t>
            </a:r>
            <a:endParaRPr lang="en-US" b="0" dirty="0">
              <a:latin typeface="Segoe UI Light" panose="020B0502040204020203" pitchFamily="34" charset="0"/>
              <a:cs typeface="Segoe UI Light" panose="020B0502040204020203" pitchFamily="34" charset="0"/>
            </a:endParaRPr>
          </a:p>
        </p:txBody>
      </p:sp>
      <p:sp>
        <p:nvSpPr>
          <p:cNvPr id="27657" name="Rounded Rectangle 844808"/>
          <p:cNvSpPr>
            <a:spLocks noChangeArrowheads="1"/>
          </p:cNvSpPr>
          <p:nvPr/>
        </p:nvSpPr>
        <p:spPr bwMode="auto">
          <a:xfrm>
            <a:off x="2168525" y="5184468"/>
            <a:ext cx="7940676" cy="602361"/>
          </a:xfrm>
          <a:prstGeom prst="roundRect">
            <a:avLst>
              <a:gd name="adj" fmla="val 4167"/>
            </a:avLst>
          </a:prstGeom>
          <a:solidFill>
            <a:srgbClr val="F2E7CE"/>
          </a:solidFill>
          <a:ln w="9525" algn="ctr">
            <a:solidFill>
              <a:srgbClr val="333333"/>
            </a:solidFill>
            <a:round/>
            <a:headEnd/>
            <a:tailEnd/>
          </a:ln>
        </p:spPr>
        <p:txBody>
          <a:bodyPr wrap="square"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Perdoren</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caktuar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politikat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ndjekura</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nga</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grupet</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objektet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perdoruesve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kompjuterave</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vend per </a:t>
            </a:r>
            <a:r>
              <a:rPr lang="en-US" b="0" dirty="0" err="1" smtClean="0">
                <a:latin typeface="Segoe UI Light" panose="020B0502040204020203" pitchFamily="34" charset="0"/>
                <a:cs typeface="Segoe UI Light" panose="020B0502040204020203" pitchFamily="34" charset="0"/>
              </a:rPr>
              <a:t>kompanine</a:t>
            </a:r>
            <a:endParaRPr lang="en-US" b="0" dirty="0">
              <a:latin typeface="Segoe UI Light" panose="020B0502040204020203" pitchFamily="34" charset="0"/>
              <a:cs typeface="Segoe UI Light" panose="020B05020402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995607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61430" y="713958"/>
            <a:ext cx="5125165" cy="4991797"/>
          </a:xfrm>
          <a:prstGeom prst="rect">
            <a:avLst/>
          </a:prstGeom>
        </p:spPr>
      </p:pic>
      <p:sp>
        <p:nvSpPr>
          <p:cNvPr id="7" name="Content Placeholder 6"/>
          <p:cNvSpPr>
            <a:spLocks noGrp="1"/>
          </p:cNvSpPr>
          <p:nvPr>
            <p:ph sz="quarter" idx="10"/>
          </p:nvPr>
        </p:nvSpPr>
        <p:spPr/>
        <p:txBody>
          <a:bodyPr>
            <a:normAutofit/>
          </a:bodyPr>
          <a:lstStyle/>
          <a:p>
            <a:r>
              <a:rPr lang="en-US" dirty="0" err="1" smtClean="0"/>
              <a:t>Njesite</a:t>
            </a:r>
            <a:r>
              <a:rPr lang="en-US" dirty="0" smtClean="0"/>
              <a:t> e </a:t>
            </a:r>
            <a:r>
              <a:rPr lang="en-US" dirty="0" err="1" smtClean="0"/>
              <a:t>replikimit</a:t>
            </a:r>
            <a:endParaRPr lang="en-US" dirty="0" smtClean="0"/>
          </a:p>
          <a:p>
            <a:r>
              <a:rPr lang="en-US" dirty="0" err="1" smtClean="0"/>
              <a:t>Mirmbahen</a:t>
            </a:r>
            <a:r>
              <a:rPr lang="en-US" dirty="0" smtClean="0"/>
              <a:t> </a:t>
            </a:r>
            <a:r>
              <a:rPr lang="en-US" dirty="0" err="1" smtClean="0"/>
              <a:t>nga</a:t>
            </a:r>
            <a:r>
              <a:rPr lang="en-US" dirty="0" smtClean="0"/>
              <a:t> Domain Controller-at</a:t>
            </a:r>
          </a:p>
          <a:p>
            <a:r>
              <a:rPr lang="en-US" dirty="0" err="1" smtClean="0"/>
              <a:t>Miliona</a:t>
            </a:r>
            <a:r>
              <a:rPr lang="en-US" dirty="0" smtClean="0"/>
              <a:t> </a:t>
            </a:r>
            <a:r>
              <a:rPr lang="en-US" dirty="0" err="1" smtClean="0"/>
              <a:t>objekte</a:t>
            </a:r>
            <a:endParaRPr lang="en-US" dirty="0" smtClean="0"/>
          </a:p>
          <a:p>
            <a:endParaRPr lang="en-GB" dirty="0" smtClean="0"/>
          </a:p>
          <a:p>
            <a:endParaRPr lang="en-GB" dirty="0"/>
          </a:p>
        </p:txBody>
      </p:sp>
      <p:sp>
        <p:nvSpPr>
          <p:cNvPr id="2" name="Title 1"/>
          <p:cNvSpPr>
            <a:spLocks noGrp="1"/>
          </p:cNvSpPr>
          <p:nvPr>
            <p:ph type="title"/>
          </p:nvPr>
        </p:nvSpPr>
        <p:spPr/>
        <p:txBody>
          <a:bodyPr/>
          <a:lstStyle/>
          <a:p>
            <a:r>
              <a:rPr lang="en-US" dirty="0" err="1" smtClean="0"/>
              <a:t>Domainet</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056372" y="5987205"/>
            <a:ext cx="1847574" cy="739030"/>
          </a:xfrm>
          <a:prstGeom prst="rect">
            <a:avLst/>
          </a:prstGeom>
        </p:spPr>
      </p:pic>
    </p:spTree>
    <p:custDataLst>
      <p:tags r:id="rId1"/>
    </p:custDataLst>
    <p:extLst>
      <p:ext uri="{BB962C8B-B14F-4D97-AF65-F5344CB8AC3E}">
        <p14:creationId xmlns:p14="http://schemas.microsoft.com/office/powerpoint/2010/main" xmlns="" val="14037768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92500" lnSpcReduction="10000"/>
          </a:bodyPr>
          <a:lstStyle/>
          <a:p>
            <a:r>
              <a:rPr lang="en-GB" dirty="0" err="1" smtClean="0"/>
              <a:t>Sherbimet</a:t>
            </a:r>
            <a:r>
              <a:rPr lang="en-GB" dirty="0" smtClean="0"/>
              <a:t>  </a:t>
            </a:r>
            <a:r>
              <a:rPr lang="en-GB" dirty="0" err="1" smtClean="0"/>
              <a:t>Direktori</a:t>
            </a:r>
            <a:r>
              <a:rPr lang="en-GB" dirty="0" smtClean="0"/>
              <a:t> AD/Active Directory Domain Services</a:t>
            </a:r>
          </a:p>
          <a:p>
            <a:r>
              <a:rPr lang="en-GB" dirty="0" smtClean="0"/>
              <a:t>(AD DS)</a:t>
            </a:r>
            <a:endParaRPr lang="en-GB" dirty="0"/>
          </a:p>
        </p:txBody>
      </p:sp>
    </p:spTree>
    <p:custDataLst>
      <p:tags r:id="rId1"/>
    </p:custDataLst>
    <p:extLst>
      <p:ext uri="{BB962C8B-B14F-4D97-AF65-F5344CB8AC3E}">
        <p14:creationId xmlns:p14="http://schemas.microsoft.com/office/powerpoint/2010/main" xmlns="" val="57274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Pemet</a:t>
            </a:r>
            <a:endParaRPr lang="en-US" dirty="0"/>
          </a:p>
        </p:txBody>
      </p:sp>
      <p:pic>
        <p:nvPicPr>
          <p:cNvPr id="4" name="Content Placeholder 3"/>
          <p:cNvPicPr>
            <a:picLocks noGrp="1" noChangeAspect="1"/>
          </p:cNvPicPr>
          <p:nvPr>
            <p:ph sz="quarter" idx="10"/>
          </p:nvPr>
        </p:nvPicPr>
        <p:blipFill>
          <a:blip r:embed="rId3" cstate="print">
            <a:extLst>
              <a:ext uri="{28A0092B-C50C-407E-A947-70E740481C1C}">
                <a14:useLocalDpi xmlns:a14="http://schemas.microsoft.com/office/drawing/2010/main" xmlns="" val="0"/>
              </a:ext>
            </a:extLst>
          </a:blip>
          <a:stretch>
            <a:fillRect/>
          </a:stretch>
        </p:blipFill>
        <p:spPr>
          <a:xfrm>
            <a:off x="6849979" y="713958"/>
            <a:ext cx="4820026" cy="5260975"/>
          </a:xfr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6372" y="5987205"/>
            <a:ext cx="1847574" cy="739030"/>
          </a:xfrm>
          <a:prstGeom prst="rect">
            <a:avLst/>
          </a:prstGeom>
        </p:spPr>
      </p:pic>
    </p:spTree>
    <p:custDataLst>
      <p:tags r:id="rId1"/>
    </p:custDataLst>
    <p:extLst>
      <p:ext uri="{BB962C8B-B14F-4D97-AF65-F5344CB8AC3E}">
        <p14:creationId xmlns:p14="http://schemas.microsoft.com/office/powerpoint/2010/main" xmlns="" val="714696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err="1" smtClean="0"/>
              <a:t>Pamje</a:t>
            </a:r>
            <a:r>
              <a:rPr lang="en-US" dirty="0" smtClean="0"/>
              <a:t> e </a:t>
            </a:r>
            <a:r>
              <a:rPr lang="en-US" dirty="0" err="1" smtClean="0"/>
              <a:t>komponenteve</a:t>
            </a:r>
            <a:r>
              <a:rPr lang="en-US" dirty="0" smtClean="0"/>
              <a:t> </a:t>
            </a:r>
            <a:r>
              <a:rPr lang="en-US" dirty="0" err="1" smtClean="0"/>
              <a:t>logjike</a:t>
            </a:r>
            <a:r>
              <a:rPr lang="en-US" dirty="0" smtClean="0"/>
              <a:t> AD DS</a:t>
            </a:r>
          </a:p>
        </p:txBody>
      </p:sp>
      <p:sp>
        <p:nvSpPr>
          <p:cNvPr id="4" name="Content Placeholder 6"/>
          <p:cNvSpPr>
            <a:spLocks noGrp="1"/>
          </p:cNvSpPr>
          <p:nvPr>
            <p:ph sz="quarter" idx="10"/>
          </p:nvPr>
        </p:nvSpPr>
        <p:spPr>
          <a:xfrm>
            <a:off x="379413" y="1417638"/>
            <a:ext cx="11525250" cy="5260975"/>
          </a:xfrm>
        </p:spPr>
        <p:txBody>
          <a:bodyPr>
            <a:normAutofit/>
          </a:bodyPr>
          <a:lstStyle/>
          <a:p>
            <a:r>
              <a:rPr lang="en-US" dirty="0" err="1" smtClean="0"/>
              <a:t>Skema</a:t>
            </a:r>
            <a:r>
              <a:rPr lang="en-US" dirty="0" smtClean="0"/>
              <a:t>  AD DS</a:t>
            </a:r>
            <a:endParaRPr lang="en-US" dirty="0"/>
          </a:p>
          <a:p>
            <a:r>
              <a:rPr lang="en-US" dirty="0" err="1" smtClean="0"/>
              <a:t>Bazat</a:t>
            </a:r>
            <a:r>
              <a:rPr lang="en-US" dirty="0" smtClean="0"/>
              <a:t> </a:t>
            </a:r>
            <a:endParaRPr lang="en-US" dirty="0"/>
          </a:p>
          <a:p>
            <a:r>
              <a:rPr lang="en-US" dirty="0" err="1" smtClean="0"/>
              <a:t>Lidhjet</a:t>
            </a:r>
            <a:r>
              <a:rPr lang="en-US" dirty="0" smtClean="0"/>
              <a:t> e </a:t>
            </a:r>
            <a:r>
              <a:rPr lang="en-US" dirty="0" err="1" smtClean="0"/>
              <a:t>besimit</a:t>
            </a:r>
            <a:endParaRPr lang="en-US" dirty="0"/>
          </a:p>
          <a:p>
            <a:r>
              <a:rPr lang="en-US" dirty="0" err="1" smtClean="0"/>
              <a:t>Objektet</a:t>
            </a:r>
            <a:r>
              <a:rPr lang="en-US" dirty="0" smtClean="0"/>
              <a:t> AD DS </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6372" y="5987205"/>
            <a:ext cx="1847574" cy="739030"/>
          </a:xfrm>
          <a:prstGeom prst="rect">
            <a:avLst/>
          </a:prstGeom>
        </p:spPr>
      </p:pic>
    </p:spTree>
    <p:custDataLst>
      <p:tags r:id="rId1"/>
    </p:custDataLst>
    <p:extLst>
      <p:ext uri="{BB962C8B-B14F-4D97-AF65-F5344CB8AC3E}">
        <p14:creationId xmlns:p14="http://schemas.microsoft.com/office/powerpoint/2010/main" xmlns="" val="2726234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ounded Rectangle 812098"/>
          <p:cNvSpPr>
            <a:spLocks noGrp="1" noChangeArrowheads="1"/>
          </p:cNvSpPr>
          <p:nvPr>
            <p:ph type="body" idx="4294967295"/>
          </p:nvPr>
        </p:nvSpPr>
        <p:spPr>
          <a:xfrm>
            <a:off x="1879601" y="1068389"/>
            <a:ext cx="8437563" cy="1522411"/>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err="1" smtClean="0"/>
              <a:t>Skema</a:t>
            </a:r>
            <a:r>
              <a:rPr lang="en-US" b="0" dirty="0" smtClean="0"/>
              <a:t> AD DS:</a:t>
            </a:r>
          </a:p>
          <a:p>
            <a:pPr>
              <a:spcBef>
                <a:spcPct val="0"/>
              </a:spcBef>
            </a:pPr>
            <a:r>
              <a:rPr lang="en-US" sz="2000" b="0" dirty="0" err="1" smtClean="0"/>
              <a:t>Percakton</a:t>
            </a:r>
            <a:r>
              <a:rPr lang="en-US" sz="2000" b="0" dirty="0" smtClean="0"/>
              <a:t> </a:t>
            </a:r>
            <a:r>
              <a:rPr lang="en-US" sz="2000" b="0" dirty="0" err="1" smtClean="0"/>
              <a:t>cdo</a:t>
            </a:r>
            <a:r>
              <a:rPr lang="en-US" sz="2000" b="0" dirty="0" smtClean="0"/>
              <a:t> </a:t>
            </a:r>
            <a:r>
              <a:rPr lang="en-US" sz="2000" b="0" dirty="0" err="1" smtClean="0"/>
              <a:t>lloj</a:t>
            </a:r>
            <a:r>
              <a:rPr lang="en-US" sz="2000" b="0" dirty="0" smtClean="0"/>
              <a:t> </a:t>
            </a:r>
            <a:r>
              <a:rPr lang="en-US" sz="2000" b="0" dirty="0" err="1" smtClean="0"/>
              <a:t>objekti</a:t>
            </a:r>
            <a:r>
              <a:rPr lang="en-US" sz="2000" b="0" dirty="0" smtClean="0"/>
              <a:t> </a:t>
            </a:r>
            <a:r>
              <a:rPr lang="en-US" sz="2000" b="0" dirty="0" err="1" smtClean="0"/>
              <a:t>qe</a:t>
            </a:r>
            <a:r>
              <a:rPr lang="en-US" sz="2000" b="0" dirty="0" smtClean="0"/>
              <a:t> </a:t>
            </a:r>
            <a:r>
              <a:rPr lang="en-US" sz="2000" b="0" dirty="0" err="1" smtClean="0"/>
              <a:t>mund</a:t>
            </a:r>
            <a:r>
              <a:rPr lang="en-US" sz="2000" b="0" dirty="0" smtClean="0"/>
              <a:t> </a:t>
            </a:r>
            <a:r>
              <a:rPr lang="en-US" sz="2000" b="0" dirty="0" err="1" smtClean="0"/>
              <a:t>te</a:t>
            </a:r>
            <a:r>
              <a:rPr lang="en-US" sz="2000" b="0" dirty="0" smtClean="0"/>
              <a:t> </a:t>
            </a:r>
            <a:r>
              <a:rPr lang="en-US" sz="2000" b="0" dirty="0" err="1" smtClean="0"/>
              <a:t>ruhet</a:t>
            </a:r>
            <a:r>
              <a:rPr lang="en-US" sz="2000" b="0" dirty="0" smtClean="0"/>
              <a:t> ne </a:t>
            </a:r>
            <a:r>
              <a:rPr lang="en-US" sz="2000" b="0" dirty="0" err="1" smtClean="0"/>
              <a:t>direktori</a:t>
            </a:r>
            <a:endParaRPr lang="en-US" sz="2000" b="0" dirty="0" smtClean="0"/>
          </a:p>
          <a:p>
            <a:pPr>
              <a:spcBef>
                <a:spcPct val="0"/>
              </a:spcBef>
            </a:pPr>
            <a:r>
              <a:rPr lang="en-US" sz="2000" b="0" dirty="0" err="1" smtClean="0"/>
              <a:t>Perforcon</a:t>
            </a:r>
            <a:r>
              <a:rPr lang="en-US" sz="2000" b="0" dirty="0" smtClean="0"/>
              <a:t> </a:t>
            </a:r>
            <a:r>
              <a:rPr lang="en-US" sz="2000" b="0" dirty="0" err="1" smtClean="0"/>
              <a:t>rregullat</a:t>
            </a:r>
            <a:r>
              <a:rPr lang="en-US" sz="2000" b="0" dirty="0" smtClean="0"/>
              <a:t> ne </a:t>
            </a:r>
            <a:r>
              <a:rPr lang="en-US" sz="2000" b="0" dirty="0" err="1" smtClean="0"/>
              <a:t>lidhje</a:t>
            </a:r>
            <a:r>
              <a:rPr lang="en-US" sz="2000" b="0" dirty="0" smtClean="0"/>
              <a:t> me </a:t>
            </a:r>
            <a:r>
              <a:rPr lang="en-US" sz="2000" b="0" dirty="0" err="1" smtClean="0"/>
              <a:t>krijimin</a:t>
            </a:r>
            <a:r>
              <a:rPr lang="en-US" sz="2000" b="0" dirty="0" smtClean="0"/>
              <a:t> e </a:t>
            </a:r>
            <a:r>
              <a:rPr lang="en-US" sz="2000" b="0" dirty="0" err="1" smtClean="0"/>
              <a:t>objekteve</a:t>
            </a:r>
            <a:r>
              <a:rPr lang="en-US" sz="2000" b="0" dirty="0" smtClean="0"/>
              <a:t> </a:t>
            </a:r>
            <a:r>
              <a:rPr lang="en-US" sz="2000" b="0" dirty="0" err="1" smtClean="0"/>
              <a:t>dhe</a:t>
            </a:r>
            <a:r>
              <a:rPr lang="en-US" sz="2000" b="0" dirty="0" smtClean="0"/>
              <a:t> </a:t>
            </a:r>
            <a:r>
              <a:rPr lang="en-US" sz="2000" b="0" dirty="0" err="1" smtClean="0"/>
              <a:t>konfigurimin</a:t>
            </a:r>
            <a:r>
              <a:rPr lang="en-US" sz="2000" b="0" dirty="0" smtClean="0"/>
              <a:t>  e </a:t>
            </a:r>
            <a:r>
              <a:rPr lang="en-US" sz="2000" b="0" dirty="0" err="1" smtClean="0"/>
              <a:t>tyre</a:t>
            </a:r>
            <a:endParaRPr lang="en-US" sz="2000" b="0" dirty="0"/>
          </a:p>
          <a:p>
            <a:pPr marL="0" indent="0">
              <a:spcBef>
                <a:spcPct val="0"/>
              </a:spcBef>
              <a:buNone/>
            </a:pPr>
            <a:endParaRPr lang="en-US" b="0" dirty="0" smtClean="0"/>
          </a:p>
        </p:txBody>
      </p:sp>
      <p:graphicFrame>
        <p:nvGraphicFramePr>
          <p:cNvPr id="940086" name="Group 54"/>
          <p:cNvGraphicFramePr>
            <a:graphicFrameLocks noGrp="1"/>
          </p:cNvGraphicFramePr>
          <p:nvPr>
            <p:ph idx="1"/>
            <p:extLst>
              <p:ext uri="{D42A27DB-BD31-4B8C-83A1-F6EECF244321}">
                <p14:modId xmlns:p14="http://schemas.microsoft.com/office/powerpoint/2010/main" xmlns="" val="1329754333"/>
              </p:ext>
            </p:extLst>
          </p:nvPr>
        </p:nvGraphicFramePr>
        <p:xfrm>
          <a:off x="1900238" y="3390901"/>
          <a:ext cx="8412162" cy="2424114"/>
        </p:xfrm>
        <a:graphic>
          <a:graphicData uri="http://schemas.openxmlformats.org/drawingml/2006/table">
            <a:tbl>
              <a:tblPr/>
              <a:tblGrid>
                <a:gridCol w="2027027"/>
                <a:gridCol w="4042968"/>
                <a:gridCol w="2342167"/>
              </a:tblGrid>
              <a:tr h="429847">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Llojet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objekteve</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L="91432" marR="91432" marT="91457" marB="91457"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Funksioni</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L="91432" marR="91432" marT="91457" marB="91457"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Shembuj</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L="91432" marR="91432" marT="91457" marB="91457"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r>
              <a:tr h="113050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Klasat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objekteve</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L="91432" marR="91432" marT="91457" marB="91457"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Cfare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lloj</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objektesh</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mund</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krijohen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ne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direktori</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L="91432" marR="91432" marT="91457" marB="91457"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User</a:t>
                      </a: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Kompjuter</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L="91432" marR="91432" marT="91457" marB="91457"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86375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Atributet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objekteve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p>
                  </a:txBody>
                  <a:tcPr marL="91432" marR="91432" marT="91457" marB="91457"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Informacioni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qe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bashkangjitet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nje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objekti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p>
                  </a:txBody>
                  <a:tcPr marL="91432" marR="91432" marT="91457" marB="91457"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Display name </a:t>
                      </a:r>
                    </a:p>
                  </a:txBody>
                  <a:tcPr marL="91432" marR="91432" marT="91457" marB="91457"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bl>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
        <p:nvSpPr>
          <p:cNvPr id="7" name="Rectangle 2"/>
          <p:cNvSpPr txBox="1">
            <a:spLocks noChangeArrowheads="1"/>
          </p:cNvSpPr>
          <p:nvPr/>
        </p:nvSpPr>
        <p:spPr>
          <a:xfrm>
            <a:off x="379514" y="182215"/>
            <a:ext cx="11524432" cy="1063487"/>
          </a:xfrm>
          <a:prstGeom prst="rect">
            <a:avLst/>
          </a:prstGeom>
        </p:spPr>
        <p:txBody>
          <a:bodyPr vert="horz" lIns="91409" tIns="45705" rIns="91409" bIns="45705" rtlCol="0" anchor="t" anchorCtr="0">
            <a:normAutofit/>
          </a:bodyPr>
          <a:lstStyle>
            <a:lvl1pPr algn="l" defTabSz="914088" rtl="0" eaLnBrk="1" latinLnBrk="0" hangingPunct="1">
              <a:lnSpc>
                <a:spcPct val="80000"/>
              </a:lnSpc>
              <a:spcBef>
                <a:spcPct val="0"/>
              </a:spcBef>
              <a:buNone/>
              <a:defRPr sz="44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dirty="0" err="1" smtClean="0"/>
              <a:t>Cfare</a:t>
            </a:r>
            <a:r>
              <a:rPr lang="en-US" dirty="0" smtClean="0"/>
              <a:t> </a:t>
            </a:r>
            <a:r>
              <a:rPr lang="en-US" dirty="0" err="1" smtClean="0"/>
              <a:t>eshte</a:t>
            </a:r>
            <a:r>
              <a:rPr lang="en-US" dirty="0" smtClean="0"/>
              <a:t> </a:t>
            </a:r>
            <a:r>
              <a:rPr lang="en-US" dirty="0" err="1" smtClean="0"/>
              <a:t>skema</a:t>
            </a:r>
            <a:r>
              <a:rPr lang="en-US" dirty="0" smtClean="0"/>
              <a:t> AD?</a:t>
            </a:r>
          </a:p>
        </p:txBody>
      </p:sp>
    </p:spTree>
    <p:custDataLst>
      <p:tags r:id="rId1"/>
    </p:custDataLst>
    <p:extLst>
      <p:ext uri="{BB962C8B-B14F-4D97-AF65-F5344CB8AC3E}">
        <p14:creationId xmlns:p14="http://schemas.microsoft.com/office/powerpoint/2010/main" xmlns="" val="983730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err="1" smtClean="0"/>
              <a:t>Bazat</a:t>
            </a:r>
            <a:r>
              <a:rPr lang="en-US" dirty="0" smtClean="0"/>
              <a:t> e </a:t>
            </a:r>
            <a:r>
              <a:rPr lang="en-US" dirty="0" err="1" smtClean="0"/>
              <a:t>domaineve</a:t>
            </a:r>
            <a:endParaRPr lang="en-US" dirty="0" smtClean="0"/>
          </a:p>
        </p:txBody>
      </p:sp>
      <p:sp>
        <p:nvSpPr>
          <p:cNvPr id="13315" name="Rounded Rectangle 812098"/>
          <p:cNvSpPr>
            <a:spLocks noGrp="1" noChangeArrowheads="1"/>
          </p:cNvSpPr>
          <p:nvPr>
            <p:ph type="body" idx="4294967295"/>
          </p:nvPr>
        </p:nvSpPr>
        <p:spPr>
          <a:xfrm>
            <a:off x="1968500" y="2878139"/>
            <a:ext cx="8339138" cy="3297237"/>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err="1" smtClean="0"/>
              <a:t>Domainet</a:t>
            </a:r>
            <a:r>
              <a:rPr lang="en-US" b="0" dirty="0" smtClean="0"/>
              <a:t>:</a:t>
            </a:r>
          </a:p>
        </p:txBody>
      </p:sp>
      <p:sp>
        <p:nvSpPr>
          <p:cNvPr id="13316" name="Rounded Rectangle 844806"/>
          <p:cNvSpPr>
            <a:spLocks noChangeArrowheads="1"/>
          </p:cNvSpPr>
          <p:nvPr/>
        </p:nvSpPr>
        <p:spPr bwMode="auto">
          <a:xfrm>
            <a:off x="2165350" y="3637224"/>
            <a:ext cx="7926388"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Kufij</a:t>
            </a:r>
            <a:r>
              <a:rPr lang="en-US" b="0" dirty="0" smtClean="0">
                <a:latin typeface="Segoe UI Light" panose="020B0502040204020203" pitchFamily="34" charset="0"/>
                <a:cs typeface="Segoe UI Light" panose="020B0502040204020203" pitchFamily="34" charset="0"/>
              </a:rPr>
              <a:t> administrative per </a:t>
            </a:r>
            <a:r>
              <a:rPr lang="en-US" b="0" dirty="0" err="1" smtClean="0">
                <a:latin typeface="Segoe UI Light" panose="020B0502040204020203" pitchFamily="34" charset="0"/>
                <a:cs typeface="Segoe UI Light" panose="020B0502040204020203" pitchFamily="34" charset="0"/>
              </a:rPr>
              <a:t>aplikimin</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politikave</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grupet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objekteve</a:t>
            </a:r>
            <a:endParaRPr lang="en-US" b="0" dirty="0">
              <a:latin typeface="Segoe UI Light" panose="020B0502040204020203" pitchFamily="34" charset="0"/>
              <a:cs typeface="Segoe UI Light" panose="020B0502040204020203" pitchFamily="34" charset="0"/>
            </a:endParaRPr>
          </a:p>
        </p:txBody>
      </p:sp>
      <p:sp>
        <p:nvSpPr>
          <p:cNvPr id="13317" name="Rounded Rectangle 844808"/>
          <p:cNvSpPr>
            <a:spLocks noChangeArrowheads="1"/>
          </p:cNvSpPr>
          <p:nvPr/>
        </p:nvSpPr>
        <p:spPr bwMode="auto">
          <a:xfrm>
            <a:off x="2165350" y="4246320"/>
            <a:ext cx="7926388" cy="348240"/>
          </a:xfrm>
          <a:prstGeom prst="roundRect">
            <a:avLst>
              <a:gd name="adj" fmla="val 4167"/>
            </a:avLst>
          </a:prstGeom>
          <a:solidFill>
            <a:srgbClr val="F2E7CE"/>
          </a:solidFill>
          <a:ln w="9525" algn="ctr">
            <a:solidFill>
              <a:srgbClr val="333333"/>
            </a:solidFill>
            <a:round/>
            <a:headEnd/>
            <a:tailEnd/>
          </a:ln>
        </p:spPr>
        <p:txBody>
          <a:bodyPr wrap="square"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Percakton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kufijte</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replikimit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dhenave</a:t>
            </a:r>
            <a:r>
              <a:rPr lang="en-US" b="0" dirty="0" smtClean="0">
                <a:latin typeface="Segoe UI Light" panose="020B0502040204020203" pitchFamily="34" charset="0"/>
                <a:cs typeface="Segoe UI Light" panose="020B0502040204020203" pitchFamily="34" charset="0"/>
              </a:rPr>
              <a:t> midis DC-</a:t>
            </a:r>
            <a:r>
              <a:rPr lang="en-US" b="0" dirty="0" err="1" smtClean="0">
                <a:latin typeface="Segoe UI Light" panose="020B0502040204020203" pitchFamily="34" charset="0"/>
                <a:cs typeface="Segoe UI Light" panose="020B0502040204020203" pitchFamily="34" charset="0"/>
              </a:rPr>
              <a:t>ve</a:t>
            </a:r>
            <a:endParaRPr lang="en-US" b="0" dirty="0">
              <a:latin typeface="Segoe UI Light" panose="020B0502040204020203" pitchFamily="34" charset="0"/>
              <a:cs typeface="Segoe UI Light" panose="020B0502040204020203" pitchFamily="34" charset="0"/>
            </a:endParaRPr>
          </a:p>
        </p:txBody>
      </p:sp>
      <p:sp>
        <p:nvSpPr>
          <p:cNvPr id="13318" name="Rounded Rectangle 844808"/>
          <p:cNvSpPr>
            <a:spLocks noChangeArrowheads="1"/>
          </p:cNvSpPr>
          <p:nvPr/>
        </p:nvSpPr>
        <p:spPr bwMode="auto">
          <a:xfrm>
            <a:off x="2165350" y="4859035"/>
            <a:ext cx="7926388" cy="602361"/>
          </a:xfrm>
          <a:prstGeom prst="roundRect">
            <a:avLst>
              <a:gd name="adj" fmla="val 4167"/>
            </a:avLst>
          </a:prstGeom>
          <a:solidFill>
            <a:srgbClr val="F2E7CE"/>
          </a:solidFill>
          <a:ln w="9525" algn="ctr">
            <a:solidFill>
              <a:srgbClr val="333333"/>
            </a:solidFill>
            <a:round/>
            <a:headEnd/>
            <a:tailEnd/>
          </a:ln>
        </p:spPr>
        <p:txBody>
          <a:bodyPr wrap="square"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Percakton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kufijte</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autentifikimin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autorizimin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ofron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rruge</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limituar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aksesin</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burime</a:t>
            </a:r>
            <a:endParaRPr lang="en-US" b="0" dirty="0">
              <a:latin typeface="Segoe UI Light" panose="020B0502040204020203" pitchFamily="34" charset="0"/>
              <a:cs typeface="Segoe UI Light" panose="020B0502040204020203" pitchFamily="34" charset="0"/>
            </a:endParaRPr>
          </a:p>
        </p:txBody>
      </p:sp>
      <p:sp>
        <p:nvSpPr>
          <p:cNvPr id="943112" name="AutoShape 8"/>
          <p:cNvSpPr>
            <a:spLocks noChangeArrowheads="1"/>
          </p:cNvSpPr>
          <p:nvPr/>
        </p:nvSpPr>
        <p:spPr bwMode="auto">
          <a:xfrm>
            <a:off x="1962150" y="1052513"/>
            <a:ext cx="8350250" cy="1390650"/>
          </a:xfrm>
          <a:prstGeom prst="rect">
            <a:avLst/>
          </a:prstGeom>
          <a:solidFill>
            <a:schemeClr val="accent2">
              <a:lumMod val="40000"/>
              <a:lumOff val="60000"/>
            </a:schemeClr>
          </a:solidFill>
          <a:ln w="9525" algn="ctr">
            <a:solidFill>
              <a:srgbClr val="808080"/>
            </a:solidFill>
            <a:round/>
            <a:headEnd/>
            <a:tailEnd/>
          </a:ln>
          <a:effectLst>
            <a:outerShdw dist="35921" dir="2700000" algn="ctr" rotWithShape="0">
              <a:srgbClr val="C0C0C0"/>
            </a:outerShdw>
          </a:effectLst>
        </p:spPr>
        <p:txBody>
          <a:bodyPr anchor="ctr"/>
          <a:lstStyle/>
          <a:p>
            <a:pPr algn="l" eaLnBrk="1" hangingPunct="1">
              <a:lnSpc>
                <a:spcPct val="90000"/>
              </a:lnSpc>
              <a:spcBef>
                <a:spcPct val="40000"/>
              </a:spcBef>
              <a:defRPr/>
            </a:pPr>
            <a:endParaRPr lang="en-US" dirty="0">
              <a:latin typeface="Segoe UI Light" panose="020B0502040204020203" pitchFamily="34" charset="0"/>
              <a:cs typeface="Segoe UI Light" panose="020B0502040204020203" pitchFamily="34" charset="0"/>
            </a:endParaRPr>
          </a:p>
        </p:txBody>
      </p:sp>
      <p:grpSp>
        <p:nvGrpSpPr>
          <p:cNvPr id="13320" name="Group 12"/>
          <p:cNvGrpSpPr>
            <a:grpSpLocks/>
          </p:cNvGrpSpPr>
          <p:nvPr/>
        </p:nvGrpSpPr>
        <p:grpSpPr bwMode="auto">
          <a:xfrm>
            <a:off x="8661400" y="891822"/>
            <a:ext cx="1584325" cy="1693863"/>
            <a:chOff x="4470" y="953"/>
            <a:chExt cx="998" cy="1067"/>
          </a:xfrm>
        </p:grpSpPr>
        <p:pic>
          <p:nvPicPr>
            <p:cNvPr id="943114" name="Picture 10"/>
            <p:cNvPicPr>
              <a:picLocks noChangeAspect="1" noChangeArrowheads="1"/>
            </p:cNvPicPr>
            <p:nvPr/>
          </p:nvPicPr>
          <p:blipFill>
            <a:blip r:embed="rId4" cstate="print"/>
            <a:srcRect/>
            <a:stretch>
              <a:fillRect/>
            </a:stretch>
          </p:blipFill>
          <p:spPr bwMode="auto">
            <a:xfrm>
              <a:off x="4470" y="953"/>
              <a:ext cx="998" cy="882"/>
            </a:xfrm>
            <a:prstGeom prst="rect">
              <a:avLst/>
            </a:prstGeom>
            <a:noFill/>
            <a:ln w="9525" algn="ctr">
              <a:noFill/>
              <a:miter lim="800000"/>
              <a:headEnd/>
              <a:tailEnd/>
            </a:ln>
            <a:effectLst>
              <a:outerShdw dist="35921" dir="2700000" algn="ctr" rotWithShape="0">
                <a:srgbClr val="AFAFAF"/>
              </a:outerShdw>
            </a:effectLst>
          </p:spPr>
        </p:pic>
        <p:sp>
          <p:nvSpPr>
            <p:cNvPr id="13322" name="Text Box 11"/>
            <p:cNvSpPr txBox="1">
              <a:spLocks noChangeArrowheads="1"/>
            </p:cNvSpPr>
            <p:nvPr/>
          </p:nvSpPr>
          <p:spPr bwMode="auto">
            <a:xfrm>
              <a:off x="4638" y="1872"/>
              <a:ext cx="661" cy="148"/>
            </a:xfrm>
            <a:prstGeom prst="rect">
              <a:avLst/>
            </a:prstGeom>
            <a:solidFill>
              <a:schemeClr val="bg1">
                <a:alpha val="79999"/>
              </a:schemeClr>
            </a:solidFill>
            <a:ln w="9525" algn="ctr">
              <a:solidFill>
                <a:srgbClr val="333333"/>
              </a:solidFill>
              <a:miter lim="800000"/>
              <a:headEnd/>
              <a:tailEnd/>
            </a:ln>
            <a:effectLst>
              <a:outerShdw blurRad="88900" dist="50800" dir="5400000" algn="ctr" rotWithShape="0">
                <a:schemeClr val="bg1"/>
              </a:outerShdw>
            </a:effectLst>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sz="1200" b="0" dirty="0" smtClean="0">
                  <a:latin typeface="Segoe UI Light" panose="020B0502040204020203" pitchFamily="34" charset="0"/>
                  <a:cs typeface="Segoe UI Light" panose="020B0502040204020203" pitchFamily="34" charset="0"/>
                </a:rPr>
                <a:t>Contoso.com</a:t>
              </a:r>
              <a:endParaRPr lang="en-US" sz="1200" b="0" dirty="0">
                <a:latin typeface="Segoe UI Light" panose="020B0502040204020203" pitchFamily="34" charset="0"/>
                <a:cs typeface="Segoe UI Light" panose="020B0502040204020203" pitchFamily="34" charset="0"/>
              </a:endParaRPr>
            </a:p>
          </p:txBody>
        </p:sp>
      </p:grpSp>
      <p:sp>
        <p:nvSpPr>
          <p:cNvPr id="2" name="TextBox 1"/>
          <p:cNvSpPr txBox="1"/>
          <p:nvPr/>
        </p:nvSpPr>
        <p:spPr>
          <a:xfrm>
            <a:off x="2165350" y="1415589"/>
            <a:ext cx="6292850" cy="646331"/>
          </a:xfrm>
          <a:prstGeom prst="rect">
            <a:avLst/>
          </a:prstGeom>
          <a:noFill/>
        </p:spPr>
        <p:txBody>
          <a:bodyPr wrap="square" rtlCol="0">
            <a:spAutoFit/>
          </a:bodyPr>
          <a:lstStyle/>
          <a:p>
            <a:r>
              <a:rPr lang="en-US" dirty="0" err="1" smtClean="0">
                <a:latin typeface="Segoe UI Light" panose="020B0502040204020203" pitchFamily="34" charset="0"/>
                <a:cs typeface="Segoe UI Light" panose="020B0502040204020203" pitchFamily="34" charset="0"/>
              </a:rPr>
              <a:t>Domainet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perdoren</a:t>
            </a:r>
            <a:r>
              <a:rPr lang="en-US" dirty="0" smtClean="0">
                <a:latin typeface="Segoe UI Light" panose="020B0502040204020203" pitchFamily="34" charset="0"/>
                <a:cs typeface="Segoe UI Light" panose="020B0502040204020203" pitchFamily="34" charset="0"/>
              </a:rPr>
              <a:t> per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grupuar</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menaxhuar</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objekte</a:t>
            </a:r>
            <a:r>
              <a:rPr lang="en-US" dirty="0" smtClean="0">
                <a:latin typeface="Segoe UI Light" panose="020B0502040204020203" pitchFamily="34" charset="0"/>
                <a:cs typeface="Segoe UI Light" panose="020B0502040204020203" pitchFamily="34" charset="0"/>
              </a:rPr>
              <a:t> ne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organizate</a:t>
            </a:r>
            <a:endParaRPr lang="en-US" dirty="0">
              <a:latin typeface="Segoe UI Light" panose="020B0502040204020203" pitchFamily="34" charset="0"/>
              <a:cs typeface="Segoe UI Light" panose="020B0502040204020203"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2755138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err="1" smtClean="0"/>
              <a:t>Bazat</a:t>
            </a:r>
            <a:r>
              <a:rPr lang="en-US" dirty="0" smtClean="0"/>
              <a:t> e </a:t>
            </a:r>
            <a:r>
              <a:rPr lang="en-US" dirty="0" err="1" smtClean="0"/>
              <a:t>pemeve</a:t>
            </a:r>
            <a:r>
              <a:rPr lang="en-US" dirty="0" smtClean="0"/>
              <a:t>:</a:t>
            </a:r>
          </a:p>
        </p:txBody>
      </p:sp>
      <p:sp>
        <p:nvSpPr>
          <p:cNvPr id="15363" name="Rounded Rectangle 812098"/>
          <p:cNvSpPr>
            <a:spLocks noGrp="1" noChangeArrowheads="1"/>
          </p:cNvSpPr>
          <p:nvPr>
            <p:ph type="body" idx="4294967295"/>
          </p:nvPr>
        </p:nvSpPr>
        <p:spPr>
          <a:xfrm>
            <a:off x="1964748" y="2887486"/>
            <a:ext cx="8418512" cy="2871788"/>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smtClean="0"/>
              <a:t>Te </a:t>
            </a:r>
            <a:r>
              <a:rPr lang="en-US" b="0" dirty="0" err="1" smtClean="0"/>
              <a:t>gjithe</a:t>
            </a:r>
            <a:r>
              <a:rPr lang="en-US" b="0" dirty="0" smtClean="0"/>
              <a:t> domain-et ne </a:t>
            </a:r>
            <a:r>
              <a:rPr lang="en-US" b="0" dirty="0" err="1" smtClean="0"/>
              <a:t>peme</a:t>
            </a:r>
            <a:r>
              <a:rPr lang="en-US" b="0" dirty="0" smtClean="0"/>
              <a:t> :</a:t>
            </a:r>
          </a:p>
        </p:txBody>
      </p:sp>
      <p:sp>
        <p:nvSpPr>
          <p:cNvPr id="15364" name="Rounded Rectangle 844806"/>
          <p:cNvSpPr>
            <a:spLocks noChangeArrowheads="1"/>
          </p:cNvSpPr>
          <p:nvPr/>
        </p:nvSpPr>
        <p:spPr bwMode="auto">
          <a:xfrm>
            <a:off x="2163763" y="3964998"/>
            <a:ext cx="7920038"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Ndajne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hapesire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emertimi</a:t>
            </a:r>
            <a:r>
              <a:rPr lang="en-US" b="0" dirty="0" smtClean="0">
                <a:latin typeface="Segoe UI Light" panose="020B0502040204020203" pitchFamily="34" charset="0"/>
                <a:cs typeface="Segoe UI Light" panose="020B0502040204020203" pitchFamily="34" charset="0"/>
              </a:rPr>
              <a:t> me </a:t>
            </a:r>
            <a:r>
              <a:rPr lang="en-US" b="0" dirty="0" err="1" smtClean="0">
                <a:latin typeface="Segoe UI Light" panose="020B0502040204020203" pitchFamily="34" charset="0"/>
                <a:cs typeface="Segoe UI Light" panose="020B0502040204020203" pitchFamily="34" charset="0"/>
              </a:rPr>
              <a:t>domainin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prind</a:t>
            </a:r>
            <a:endParaRPr lang="en-US" b="0" dirty="0">
              <a:latin typeface="Segoe UI Light" panose="020B0502040204020203" pitchFamily="34" charset="0"/>
              <a:cs typeface="Segoe UI Light" panose="020B0502040204020203" pitchFamily="34" charset="0"/>
            </a:endParaRPr>
          </a:p>
        </p:txBody>
      </p:sp>
      <p:sp>
        <p:nvSpPr>
          <p:cNvPr id="15365" name="Rounded Rectangle 844808"/>
          <p:cNvSpPr>
            <a:spLocks noChangeArrowheads="1"/>
          </p:cNvSpPr>
          <p:nvPr/>
        </p:nvSpPr>
        <p:spPr bwMode="auto">
          <a:xfrm>
            <a:off x="2163763" y="4553924"/>
            <a:ext cx="7920038" cy="348240"/>
          </a:xfrm>
          <a:prstGeom prst="roundRect">
            <a:avLst>
              <a:gd name="adj" fmla="val 4167"/>
            </a:avLst>
          </a:prstGeom>
          <a:solidFill>
            <a:srgbClr val="F2E7CE"/>
          </a:solidFill>
          <a:ln w="9525" algn="ctr">
            <a:solidFill>
              <a:srgbClr val="333333"/>
            </a:solidFill>
            <a:round/>
            <a:headEnd/>
            <a:tailEnd/>
          </a:ln>
        </p:spPr>
        <p:txBody>
          <a:bodyPr wrap="square"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Mund</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kene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disa</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domaine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femije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qe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shtohen</a:t>
            </a:r>
            <a:r>
              <a:rPr lang="en-US" b="0" dirty="0" smtClean="0">
                <a:latin typeface="Segoe UI Light" panose="020B0502040204020203" pitchFamily="34" charset="0"/>
                <a:cs typeface="Segoe UI Light" panose="020B0502040204020203" pitchFamily="34" charset="0"/>
              </a:rPr>
              <a:t> </a:t>
            </a:r>
          </a:p>
        </p:txBody>
      </p:sp>
      <p:sp>
        <p:nvSpPr>
          <p:cNvPr id="15366" name="Rounded Rectangle 844808"/>
          <p:cNvSpPr>
            <a:spLocks noChangeArrowheads="1"/>
          </p:cNvSpPr>
          <p:nvPr/>
        </p:nvSpPr>
        <p:spPr bwMode="auto">
          <a:xfrm>
            <a:off x="2163763" y="5139170"/>
            <a:ext cx="7920038" cy="348240"/>
          </a:xfrm>
          <a:prstGeom prst="roundRect">
            <a:avLst>
              <a:gd name="adj" fmla="val 4167"/>
            </a:avLst>
          </a:prstGeom>
          <a:solidFill>
            <a:srgbClr val="F2E7CE"/>
          </a:solidFill>
          <a:ln w="9525" algn="ctr">
            <a:solidFill>
              <a:srgbClr val="333333"/>
            </a:solidFill>
            <a:round/>
            <a:headEnd/>
            <a:tailEnd/>
          </a:ln>
        </p:spPr>
        <p:txBody>
          <a:bodyPr wrap="square"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smtClean="0">
                <a:latin typeface="Segoe UI Light" panose="020B0502040204020203" pitchFamily="34" charset="0"/>
                <a:cs typeface="Segoe UI Light" panose="020B0502040204020203" pitchFamily="34" charset="0"/>
              </a:rPr>
              <a:t>By default, </a:t>
            </a:r>
            <a:r>
              <a:rPr lang="en-US" b="0" dirty="0" err="1" smtClean="0">
                <a:latin typeface="Segoe UI Light" panose="020B0502040204020203" pitchFamily="34" charset="0"/>
                <a:cs typeface="Segoe UI Light" panose="020B0502040204020203" pitchFamily="34" charset="0"/>
              </a:rPr>
              <a:t>krijojne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lidhje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besimi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tranzitive</a:t>
            </a:r>
            <a:r>
              <a:rPr lang="en-US" b="0" dirty="0" smtClean="0">
                <a:latin typeface="Segoe UI Light" panose="020B0502040204020203" pitchFamily="34" charset="0"/>
                <a:cs typeface="Segoe UI Light" panose="020B0502040204020203" pitchFamily="34" charset="0"/>
              </a:rPr>
              <a:t> me 2 </a:t>
            </a:r>
            <a:r>
              <a:rPr lang="en-US" b="0" dirty="0" err="1" smtClean="0">
                <a:latin typeface="Segoe UI Light" panose="020B0502040204020203" pitchFamily="34" charset="0"/>
                <a:cs typeface="Segoe UI Light" panose="020B0502040204020203" pitchFamily="34" charset="0"/>
              </a:rPr>
              <a:t>kahje</a:t>
            </a:r>
            <a:r>
              <a:rPr lang="en-US" b="0" dirty="0" smtClean="0">
                <a:latin typeface="Segoe UI Light" panose="020B0502040204020203" pitchFamily="34" charset="0"/>
                <a:cs typeface="Segoe UI Light" panose="020B0502040204020203" pitchFamily="34" charset="0"/>
              </a:rPr>
              <a:t>                   </a:t>
            </a:r>
            <a:endParaRPr lang="en-US" b="0" dirty="0">
              <a:latin typeface="Segoe UI Light" panose="020B0502040204020203" pitchFamily="34" charset="0"/>
              <a:cs typeface="Segoe UI Light" panose="020B0502040204020203" pitchFamily="34" charset="0"/>
            </a:endParaRPr>
          </a:p>
        </p:txBody>
      </p:sp>
      <p:sp>
        <p:nvSpPr>
          <p:cNvPr id="947207" name="AutoShape 7"/>
          <p:cNvSpPr>
            <a:spLocks noChangeArrowheads="1"/>
          </p:cNvSpPr>
          <p:nvPr/>
        </p:nvSpPr>
        <p:spPr bwMode="auto">
          <a:xfrm>
            <a:off x="1954213" y="1056330"/>
            <a:ext cx="8405813" cy="1390650"/>
          </a:xfrm>
          <a:prstGeom prst="rect">
            <a:avLst/>
          </a:prstGeom>
          <a:solidFill>
            <a:schemeClr val="accent2">
              <a:lumMod val="40000"/>
              <a:lumOff val="60000"/>
            </a:schemeClr>
          </a:solidFill>
          <a:ln w="9525" algn="ctr">
            <a:solidFill>
              <a:srgbClr val="808080"/>
            </a:solidFill>
            <a:round/>
            <a:headEnd/>
            <a:tailEnd/>
          </a:ln>
          <a:effectLst>
            <a:outerShdw dist="35921" dir="2700000" algn="ctr" rotWithShape="0">
              <a:srgbClr val="C0C0C0"/>
            </a:outerShdw>
          </a:effectLst>
        </p:spPr>
        <p:txBody>
          <a:bodyPr anchor="ctr"/>
          <a:lstStyle/>
          <a:p>
            <a:pPr algn="l" eaLnBrk="1" hangingPunct="1">
              <a:lnSpc>
                <a:spcPct val="90000"/>
              </a:lnSpc>
              <a:spcBef>
                <a:spcPct val="40000"/>
              </a:spcBef>
              <a:defRPr/>
            </a:pPr>
            <a:r>
              <a:rPr lang="en-US" dirty="0" err="1" smtClean="0">
                <a:latin typeface="Segoe UI Light" panose="020B0502040204020203" pitchFamily="34" charset="0"/>
                <a:cs typeface="Segoe UI Light" panose="020B0502040204020203" pitchFamily="34" charset="0"/>
              </a:rPr>
              <a:t>Eshte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hierarki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domainesh</a:t>
            </a:r>
            <a:r>
              <a:rPr lang="en-US" dirty="0" smtClean="0">
                <a:latin typeface="Segoe UI Light" panose="020B0502040204020203" pitchFamily="34" charset="0"/>
                <a:cs typeface="Segoe UI Light" panose="020B0502040204020203" pitchFamily="34" charset="0"/>
              </a:rPr>
              <a:t> ne  </a:t>
            </a:r>
            <a:r>
              <a:rPr lang="en-US" dirty="0">
                <a:latin typeface="Segoe UI Light" panose="020B0502040204020203" pitchFamily="34" charset="0"/>
                <a:cs typeface="Segoe UI Light" panose="020B0502040204020203" pitchFamily="34" charset="0"/>
              </a:rPr>
              <a:t>AD DS</a:t>
            </a:r>
          </a:p>
        </p:txBody>
      </p:sp>
      <p:pic>
        <p:nvPicPr>
          <p:cNvPr id="947211" name="Picture 11"/>
          <p:cNvPicPr>
            <a:picLocks noChangeAspect="1" noChangeArrowheads="1"/>
          </p:cNvPicPr>
          <p:nvPr/>
        </p:nvPicPr>
        <p:blipFill>
          <a:blip r:embed="rId4" cstate="print"/>
          <a:srcRect/>
          <a:stretch>
            <a:fillRect/>
          </a:stretch>
        </p:blipFill>
        <p:spPr bwMode="auto">
          <a:xfrm>
            <a:off x="7349026" y="654169"/>
            <a:ext cx="3027362" cy="2058987"/>
          </a:xfrm>
          <a:prstGeom prst="rect">
            <a:avLst/>
          </a:prstGeom>
          <a:noFill/>
          <a:ln w="9525" algn="ctr">
            <a:noFill/>
            <a:miter lim="800000"/>
            <a:headEnd/>
            <a:tailEnd/>
          </a:ln>
          <a:effectLst>
            <a:outerShdw dist="35921" dir="2700000" algn="ctr" rotWithShape="0">
              <a:srgbClr val="AFAFAF"/>
            </a:outerShdw>
          </a:effectLst>
        </p:spPr>
      </p:pic>
      <p:sp>
        <p:nvSpPr>
          <p:cNvPr id="15369" name="Text Box 10"/>
          <p:cNvSpPr txBox="1">
            <a:spLocks noChangeArrowheads="1"/>
          </p:cNvSpPr>
          <p:nvPr/>
        </p:nvSpPr>
        <p:spPr bwMode="auto">
          <a:xfrm>
            <a:off x="8647803" y="1194886"/>
            <a:ext cx="1152413" cy="256949"/>
          </a:xfrm>
          <a:prstGeom prst="rect">
            <a:avLst/>
          </a:prstGeom>
          <a:solidFill>
            <a:schemeClr val="bg1"/>
          </a:solidFill>
          <a:ln w="9525" algn="ctr">
            <a:solidFill>
              <a:srgbClr val="333333"/>
            </a:solidFill>
            <a:miter lim="800000"/>
            <a:headEnd/>
            <a:tailEnd/>
          </a:ln>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sz="1400" b="0" dirty="0">
                <a:latin typeface="Segoe UI Light" panose="020B0502040204020203" pitchFamily="34" charset="0"/>
                <a:cs typeface="Segoe UI Light" panose="020B0502040204020203" pitchFamily="34" charset="0"/>
              </a:rPr>
              <a:t>c</a:t>
            </a:r>
            <a:r>
              <a:rPr lang="en-GB" sz="1400" b="0" dirty="0" smtClean="0">
                <a:latin typeface="Segoe UI Light" panose="020B0502040204020203" pitchFamily="34" charset="0"/>
                <a:cs typeface="Segoe UI Light" panose="020B0502040204020203" pitchFamily="34" charset="0"/>
              </a:rPr>
              <a:t>ontoso.com</a:t>
            </a:r>
            <a:endParaRPr lang="en-US" sz="1400" b="0" dirty="0">
              <a:latin typeface="Segoe UI Light" panose="020B0502040204020203" pitchFamily="34" charset="0"/>
              <a:cs typeface="Segoe UI Light" panose="020B0502040204020203" pitchFamily="34" charset="0"/>
            </a:endParaRPr>
          </a:p>
        </p:txBody>
      </p:sp>
      <p:sp>
        <p:nvSpPr>
          <p:cNvPr id="15370" name="Text Box 12"/>
          <p:cNvSpPr txBox="1">
            <a:spLocks noChangeArrowheads="1"/>
          </p:cNvSpPr>
          <p:nvPr/>
        </p:nvSpPr>
        <p:spPr bwMode="auto">
          <a:xfrm>
            <a:off x="9360317" y="2337161"/>
            <a:ext cx="1420432" cy="260223"/>
          </a:xfrm>
          <a:prstGeom prst="rect">
            <a:avLst/>
          </a:prstGeom>
          <a:solidFill>
            <a:schemeClr val="bg1"/>
          </a:solidFill>
          <a:ln w="9525" algn="ctr">
            <a:solidFill>
              <a:srgbClr val="333333"/>
            </a:solidFill>
            <a:miter lim="800000"/>
            <a:headEnd/>
            <a:tailEnd/>
          </a:ln>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sz="1400" b="0" dirty="0" smtClean="0">
                <a:latin typeface="Segoe UI Light" panose="020B0502040204020203" pitchFamily="34" charset="0"/>
                <a:cs typeface="Segoe UI Light" panose="020B0502040204020203" pitchFamily="34" charset="0"/>
              </a:rPr>
              <a:t>na.contoso.com</a:t>
            </a:r>
            <a:endParaRPr lang="en-US" sz="1400" b="0" dirty="0">
              <a:latin typeface="Segoe UI Light" panose="020B0502040204020203" pitchFamily="34" charset="0"/>
              <a:cs typeface="Segoe UI Light" panose="020B0502040204020203" pitchFamily="34" charset="0"/>
            </a:endParaRPr>
          </a:p>
        </p:txBody>
      </p:sp>
      <p:sp>
        <p:nvSpPr>
          <p:cNvPr id="15371" name="Text Box 13"/>
          <p:cNvSpPr txBox="1">
            <a:spLocks noChangeArrowheads="1"/>
          </p:cNvSpPr>
          <p:nvPr/>
        </p:nvSpPr>
        <p:spPr bwMode="auto">
          <a:xfrm>
            <a:off x="6141730" y="2319534"/>
            <a:ext cx="1608865" cy="260222"/>
          </a:xfrm>
          <a:prstGeom prst="rect">
            <a:avLst/>
          </a:prstGeom>
          <a:solidFill>
            <a:schemeClr val="bg1"/>
          </a:solidFill>
          <a:ln w="9525" algn="ctr">
            <a:solidFill>
              <a:srgbClr val="333333"/>
            </a:solidFill>
            <a:miter lim="800000"/>
            <a:headEnd/>
            <a:tailEnd/>
          </a:ln>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sz="1400" b="0" dirty="0" smtClean="0">
                <a:latin typeface="Segoe UI Light" panose="020B0502040204020203" pitchFamily="34" charset="0"/>
                <a:cs typeface="Segoe UI Light" panose="020B0502040204020203" pitchFamily="34" charset="0"/>
              </a:rPr>
              <a:t>emea.contoso.com</a:t>
            </a:r>
            <a:endParaRPr lang="en-US" sz="1400" b="0" dirty="0">
              <a:latin typeface="Segoe UI Light" panose="020B0502040204020203" pitchFamily="34" charset="0"/>
              <a:cs typeface="Segoe UI Light" panose="020B0502040204020203"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1391221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err="1" smtClean="0"/>
              <a:t>Bazat</a:t>
            </a:r>
            <a:r>
              <a:rPr lang="en-US" dirty="0" smtClean="0"/>
              <a:t> e </a:t>
            </a:r>
            <a:r>
              <a:rPr lang="en-US" dirty="0" err="1" smtClean="0"/>
              <a:t>foresteve</a:t>
            </a:r>
            <a:r>
              <a:rPr lang="en-US" dirty="0" smtClean="0"/>
              <a:t> </a:t>
            </a:r>
          </a:p>
        </p:txBody>
      </p:sp>
      <p:sp>
        <p:nvSpPr>
          <p:cNvPr id="16387" name="Rounded Rectangle 812098"/>
          <p:cNvSpPr>
            <a:spLocks noGrp="1" noChangeArrowheads="1"/>
          </p:cNvSpPr>
          <p:nvPr>
            <p:ph type="body" idx="4294967295"/>
          </p:nvPr>
        </p:nvSpPr>
        <p:spPr>
          <a:xfrm>
            <a:off x="1968501" y="2879711"/>
            <a:ext cx="8404225" cy="3481387"/>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err="1" smtClean="0"/>
              <a:t>Foresti</a:t>
            </a:r>
            <a:r>
              <a:rPr lang="en-US" b="0" dirty="0" smtClean="0"/>
              <a:t>:</a:t>
            </a:r>
          </a:p>
        </p:txBody>
      </p:sp>
      <p:sp>
        <p:nvSpPr>
          <p:cNvPr id="16388" name="Rounded Rectangle 844806"/>
          <p:cNvSpPr>
            <a:spLocks noChangeArrowheads="1"/>
          </p:cNvSpPr>
          <p:nvPr/>
        </p:nvSpPr>
        <p:spPr bwMode="auto">
          <a:xfrm>
            <a:off x="2176464" y="3462338"/>
            <a:ext cx="7920038"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Ndajne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skeme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perbashket</a:t>
            </a:r>
            <a:endParaRPr lang="en-US" b="0" dirty="0">
              <a:latin typeface="Segoe UI Light" panose="020B0502040204020203" pitchFamily="34" charset="0"/>
              <a:cs typeface="Segoe UI Light" panose="020B0502040204020203" pitchFamily="34" charset="0"/>
            </a:endParaRPr>
          </a:p>
        </p:txBody>
      </p:sp>
      <p:sp>
        <p:nvSpPr>
          <p:cNvPr id="16389" name="Rounded Rectangle 844808"/>
          <p:cNvSpPr>
            <a:spLocks noChangeArrowheads="1"/>
          </p:cNvSpPr>
          <p:nvPr/>
        </p:nvSpPr>
        <p:spPr bwMode="auto">
          <a:xfrm>
            <a:off x="2168525" y="3973224"/>
            <a:ext cx="7927976" cy="348240"/>
          </a:xfrm>
          <a:prstGeom prst="roundRect">
            <a:avLst>
              <a:gd name="adj" fmla="val 4167"/>
            </a:avLst>
          </a:prstGeom>
          <a:solidFill>
            <a:srgbClr val="F2E7CE"/>
          </a:solidFill>
          <a:ln w="9525" algn="ctr">
            <a:solidFill>
              <a:srgbClr val="333333"/>
            </a:solidFill>
            <a:round/>
            <a:headEnd/>
            <a:tailEnd/>
          </a:ln>
        </p:spPr>
        <p:txBody>
          <a:bodyPr wrap="square"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Ndajne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particion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perbashket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konfigurimit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perticionit</a:t>
            </a:r>
            <a:endParaRPr lang="en-US" b="0" dirty="0">
              <a:latin typeface="Segoe UI Light" panose="020B0502040204020203" pitchFamily="34" charset="0"/>
              <a:cs typeface="Segoe UI Light" panose="020B0502040204020203" pitchFamily="34" charset="0"/>
            </a:endParaRPr>
          </a:p>
        </p:txBody>
      </p:sp>
      <p:sp>
        <p:nvSpPr>
          <p:cNvPr id="16390" name="Rounded Rectangle 844808"/>
          <p:cNvSpPr>
            <a:spLocks noChangeArrowheads="1"/>
          </p:cNvSpPr>
          <p:nvPr/>
        </p:nvSpPr>
        <p:spPr bwMode="auto">
          <a:xfrm>
            <a:off x="2179639" y="4550280"/>
            <a:ext cx="7916862" cy="348240"/>
          </a:xfrm>
          <a:prstGeom prst="roundRect">
            <a:avLst>
              <a:gd name="adj" fmla="val 4167"/>
            </a:avLst>
          </a:prstGeom>
          <a:solidFill>
            <a:srgbClr val="F2E7CE"/>
          </a:solidFill>
          <a:ln w="9525" algn="ctr">
            <a:solidFill>
              <a:srgbClr val="333333"/>
            </a:solidFill>
            <a:round/>
            <a:headEnd/>
            <a:tailEnd/>
          </a:ln>
        </p:spPr>
        <p:txBody>
          <a:bodyPr wrap="square"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Ndajne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njejtin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katalog</a:t>
            </a:r>
            <a:r>
              <a:rPr lang="en-US" b="0" dirty="0" smtClean="0">
                <a:latin typeface="Segoe UI Light" panose="020B0502040204020203" pitchFamily="34" charset="0"/>
                <a:cs typeface="Segoe UI Light" panose="020B0502040204020203" pitchFamily="34" charset="0"/>
              </a:rPr>
              <a:t> global per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bere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mundur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kerkimin</a:t>
            </a:r>
            <a:r>
              <a:rPr lang="en-US" b="0" dirty="0" smtClean="0">
                <a:latin typeface="Segoe UI Light" panose="020B0502040204020203" pitchFamily="34" charset="0"/>
                <a:cs typeface="Segoe UI Light" panose="020B0502040204020203" pitchFamily="34" charset="0"/>
              </a:rPr>
              <a:t>/search</a:t>
            </a:r>
            <a:endParaRPr lang="en-US" b="0" dirty="0">
              <a:latin typeface="Segoe UI Light" panose="020B0502040204020203" pitchFamily="34" charset="0"/>
              <a:cs typeface="Segoe UI Light" panose="020B0502040204020203" pitchFamily="34" charset="0"/>
            </a:endParaRPr>
          </a:p>
        </p:txBody>
      </p:sp>
      <p:sp>
        <p:nvSpPr>
          <p:cNvPr id="949255" name="AutoShape 7"/>
          <p:cNvSpPr>
            <a:spLocks noChangeArrowheads="1"/>
          </p:cNvSpPr>
          <p:nvPr/>
        </p:nvSpPr>
        <p:spPr bwMode="auto">
          <a:xfrm>
            <a:off x="1962151" y="1052497"/>
            <a:ext cx="8397875" cy="1390650"/>
          </a:xfrm>
          <a:prstGeom prst="rect">
            <a:avLst/>
          </a:prstGeom>
          <a:solidFill>
            <a:schemeClr val="accent2">
              <a:lumMod val="40000"/>
              <a:lumOff val="60000"/>
            </a:schemeClr>
          </a:solidFill>
          <a:ln w="9525" algn="ctr">
            <a:solidFill>
              <a:srgbClr val="808080"/>
            </a:solidFill>
            <a:round/>
            <a:headEnd/>
            <a:tailEnd/>
          </a:ln>
          <a:effectLst>
            <a:outerShdw dist="35921" dir="2700000" algn="ctr" rotWithShape="0">
              <a:srgbClr val="C0C0C0"/>
            </a:outerShdw>
          </a:effectLst>
        </p:spPr>
        <p:txBody>
          <a:bodyPr anchor="ctr"/>
          <a:lstStyle/>
          <a:p>
            <a:pPr algn="l" eaLnBrk="1" hangingPunct="1">
              <a:lnSpc>
                <a:spcPct val="90000"/>
              </a:lnSpc>
              <a:spcBef>
                <a:spcPct val="40000"/>
              </a:spcBef>
              <a:defRPr/>
            </a:pPr>
            <a:r>
              <a:rPr lang="en-US" dirty="0" err="1" smtClean="0">
                <a:latin typeface="Segoe UI Light" panose="020B0502040204020203" pitchFamily="34" charset="0"/>
                <a:cs typeface="Segoe UI Light" panose="020B0502040204020203" pitchFamily="34" charset="0"/>
              </a:rPr>
              <a:t>Bashkesi</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ose</a:t>
            </a:r>
            <a:r>
              <a:rPr lang="en-US" dirty="0" smtClean="0">
                <a:latin typeface="Segoe UI Light" panose="020B0502040204020203" pitchFamily="34" charset="0"/>
                <a:cs typeface="Segoe UI Light" panose="020B0502040204020203" pitchFamily="34" charset="0"/>
              </a:rPr>
              <a:t> me </a:t>
            </a:r>
            <a:r>
              <a:rPr lang="en-US" dirty="0" err="1" smtClean="0">
                <a:latin typeface="Segoe UI Light" panose="020B0502040204020203" pitchFamily="34" charset="0"/>
                <a:cs typeface="Segoe UI Light" panose="020B0502040204020203" pitchFamily="34" charset="0"/>
              </a:rPr>
              <a:t>shume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pemeve</a:t>
            </a:r>
            <a:r>
              <a:rPr lang="en-US" dirty="0" smtClean="0">
                <a:latin typeface="Segoe UI Light" panose="020B0502040204020203" pitchFamily="34" charset="0"/>
                <a:cs typeface="Segoe UI Light" panose="020B0502040204020203" pitchFamily="34" charset="0"/>
              </a:rPr>
              <a:t> </a:t>
            </a:r>
            <a:endParaRPr lang="en-US" dirty="0">
              <a:latin typeface="Segoe UI Light" panose="020B0502040204020203" pitchFamily="34" charset="0"/>
              <a:cs typeface="Segoe UI Light" panose="020B0502040204020203" pitchFamily="34" charset="0"/>
            </a:endParaRPr>
          </a:p>
        </p:txBody>
      </p:sp>
      <p:sp>
        <p:nvSpPr>
          <p:cNvPr id="16392" name="Rounded Rectangle 844806"/>
          <p:cNvSpPr>
            <a:spLocks noChangeArrowheads="1"/>
          </p:cNvSpPr>
          <p:nvPr/>
        </p:nvSpPr>
        <p:spPr bwMode="auto">
          <a:xfrm>
            <a:off x="2179639" y="5145593"/>
            <a:ext cx="7920037"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Aktivizojne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besimin</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gjitha</a:t>
            </a:r>
            <a:r>
              <a:rPr lang="en-US" b="0" dirty="0" smtClean="0">
                <a:latin typeface="Segoe UI Light" panose="020B0502040204020203" pitchFamily="34" charset="0"/>
                <a:cs typeface="Segoe UI Light" panose="020B0502040204020203" pitchFamily="34" charset="0"/>
              </a:rPr>
              <a:t> domain-et ne forest</a:t>
            </a:r>
            <a:endParaRPr lang="en-US" b="0" dirty="0">
              <a:latin typeface="Segoe UI Light" panose="020B0502040204020203" pitchFamily="34" charset="0"/>
              <a:cs typeface="Segoe UI Light" panose="020B0502040204020203" pitchFamily="34" charset="0"/>
            </a:endParaRPr>
          </a:p>
        </p:txBody>
      </p:sp>
      <p:sp>
        <p:nvSpPr>
          <p:cNvPr id="16393" name="Rounded Rectangle 844806"/>
          <p:cNvSpPr>
            <a:spLocks noChangeArrowheads="1"/>
          </p:cNvSpPr>
          <p:nvPr/>
        </p:nvSpPr>
        <p:spPr bwMode="auto">
          <a:xfrm>
            <a:off x="2176464" y="5703888"/>
            <a:ext cx="7920037"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Ndajne</a:t>
            </a:r>
            <a:r>
              <a:rPr lang="en-US" b="0" dirty="0" smtClean="0">
                <a:latin typeface="Segoe UI Light" panose="020B0502040204020203" pitchFamily="34" charset="0"/>
                <a:cs typeface="Segoe UI Light" panose="020B0502040204020203" pitchFamily="34" charset="0"/>
              </a:rPr>
              <a:t> admin-et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grupet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tyre</a:t>
            </a:r>
            <a:endParaRPr lang="en-US" b="0" dirty="0">
              <a:latin typeface="Segoe UI Light" panose="020B0502040204020203" pitchFamily="34" charset="0"/>
              <a:cs typeface="Segoe UI Light" panose="020B0502040204020203" pitchFamily="34" charset="0"/>
            </a:endParaRPr>
          </a:p>
        </p:txBody>
      </p:sp>
      <p:grpSp>
        <p:nvGrpSpPr>
          <p:cNvPr id="16394" name="Group 17"/>
          <p:cNvGrpSpPr>
            <a:grpSpLocks/>
          </p:cNvGrpSpPr>
          <p:nvPr/>
        </p:nvGrpSpPr>
        <p:grpSpPr bwMode="auto">
          <a:xfrm>
            <a:off x="7026275" y="1047751"/>
            <a:ext cx="2573338" cy="1520825"/>
            <a:chOff x="5502613" y="1047345"/>
            <a:chExt cx="2573574" cy="1520757"/>
          </a:xfrm>
        </p:grpSpPr>
        <p:cxnSp>
          <p:nvCxnSpPr>
            <p:cNvPr id="14" name="Straight Connector 13"/>
            <p:cNvCxnSpPr/>
            <p:nvPr/>
          </p:nvCxnSpPr>
          <p:spPr bwMode="auto">
            <a:xfrm flipV="1">
              <a:off x="6017010" y="1066394"/>
              <a:ext cx="1192322" cy="517502"/>
            </a:xfrm>
            <a:prstGeom prst="line">
              <a:avLst/>
            </a:prstGeom>
            <a:gradFill rotWithShape="1">
              <a:gsLst>
                <a:gs pos="0">
                  <a:srgbClr val="E4CD9A"/>
                </a:gs>
                <a:gs pos="100000">
                  <a:srgbClr val="EEEFD7"/>
                </a:gs>
              </a:gsLst>
              <a:lin ang="2700000" scaled="1"/>
            </a:gradFill>
            <a:ln w="34925" cap="flat" cmpd="sng" algn="ctr">
              <a:solidFill>
                <a:schemeClr val="accent4">
                  <a:lumMod val="65000"/>
                  <a:lumOff val="35000"/>
                </a:schemeClr>
              </a:solidFill>
              <a:prstDash val="solid"/>
              <a:round/>
              <a:headEnd type="none" w="med" len="med"/>
              <a:tailEnd type="none" w="med" len="med"/>
            </a:ln>
            <a:effectLst>
              <a:outerShdw blurRad="50800" dist="38100" dir="2700000" algn="tl" rotWithShape="0">
                <a:prstClr val="black">
                  <a:alpha val="40000"/>
                </a:prstClr>
              </a:outerShdw>
            </a:effectLst>
          </p:spPr>
        </p:cxnSp>
        <p:pic>
          <p:nvPicPr>
            <p:cNvPr id="16395" name="Picture 11"/>
            <p:cNvPicPr>
              <a:picLocks noChangeAspect="1" noChangeArrowheads="1"/>
            </p:cNvPicPr>
            <p:nvPr/>
          </p:nvPicPr>
          <p:blipFill>
            <a:blip r:embed="rId4" cstate="print"/>
            <a:srcRect/>
            <a:stretch>
              <a:fillRect/>
            </a:stretch>
          </p:blipFill>
          <p:spPr bwMode="auto">
            <a:xfrm>
              <a:off x="6650481" y="1047345"/>
              <a:ext cx="1425706" cy="1520757"/>
            </a:xfrm>
            <a:prstGeom prst="rect">
              <a:avLst/>
            </a:prstGeom>
            <a:noFill/>
            <a:ln w="9525" cap="flat" cmpd="sng" algn="ctr">
              <a:noFill/>
              <a:prstDash val="solid"/>
              <a:miter lim="800000"/>
              <a:headEnd/>
              <a:tailEnd/>
            </a:ln>
            <a:effectLst>
              <a:outerShdw dist="35921" dir="2700000" algn="ctr" rotWithShape="0">
                <a:srgbClr val="AFAFAF"/>
              </a:outerShdw>
            </a:effectLst>
          </p:spPr>
        </p:pic>
        <p:pic>
          <p:nvPicPr>
            <p:cNvPr id="2" name="Picture 10"/>
            <p:cNvPicPr>
              <a:picLocks noChangeAspect="1" noChangeArrowheads="1"/>
            </p:cNvPicPr>
            <p:nvPr/>
          </p:nvPicPr>
          <p:blipFill>
            <a:blip r:embed="rId5" cstate="print"/>
            <a:srcRect/>
            <a:stretch>
              <a:fillRect/>
            </a:stretch>
          </p:blipFill>
          <p:spPr bwMode="auto">
            <a:xfrm>
              <a:off x="5502613" y="1553735"/>
              <a:ext cx="1054197" cy="917534"/>
            </a:xfrm>
            <a:prstGeom prst="rect">
              <a:avLst/>
            </a:prstGeom>
            <a:noFill/>
            <a:ln w="9525" cap="flat" cmpd="sng" algn="ctr">
              <a:noFill/>
              <a:prstDash val="solid"/>
              <a:miter lim="800000"/>
              <a:headEnd/>
              <a:tailEnd/>
            </a:ln>
            <a:effectLst>
              <a:outerShdw dist="35921" dir="2700000" algn="ctr" rotWithShape="0">
                <a:srgbClr val="AFAFAF"/>
              </a:outerShdw>
            </a:effectLst>
          </p:spPr>
        </p:pic>
      </p:grpSp>
      <p:pic>
        <p:nvPicPr>
          <p:cNvPr id="16" name="Picture 1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4208814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BAZAT per </a:t>
            </a:r>
            <a:r>
              <a:rPr lang="en-US" dirty="0" err="1" smtClean="0"/>
              <a:t>njesite</a:t>
            </a:r>
            <a:r>
              <a:rPr lang="en-US" dirty="0" smtClean="0"/>
              <a:t> </a:t>
            </a:r>
            <a:r>
              <a:rPr lang="en-US" dirty="0" err="1" smtClean="0"/>
              <a:t>organizative</a:t>
            </a:r>
            <a:r>
              <a:rPr lang="en-US" dirty="0" smtClean="0"/>
              <a:t> (OU)</a:t>
            </a:r>
          </a:p>
        </p:txBody>
      </p:sp>
      <p:sp>
        <p:nvSpPr>
          <p:cNvPr id="17411" name="Rounded Rectangle 812098"/>
          <p:cNvSpPr>
            <a:spLocks noGrp="1" noChangeArrowheads="1"/>
          </p:cNvSpPr>
          <p:nvPr>
            <p:ph type="body" idx="4294967295"/>
          </p:nvPr>
        </p:nvSpPr>
        <p:spPr>
          <a:xfrm>
            <a:off x="1968501" y="2963864"/>
            <a:ext cx="8404225" cy="3246437"/>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smtClean="0"/>
              <a:t>OU-</a:t>
            </a:r>
            <a:r>
              <a:rPr lang="en-US" b="0" dirty="0" err="1" smtClean="0"/>
              <a:t>te</a:t>
            </a:r>
            <a:r>
              <a:rPr lang="en-US" b="0" dirty="0" smtClean="0"/>
              <a:t> </a:t>
            </a:r>
            <a:r>
              <a:rPr lang="en-US" b="0" dirty="0" err="1" smtClean="0"/>
              <a:t>perdoren</a:t>
            </a:r>
            <a:r>
              <a:rPr lang="en-US" b="0" dirty="0" smtClean="0"/>
              <a:t> per :</a:t>
            </a:r>
          </a:p>
        </p:txBody>
      </p:sp>
      <p:sp>
        <p:nvSpPr>
          <p:cNvPr id="17412" name="Rounded Rectangle 844806"/>
          <p:cNvSpPr>
            <a:spLocks noChangeArrowheads="1"/>
          </p:cNvSpPr>
          <p:nvPr/>
        </p:nvSpPr>
        <p:spPr bwMode="auto">
          <a:xfrm>
            <a:off x="2168525" y="3586668"/>
            <a:ext cx="7920038"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Perfqason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organizaten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nemenyre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hierarkike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logjike</a:t>
            </a:r>
            <a:endParaRPr lang="en-US" b="0" dirty="0">
              <a:latin typeface="Segoe UI Light" panose="020B0502040204020203" pitchFamily="34" charset="0"/>
              <a:cs typeface="Segoe UI Light" panose="020B0502040204020203" pitchFamily="34" charset="0"/>
            </a:endParaRPr>
          </a:p>
        </p:txBody>
      </p:sp>
      <p:sp>
        <p:nvSpPr>
          <p:cNvPr id="17413" name="Rounded Rectangle 844808"/>
          <p:cNvSpPr>
            <a:spLocks noChangeArrowheads="1"/>
          </p:cNvSpPr>
          <p:nvPr/>
        </p:nvSpPr>
        <p:spPr bwMode="auto">
          <a:xfrm>
            <a:off x="2168525" y="4257387"/>
            <a:ext cx="7912100"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Menaxhon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bashkesi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objektesh</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menyre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konsistente</a:t>
            </a:r>
            <a:endParaRPr lang="en-US" b="0" dirty="0">
              <a:latin typeface="Segoe UI Light" panose="020B0502040204020203" pitchFamily="34" charset="0"/>
              <a:cs typeface="Segoe UI Light" panose="020B0502040204020203" pitchFamily="34" charset="0"/>
            </a:endParaRPr>
          </a:p>
        </p:txBody>
      </p:sp>
      <p:sp>
        <p:nvSpPr>
          <p:cNvPr id="17414" name="Rounded Rectangle 844808"/>
          <p:cNvSpPr>
            <a:spLocks noChangeArrowheads="1"/>
          </p:cNvSpPr>
          <p:nvPr/>
        </p:nvSpPr>
        <p:spPr bwMode="auto">
          <a:xfrm>
            <a:off x="2179639" y="4902705"/>
            <a:ext cx="7900987" cy="34824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Delegon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lejet</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administruar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grupet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objekteve</a:t>
            </a:r>
            <a:endParaRPr lang="en-US" b="0" dirty="0">
              <a:latin typeface="Segoe UI Light" panose="020B0502040204020203" pitchFamily="34" charset="0"/>
              <a:cs typeface="Segoe UI Light" panose="020B0502040204020203" pitchFamily="34" charset="0"/>
            </a:endParaRPr>
          </a:p>
        </p:txBody>
      </p:sp>
      <p:sp>
        <p:nvSpPr>
          <p:cNvPr id="951303" name="AutoShape 7"/>
          <p:cNvSpPr>
            <a:spLocks noChangeArrowheads="1"/>
          </p:cNvSpPr>
          <p:nvPr/>
        </p:nvSpPr>
        <p:spPr bwMode="auto">
          <a:xfrm>
            <a:off x="1974851" y="1063802"/>
            <a:ext cx="8397875" cy="1390650"/>
          </a:xfrm>
          <a:prstGeom prst="rect">
            <a:avLst/>
          </a:prstGeom>
          <a:solidFill>
            <a:schemeClr val="accent2">
              <a:lumMod val="40000"/>
              <a:lumOff val="60000"/>
            </a:schemeClr>
          </a:solidFill>
          <a:ln w="9525" algn="ctr">
            <a:solidFill>
              <a:srgbClr val="808080"/>
            </a:solidFill>
            <a:round/>
            <a:headEnd/>
            <a:tailEnd/>
          </a:ln>
          <a:effectLst>
            <a:outerShdw dist="35921" dir="2700000" algn="ctr" rotWithShape="0">
              <a:srgbClr val="C0C0C0"/>
            </a:outerShdw>
          </a:effectLst>
        </p:spPr>
        <p:txBody>
          <a:bodyPr anchor="ctr"/>
          <a:lstStyle/>
          <a:p>
            <a:pPr algn="l" eaLnBrk="1" hangingPunct="1">
              <a:lnSpc>
                <a:spcPct val="90000"/>
              </a:lnSpc>
              <a:spcBef>
                <a:spcPct val="40000"/>
              </a:spcBef>
              <a:defRPr/>
            </a:pPr>
            <a:r>
              <a:rPr lang="en-US" dirty="0" smtClean="0">
                <a:latin typeface="Segoe UI Light" panose="020B0502040204020203" pitchFamily="34" charset="0"/>
                <a:cs typeface="Segoe UI Light" panose="020B0502040204020203" pitchFamily="34" charset="0"/>
              </a:rPr>
              <a:t>OU-</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jane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konteniere</a:t>
            </a:r>
            <a:r>
              <a:rPr lang="en-US" dirty="0" smtClean="0">
                <a:latin typeface="Segoe UI Light" panose="020B0502040204020203" pitchFamily="34" charset="0"/>
                <a:cs typeface="Segoe UI Light" panose="020B0502040204020203" pitchFamily="34" charset="0"/>
              </a:rPr>
              <a:t> Active </a:t>
            </a:r>
            <a:r>
              <a:rPr lang="en-US" dirty="0">
                <a:latin typeface="Segoe UI Light" panose="020B0502040204020203" pitchFamily="34" charset="0"/>
                <a:cs typeface="Segoe UI Light" panose="020B0502040204020203" pitchFamily="34" charset="0"/>
              </a:rPr>
              <a:t>Directory </a:t>
            </a:r>
            <a:r>
              <a:rPr lang="en-US" dirty="0" err="1" smtClean="0">
                <a:latin typeface="Segoe UI Light" panose="020B0502040204020203" pitchFamily="34" charset="0"/>
                <a:cs typeface="Segoe UI Light" panose="020B0502040204020203" pitchFamily="34" charset="0"/>
              </a:rPr>
              <a:t>qe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permbajne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perdorues</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grupe</a:t>
            </a:r>
            <a:r>
              <a:rPr lang="en-US" dirty="0" smtClean="0">
                <a:latin typeface="Segoe UI Light" panose="020B0502040204020203" pitchFamily="34" charset="0"/>
                <a:cs typeface="Segoe UI Light" panose="020B0502040204020203" pitchFamily="34" charset="0"/>
              </a:rPr>
              <a:t>, PC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Ou</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tjera</a:t>
            </a:r>
            <a:endParaRPr lang="en-US" dirty="0">
              <a:latin typeface="Segoe UI Light" panose="020B0502040204020203" pitchFamily="34" charset="0"/>
              <a:cs typeface="Segoe UI Light" panose="020B0502040204020203" pitchFamily="34" charset="0"/>
            </a:endParaRPr>
          </a:p>
        </p:txBody>
      </p:sp>
      <p:pic>
        <p:nvPicPr>
          <p:cNvPr id="951306" name="Picture 10"/>
          <p:cNvPicPr>
            <a:picLocks noChangeAspect="1" noChangeArrowheads="1"/>
          </p:cNvPicPr>
          <p:nvPr/>
        </p:nvPicPr>
        <p:blipFill>
          <a:blip r:embed="rId4" cstate="print"/>
          <a:srcRect/>
          <a:stretch>
            <a:fillRect/>
          </a:stretch>
        </p:blipFill>
        <p:spPr bwMode="auto">
          <a:xfrm>
            <a:off x="8331201" y="1966913"/>
            <a:ext cx="1438275" cy="1270000"/>
          </a:xfrm>
          <a:prstGeom prst="rect">
            <a:avLst/>
          </a:prstGeom>
          <a:noFill/>
          <a:ln w="9525" algn="ctr">
            <a:noFill/>
            <a:miter lim="800000"/>
            <a:headEnd/>
            <a:tailEnd/>
          </a:ln>
          <a:effectLst>
            <a:outerShdw dist="35921" dir="2700000" algn="ctr" rotWithShape="0">
              <a:srgbClr val="AFAFAF"/>
            </a:outerShdw>
          </a:effectLst>
        </p:spPr>
      </p:pic>
      <p:sp>
        <p:nvSpPr>
          <p:cNvPr id="17417" name="Rounded Rectangle 844808"/>
          <p:cNvSpPr>
            <a:spLocks noChangeArrowheads="1"/>
          </p:cNvSpPr>
          <p:nvPr/>
        </p:nvSpPr>
        <p:spPr bwMode="auto">
          <a:xfrm>
            <a:off x="2176464" y="5586413"/>
            <a:ext cx="7900987" cy="355600"/>
          </a:xfrm>
          <a:prstGeom prst="roundRect">
            <a:avLst>
              <a:gd name="adj" fmla="val 4167"/>
            </a:avLst>
          </a:prstGeom>
          <a:solidFill>
            <a:srgbClr val="F2E7CE"/>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pPr>
            <a:r>
              <a:rPr lang="en-US" b="0" dirty="0" err="1" smtClean="0">
                <a:latin typeface="Segoe UI Light" panose="020B0502040204020203" pitchFamily="34" charset="0"/>
                <a:cs typeface="Segoe UI Light" panose="020B0502040204020203" pitchFamily="34" charset="0"/>
              </a:rPr>
              <a:t>Zbaton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politika</a:t>
            </a:r>
            <a:endParaRPr lang="en-US" b="0" dirty="0">
              <a:latin typeface="Segoe UI Light" panose="020B0502040204020203" pitchFamily="34" charset="0"/>
              <a:cs typeface="Segoe UI Light" panose="020B0502040204020203"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3966906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67" name="AutoShape 15"/>
          <p:cNvSpPr>
            <a:spLocks noChangeArrowheads="1"/>
          </p:cNvSpPr>
          <p:nvPr/>
        </p:nvSpPr>
        <p:spPr bwMode="auto">
          <a:xfrm>
            <a:off x="1959146" y="1054096"/>
            <a:ext cx="8389937" cy="461665"/>
          </a:xfrm>
          <a:prstGeom prst="rect">
            <a:avLst/>
          </a:prstGeom>
          <a:solidFill>
            <a:schemeClr val="accent2">
              <a:lumMod val="40000"/>
              <a:lumOff val="60000"/>
            </a:schemeClr>
          </a:solidFill>
          <a:ln w="9525" algn="ctr">
            <a:solidFill>
              <a:srgbClr val="808080"/>
            </a:solidFill>
            <a:round/>
            <a:headEnd/>
            <a:tailEnd/>
          </a:ln>
          <a:effectLst>
            <a:outerShdw dist="35921" dir="2700000" algn="ctr" rotWithShape="0">
              <a:srgbClr val="C0C0C0"/>
            </a:outerShdw>
          </a:effectLst>
        </p:spPr>
        <p:txBody>
          <a:bodyPr tIns="91440" bIns="91440" anchor="ctr">
            <a:spAutoFit/>
          </a:bodyPr>
          <a:lstStyle/>
          <a:p>
            <a:pPr algn="l">
              <a:defRPr/>
            </a:pPr>
            <a:r>
              <a:rPr lang="en-US" dirty="0" err="1" smtClean="0">
                <a:latin typeface="Segoe UI Light" panose="020B0502040204020203" pitchFamily="34" charset="0"/>
                <a:cs typeface="Segoe UI Light" panose="020B0502040204020203" pitchFamily="34" charset="0"/>
              </a:rPr>
              <a:t>Ofrojne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mekanizem</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qe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perdoruesit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perfitojne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nga</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burimet</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domaini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tjeter</a:t>
            </a:r>
            <a:endParaRPr lang="en-US" dirty="0">
              <a:latin typeface="Segoe UI Light" panose="020B0502040204020203" pitchFamily="34" charset="0"/>
              <a:cs typeface="Segoe UI Light" panose="020B0502040204020203" pitchFamily="34" charset="0"/>
            </a:endParaRPr>
          </a:p>
        </p:txBody>
      </p:sp>
      <p:graphicFrame>
        <p:nvGraphicFramePr>
          <p:cNvPr id="945242" name="Group 90"/>
          <p:cNvGraphicFramePr>
            <a:graphicFrameLocks noGrp="1"/>
          </p:cNvGraphicFramePr>
          <p:nvPr>
            <p:ph type="tbl" idx="1"/>
            <p:extLst>
              <p:ext uri="{D42A27DB-BD31-4B8C-83A1-F6EECF244321}">
                <p14:modId xmlns:p14="http://schemas.microsoft.com/office/powerpoint/2010/main" xmlns="" val="3917273064"/>
              </p:ext>
            </p:extLst>
          </p:nvPr>
        </p:nvGraphicFramePr>
        <p:xfrm>
          <a:off x="1963909" y="1977234"/>
          <a:ext cx="8385174" cy="3081336"/>
        </p:xfrm>
        <a:graphic>
          <a:graphicData uri="http://schemas.openxmlformats.org/drawingml/2006/table">
            <a:tbl>
              <a:tblPr/>
              <a:tblGrid>
                <a:gridCol w="1665917"/>
                <a:gridCol w="3682651"/>
                <a:gridCol w="3036606"/>
              </a:tblGrid>
              <a:tr h="752538">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Llojet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lidhjeve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besimit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p>
                  </a:txBody>
                  <a:tcPr marL="91443" marR="91443" marT="91439" marB="91439"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Description</a:t>
                      </a:r>
                    </a:p>
                  </a:txBody>
                  <a:tcPr marL="91443" marR="91443" marT="91439" marB="91439"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Diagram</a:t>
                      </a:r>
                    </a:p>
                  </a:txBody>
                  <a:tcPr marL="91443" marR="91443" marT="91439" marB="91439"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r>
              <a:tr h="1027112">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Direksionale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p>
                  </a:txBody>
                  <a:tcPr marL="91443" marR="91443" marT="91439" marB="91439"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Lidhja</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besimit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shkon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nga</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domaini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qe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beson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tek</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domaini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qe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besohet</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L="91443" marR="91443" marT="91439" marB="91439"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en-US" sz="1800" b="0" i="0" u="none" strike="noStrike" cap="none" normalizeH="0" baseline="0" smtClean="0">
                        <a:ln>
                          <a:noFill/>
                        </a:ln>
                        <a:solidFill>
                          <a:schemeClr val="tx1"/>
                        </a:solidFill>
                        <a:effectLst/>
                        <a:latin typeface="Segoe UI Light" panose="020B0502040204020203" pitchFamily="34" charset="0"/>
                        <a:cs typeface="Segoe UI Light" panose="020B0502040204020203" pitchFamily="34" charset="0"/>
                      </a:endParaRPr>
                    </a:p>
                  </a:txBody>
                  <a:tcPr marL="91443" marR="91443" marT="91439" marB="91439"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1301686">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Tranzitive</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L="91443" marR="91443" marT="91439" marB="91439"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Shkon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ne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dyja</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krahet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domain-eve </a:t>
                      </a:r>
                    </a:p>
                  </a:txBody>
                  <a:tcPr marL="91443" marR="91443" marT="91439" marB="91439"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L="91443" marR="91443" marT="91439" marB="91439"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bl>
          </a:graphicData>
        </a:graphic>
      </p:graphicFrame>
      <p:sp>
        <p:nvSpPr>
          <p:cNvPr id="14358" name="AutoShape 48"/>
          <p:cNvSpPr>
            <a:spLocks noChangeArrowheads="1"/>
          </p:cNvSpPr>
          <p:nvPr/>
        </p:nvSpPr>
        <p:spPr bwMode="auto">
          <a:xfrm>
            <a:off x="2255838" y="5434014"/>
            <a:ext cx="7670800" cy="909637"/>
          </a:xfrm>
          <a:prstGeom prst="rect">
            <a:avLst/>
          </a:prstGeom>
          <a:solidFill>
            <a:srgbClr val="F2E7CE"/>
          </a:solidFill>
          <a:ln w="9525" algn="ctr">
            <a:solidFill>
              <a:srgbClr val="333333"/>
            </a:solidFill>
            <a:round/>
            <a:headEnd/>
            <a:tailEnd/>
          </a:ln>
        </p:spPr>
        <p:txBody>
          <a:bodyPr wrap="none" anchor="ct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Lidhjet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besimit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mund</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zgjerohen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edhe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pertej</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domaineve</a:t>
            </a:r>
            <a:r>
              <a:rPr lang="en-US" b="0" dirty="0" smtClean="0">
                <a:latin typeface="Segoe UI Light" panose="020B0502040204020203" pitchFamily="34" charset="0"/>
                <a:cs typeface="Segoe UI Light" panose="020B0502040204020203" pitchFamily="34" charset="0"/>
              </a:rPr>
              <a:t> </a:t>
            </a:r>
            <a:endParaRPr lang="en-US" b="0" dirty="0">
              <a:latin typeface="Segoe UI Light" panose="020B0502040204020203" pitchFamily="34" charset="0"/>
              <a:cs typeface="Segoe UI Light" panose="020B0502040204020203" pitchFamily="34" charset="0"/>
            </a:endParaRPr>
          </a:p>
        </p:txBody>
      </p:sp>
      <p:grpSp>
        <p:nvGrpSpPr>
          <p:cNvPr id="14359" name="Group 78"/>
          <p:cNvGrpSpPr>
            <a:grpSpLocks/>
          </p:cNvGrpSpPr>
          <p:nvPr/>
        </p:nvGrpSpPr>
        <p:grpSpPr bwMode="auto">
          <a:xfrm>
            <a:off x="7583488" y="2946401"/>
            <a:ext cx="2443162" cy="830263"/>
            <a:chOff x="5903913" y="2998071"/>
            <a:chExt cx="2443162" cy="830262"/>
          </a:xfrm>
        </p:grpSpPr>
        <p:pic>
          <p:nvPicPr>
            <p:cNvPr id="945236" name="Picture 84"/>
            <p:cNvPicPr>
              <a:picLocks noChangeAspect="1" noChangeArrowheads="1"/>
            </p:cNvPicPr>
            <p:nvPr/>
          </p:nvPicPr>
          <p:blipFill>
            <a:blip r:embed="rId4" cstate="print"/>
            <a:srcRect/>
            <a:stretch>
              <a:fillRect/>
            </a:stretch>
          </p:blipFill>
          <p:spPr bwMode="auto">
            <a:xfrm>
              <a:off x="5903913" y="3099671"/>
              <a:ext cx="690562" cy="609599"/>
            </a:xfrm>
            <a:prstGeom prst="rect">
              <a:avLst/>
            </a:prstGeom>
            <a:noFill/>
            <a:ln w="9525" algn="ctr">
              <a:noFill/>
              <a:miter lim="800000"/>
              <a:headEnd/>
              <a:tailEnd/>
            </a:ln>
            <a:effectLst>
              <a:outerShdw dist="35921" dir="2700000" algn="ctr" rotWithShape="0">
                <a:srgbClr val="AFAFAF"/>
              </a:outerShdw>
            </a:effectLst>
          </p:spPr>
        </p:pic>
        <p:pic>
          <p:nvPicPr>
            <p:cNvPr id="945238" name="Picture 86"/>
            <p:cNvPicPr>
              <a:picLocks noChangeAspect="1" noChangeArrowheads="1"/>
            </p:cNvPicPr>
            <p:nvPr/>
          </p:nvPicPr>
          <p:blipFill>
            <a:blip r:embed="rId4" cstate="print"/>
            <a:srcRect/>
            <a:stretch>
              <a:fillRect/>
            </a:stretch>
          </p:blipFill>
          <p:spPr bwMode="auto">
            <a:xfrm>
              <a:off x="7656513" y="3094909"/>
              <a:ext cx="690562" cy="609599"/>
            </a:xfrm>
            <a:prstGeom prst="rect">
              <a:avLst/>
            </a:prstGeom>
            <a:noFill/>
            <a:ln w="9525" algn="ctr">
              <a:noFill/>
              <a:miter lim="800000"/>
              <a:headEnd/>
              <a:tailEnd/>
            </a:ln>
            <a:effectLst>
              <a:outerShdw dist="35921" dir="2700000" algn="ctr" rotWithShape="0">
                <a:srgbClr val="AFAFAF"/>
              </a:outerShdw>
            </a:effectLst>
          </p:spPr>
        </p:pic>
        <p:sp>
          <p:nvSpPr>
            <p:cNvPr id="14373" name="Text Box 92"/>
            <p:cNvSpPr txBox="1">
              <a:spLocks noChangeArrowheads="1"/>
            </p:cNvSpPr>
            <p:nvPr/>
          </p:nvSpPr>
          <p:spPr bwMode="auto">
            <a:xfrm>
              <a:off x="6675438" y="2998071"/>
              <a:ext cx="1000125" cy="258762"/>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sz="1200" b="0">
                  <a:latin typeface="Segoe UI Light" panose="020B0502040204020203" pitchFamily="34" charset="0"/>
                  <a:cs typeface="Segoe UI Light" panose="020B0502040204020203" pitchFamily="34" charset="0"/>
                </a:rPr>
                <a:t>Access</a:t>
              </a:r>
              <a:endParaRPr lang="en-US" sz="1200" b="0">
                <a:latin typeface="Segoe UI Light" panose="020B0502040204020203" pitchFamily="34" charset="0"/>
                <a:cs typeface="Segoe UI Light" panose="020B0502040204020203" pitchFamily="34" charset="0"/>
              </a:endParaRPr>
            </a:p>
          </p:txBody>
        </p:sp>
        <p:sp>
          <p:nvSpPr>
            <p:cNvPr id="14374" name="Text Box 93"/>
            <p:cNvSpPr txBox="1">
              <a:spLocks noChangeArrowheads="1"/>
            </p:cNvSpPr>
            <p:nvPr/>
          </p:nvSpPr>
          <p:spPr bwMode="auto">
            <a:xfrm>
              <a:off x="6611938" y="3569571"/>
              <a:ext cx="1000125" cy="258762"/>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sz="1200" b="0">
                  <a:latin typeface="Segoe UI Light" panose="020B0502040204020203" pitchFamily="34" charset="0"/>
                  <a:cs typeface="Segoe UI Light" panose="020B0502040204020203" pitchFamily="34" charset="0"/>
                </a:rPr>
                <a:t>TRUST</a:t>
              </a:r>
              <a:endParaRPr lang="en-US" sz="1200" b="0">
                <a:latin typeface="Segoe UI Light" panose="020B0502040204020203" pitchFamily="34" charset="0"/>
                <a:cs typeface="Segoe UI Light" panose="020B0502040204020203" pitchFamily="34" charset="0"/>
              </a:endParaRPr>
            </a:p>
          </p:txBody>
        </p:sp>
        <p:cxnSp>
          <p:nvCxnSpPr>
            <p:cNvPr id="14375" name="Straight Arrow Connector 48"/>
            <p:cNvCxnSpPr>
              <a:cxnSpLocks noChangeShapeType="1"/>
            </p:cNvCxnSpPr>
            <p:nvPr/>
          </p:nvCxnSpPr>
          <p:spPr bwMode="auto">
            <a:xfrm>
              <a:off x="6763109" y="3485074"/>
              <a:ext cx="759126" cy="1588"/>
            </a:xfrm>
            <a:prstGeom prst="straightConnector1">
              <a:avLst/>
            </a:prstGeom>
            <a:noFill/>
            <a:ln w="38100" algn="ctr">
              <a:solidFill>
                <a:srgbClr val="C00000"/>
              </a:solidFill>
              <a:round/>
              <a:headEnd/>
              <a:tailEnd type="triangle" w="lg" len="med"/>
            </a:ln>
            <a:extLst>
              <a:ext uri="{909E8E84-426E-40DD-AFC4-6F175D3DCCD1}">
                <a14:hiddenFill xmlns:a14="http://schemas.microsoft.com/office/drawing/2010/main" xmlns="">
                  <a:noFill/>
                </a14:hiddenFill>
              </a:ext>
            </a:extLst>
          </p:spPr>
        </p:cxnSp>
        <p:cxnSp>
          <p:nvCxnSpPr>
            <p:cNvPr id="14376" name="Straight Arrow Connector 55"/>
            <p:cNvCxnSpPr>
              <a:cxnSpLocks noChangeShapeType="1"/>
            </p:cNvCxnSpPr>
            <p:nvPr/>
          </p:nvCxnSpPr>
          <p:spPr bwMode="auto">
            <a:xfrm rot="10800000" flipV="1">
              <a:off x="6741460" y="3274993"/>
              <a:ext cx="753035" cy="1"/>
            </a:xfrm>
            <a:prstGeom prst="straightConnector1">
              <a:avLst/>
            </a:prstGeom>
            <a:noFill/>
            <a:ln w="38100" algn="ctr">
              <a:solidFill>
                <a:srgbClr val="C00000"/>
              </a:solidFill>
              <a:prstDash val="sysDash"/>
              <a:round/>
              <a:headEnd/>
              <a:tailEnd type="triangle" w="lg" len="med"/>
            </a:ln>
            <a:extLst>
              <a:ext uri="{909E8E84-426E-40DD-AFC4-6F175D3DCCD1}">
                <a14:hiddenFill xmlns:a14="http://schemas.microsoft.com/office/drawing/2010/main" xmlns="">
                  <a:noFill/>
                </a14:hiddenFill>
              </a:ext>
            </a:extLst>
          </p:spPr>
        </p:cxnSp>
      </p:grpSp>
      <p:grpSp>
        <p:nvGrpSpPr>
          <p:cNvPr id="14360" name="Group 77"/>
          <p:cNvGrpSpPr>
            <a:grpSpLocks/>
          </p:cNvGrpSpPr>
          <p:nvPr/>
        </p:nvGrpSpPr>
        <p:grpSpPr bwMode="auto">
          <a:xfrm>
            <a:off x="7367589" y="3933826"/>
            <a:ext cx="2776537" cy="1000125"/>
            <a:chOff x="5688013" y="3985496"/>
            <a:chExt cx="2776537" cy="1000125"/>
          </a:xfrm>
        </p:grpSpPr>
        <p:pic>
          <p:nvPicPr>
            <p:cNvPr id="945247" name="Picture 95"/>
            <p:cNvPicPr>
              <a:picLocks noChangeAspect="1" noChangeArrowheads="1"/>
            </p:cNvPicPr>
            <p:nvPr/>
          </p:nvPicPr>
          <p:blipFill>
            <a:blip r:embed="rId5" cstate="print"/>
            <a:srcRect/>
            <a:stretch>
              <a:fillRect/>
            </a:stretch>
          </p:blipFill>
          <p:spPr bwMode="auto">
            <a:xfrm>
              <a:off x="6232525" y="3993434"/>
              <a:ext cx="369888" cy="327025"/>
            </a:xfrm>
            <a:prstGeom prst="rect">
              <a:avLst/>
            </a:prstGeom>
            <a:noFill/>
            <a:ln w="9525" algn="ctr">
              <a:noFill/>
              <a:miter lim="800000"/>
              <a:headEnd/>
              <a:tailEnd/>
            </a:ln>
            <a:effectLst>
              <a:outerShdw dist="35921" dir="2700000" algn="ctr" rotWithShape="0">
                <a:srgbClr val="AFAFAF"/>
              </a:outerShdw>
            </a:effectLst>
          </p:spPr>
        </p:pic>
        <p:pic>
          <p:nvPicPr>
            <p:cNvPr id="945248" name="Picture 96"/>
            <p:cNvPicPr>
              <a:picLocks noChangeAspect="1" noChangeArrowheads="1"/>
            </p:cNvPicPr>
            <p:nvPr/>
          </p:nvPicPr>
          <p:blipFill>
            <a:blip r:embed="rId5" cstate="print"/>
            <a:srcRect/>
            <a:stretch>
              <a:fillRect/>
            </a:stretch>
          </p:blipFill>
          <p:spPr bwMode="auto">
            <a:xfrm>
              <a:off x="7578725" y="3985496"/>
              <a:ext cx="369888" cy="327025"/>
            </a:xfrm>
            <a:prstGeom prst="rect">
              <a:avLst/>
            </a:prstGeom>
            <a:noFill/>
            <a:ln w="9525" algn="ctr">
              <a:noFill/>
              <a:miter lim="800000"/>
              <a:headEnd/>
              <a:tailEnd/>
            </a:ln>
            <a:effectLst>
              <a:outerShdw dist="35921" dir="2700000" algn="ctr" rotWithShape="0">
                <a:srgbClr val="AFAFAF"/>
              </a:outerShdw>
            </a:effectLst>
          </p:spPr>
        </p:pic>
        <p:pic>
          <p:nvPicPr>
            <p:cNvPr id="945249" name="Picture 97"/>
            <p:cNvPicPr>
              <a:picLocks noChangeAspect="1" noChangeArrowheads="1"/>
            </p:cNvPicPr>
            <p:nvPr/>
          </p:nvPicPr>
          <p:blipFill>
            <a:blip r:embed="rId5" cstate="print"/>
            <a:srcRect/>
            <a:stretch>
              <a:fillRect/>
            </a:stretch>
          </p:blipFill>
          <p:spPr bwMode="auto">
            <a:xfrm>
              <a:off x="8094663" y="4641134"/>
              <a:ext cx="369887" cy="327025"/>
            </a:xfrm>
            <a:prstGeom prst="rect">
              <a:avLst/>
            </a:prstGeom>
            <a:noFill/>
            <a:ln w="9525" algn="ctr">
              <a:noFill/>
              <a:miter lim="800000"/>
              <a:headEnd/>
              <a:tailEnd/>
            </a:ln>
            <a:effectLst>
              <a:outerShdw dist="35921" dir="2700000" algn="ctr" rotWithShape="0">
                <a:srgbClr val="AFAFAF"/>
              </a:outerShdw>
            </a:effectLst>
          </p:spPr>
        </p:pic>
        <p:pic>
          <p:nvPicPr>
            <p:cNvPr id="945250" name="Picture 98"/>
            <p:cNvPicPr>
              <a:picLocks noChangeAspect="1" noChangeArrowheads="1"/>
            </p:cNvPicPr>
            <p:nvPr/>
          </p:nvPicPr>
          <p:blipFill>
            <a:blip r:embed="rId5" cstate="print"/>
            <a:srcRect/>
            <a:stretch>
              <a:fillRect/>
            </a:stretch>
          </p:blipFill>
          <p:spPr bwMode="auto">
            <a:xfrm>
              <a:off x="5688013" y="4658596"/>
              <a:ext cx="369887" cy="327025"/>
            </a:xfrm>
            <a:prstGeom prst="rect">
              <a:avLst/>
            </a:prstGeom>
            <a:noFill/>
            <a:ln w="9525" algn="ctr">
              <a:noFill/>
              <a:miter lim="800000"/>
              <a:headEnd/>
              <a:tailEnd/>
            </a:ln>
            <a:effectLst>
              <a:outerShdw dist="35921" dir="2700000" algn="ctr" rotWithShape="0">
                <a:srgbClr val="AFAFAF"/>
              </a:outerShdw>
            </a:effectLst>
          </p:spPr>
        </p:pic>
        <p:pic>
          <p:nvPicPr>
            <p:cNvPr id="945251" name="Picture 99"/>
            <p:cNvPicPr>
              <a:picLocks noChangeAspect="1" noChangeArrowheads="1"/>
            </p:cNvPicPr>
            <p:nvPr/>
          </p:nvPicPr>
          <p:blipFill>
            <a:blip r:embed="rId5" cstate="print"/>
            <a:srcRect/>
            <a:stretch>
              <a:fillRect/>
            </a:stretch>
          </p:blipFill>
          <p:spPr bwMode="auto">
            <a:xfrm>
              <a:off x="7042150" y="4658596"/>
              <a:ext cx="369888" cy="327025"/>
            </a:xfrm>
            <a:prstGeom prst="rect">
              <a:avLst/>
            </a:prstGeom>
            <a:noFill/>
            <a:ln w="9525" algn="ctr">
              <a:noFill/>
              <a:miter lim="800000"/>
              <a:headEnd/>
              <a:tailEnd/>
            </a:ln>
            <a:effectLst>
              <a:outerShdw dist="35921" dir="2700000" algn="ctr" rotWithShape="0">
                <a:srgbClr val="AFAFAF"/>
              </a:outerShdw>
            </a:effectLst>
          </p:spPr>
        </p:pic>
        <p:sp>
          <p:nvSpPr>
            <p:cNvPr id="14366" name="Text Box 128"/>
            <p:cNvSpPr txBox="1">
              <a:spLocks noChangeArrowheads="1"/>
            </p:cNvSpPr>
            <p:nvPr/>
          </p:nvSpPr>
          <p:spPr bwMode="auto">
            <a:xfrm>
              <a:off x="6581775" y="4204571"/>
              <a:ext cx="1000125" cy="258762"/>
            </a:xfrm>
            <a:prstGeom prst="rect">
              <a:avLst/>
            </a:prstGeom>
            <a:solidFill>
              <a:schemeClr val="bg1">
                <a:alpha val="0"/>
              </a:scheme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r>
                <a:rPr lang="en-GB" sz="1200" b="0">
                  <a:latin typeface="Segoe UI Light" panose="020B0502040204020203" pitchFamily="34" charset="0"/>
                  <a:cs typeface="Segoe UI Light" panose="020B0502040204020203" pitchFamily="34" charset="0"/>
                </a:rPr>
                <a:t>Trust &amp; Access</a:t>
              </a:r>
              <a:endParaRPr lang="en-US" sz="1200" b="0">
                <a:latin typeface="Segoe UI Light" panose="020B0502040204020203" pitchFamily="34" charset="0"/>
                <a:cs typeface="Segoe UI Light" panose="020B0502040204020203" pitchFamily="34" charset="0"/>
              </a:endParaRPr>
            </a:p>
          </p:txBody>
        </p:sp>
        <p:cxnSp>
          <p:nvCxnSpPr>
            <p:cNvPr id="14367" name="Straight Arrow Connector 63"/>
            <p:cNvCxnSpPr>
              <a:cxnSpLocks noChangeShapeType="1"/>
            </p:cNvCxnSpPr>
            <p:nvPr/>
          </p:nvCxnSpPr>
          <p:spPr bwMode="auto">
            <a:xfrm>
              <a:off x="6615952" y="4099748"/>
              <a:ext cx="950259" cy="1588"/>
            </a:xfrm>
            <a:prstGeom prst="straightConnector1">
              <a:avLst/>
            </a:prstGeom>
            <a:noFill/>
            <a:ln w="38100" algn="ctr">
              <a:solidFill>
                <a:srgbClr val="C00000"/>
              </a:solidFill>
              <a:round/>
              <a:headEnd type="triangle" w="lg" len="med"/>
              <a:tailEnd type="triangle" w="lg" len="med"/>
            </a:ln>
            <a:extLst>
              <a:ext uri="{909E8E84-426E-40DD-AFC4-6F175D3DCCD1}">
                <a14:hiddenFill xmlns:a14="http://schemas.microsoft.com/office/drawing/2010/main" xmlns="">
                  <a:noFill/>
                </a14:hiddenFill>
              </a:ext>
            </a:extLst>
          </p:spPr>
        </p:cxnSp>
        <p:cxnSp>
          <p:nvCxnSpPr>
            <p:cNvPr id="14368" name="Straight Arrow Connector 67"/>
            <p:cNvCxnSpPr>
              <a:cxnSpLocks noChangeShapeType="1"/>
            </p:cNvCxnSpPr>
            <p:nvPr/>
          </p:nvCxnSpPr>
          <p:spPr bwMode="auto">
            <a:xfrm rot="5400000" flipH="1" flipV="1">
              <a:off x="5952565" y="4395585"/>
              <a:ext cx="385483" cy="331694"/>
            </a:xfrm>
            <a:prstGeom prst="straightConnector1">
              <a:avLst/>
            </a:prstGeom>
            <a:noFill/>
            <a:ln w="38100" algn="ctr">
              <a:solidFill>
                <a:srgbClr val="C00000"/>
              </a:solidFill>
              <a:round/>
              <a:headEnd type="triangle" w="lg" len="med"/>
              <a:tailEnd type="triangle" w="lg" len="med"/>
            </a:ln>
            <a:extLst>
              <a:ext uri="{909E8E84-426E-40DD-AFC4-6F175D3DCCD1}">
                <a14:hiddenFill xmlns:a14="http://schemas.microsoft.com/office/drawing/2010/main" xmlns="">
                  <a:noFill/>
                </a14:hiddenFill>
              </a:ext>
            </a:extLst>
          </p:spPr>
        </p:cxnSp>
        <p:cxnSp>
          <p:nvCxnSpPr>
            <p:cNvPr id="14369" name="Straight Arrow Connector 69"/>
            <p:cNvCxnSpPr>
              <a:cxnSpLocks noChangeShapeType="1"/>
            </p:cNvCxnSpPr>
            <p:nvPr/>
          </p:nvCxnSpPr>
          <p:spPr bwMode="auto">
            <a:xfrm rot="5400000" flipH="1" flipV="1">
              <a:off x="7324165" y="4422480"/>
              <a:ext cx="385483" cy="331694"/>
            </a:xfrm>
            <a:prstGeom prst="straightConnector1">
              <a:avLst/>
            </a:prstGeom>
            <a:noFill/>
            <a:ln w="38100" algn="ctr">
              <a:solidFill>
                <a:srgbClr val="C00000"/>
              </a:solidFill>
              <a:round/>
              <a:headEnd type="triangle" w="lg" len="med"/>
              <a:tailEnd type="triangle" w="lg" len="med"/>
            </a:ln>
            <a:extLst>
              <a:ext uri="{909E8E84-426E-40DD-AFC4-6F175D3DCCD1}">
                <a14:hiddenFill xmlns:a14="http://schemas.microsoft.com/office/drawing/2010/main" xmlns="">
                  <a:noFill/>
                </a14:hiddenFill>
              </a:ext>
            </a:extLst>
          </p:spPr>
        </p:cxnSp>
        <p:cxnSp>
          <p:nvCxnSpPr>
            <p:cNvPr id="14370" name="Straight Arrow Connector 70"/>
            <p:cNvCxnSpPr>
              <a:cxnSpLocks noChangeShapeType="1"/>
            </p:cNvCxnSpPr>
            <p:nvPr/>
          </p:nvCxnSpPr>
          <p:spPr bwMode="auto">
            <a:xfrm rot="16200000" flipH="1">
              <a:off x="7844116" y="4431442"/>
              <a:ext cx="349626" cy="295836"/>
            </a:xfrm>
            <a:prstGeom prst="straightConnector1">
              <a:avLst/>
            </a:prstGeom>
            <a:noFill/>
            <a:ln w="38100" algn="ctr">
              <a:solidFill>
                <a:srgbClr val="C00000"/>
              </a:solidFill>
              <a:round/>
              <a:headEnd type="triangle" w="lg" len="med"/>
              <a:tailEnd type="triangle" w="lg" len="med"/>
            </a:ln>
            <a:extLst>
              <a:ext uri="{909E8E84-426E-40DD-AFC4-6F175D3DCCD1}">
                <a14:hiddenFill xmlns:a14="http://schemas.microsoft.com/office/drawing/2010/main" xmlns="">
                  <a:noFill/>
                </a14:hiddenFill>
              </a:ext>
            </a:extLst>
          </p:spPr>
        </p:cxnSp>
      </p:grpSp>
      <p:pic>
        <p:nvPicPr>
          <p:cNvPr id="25" name="Picture 2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
        <p:nvSpPr>
          <p:cNvPr id="26" name="Rectangle 2"/>
          <p:cNvSpPr txBox="1">
            <a:spLocks noChangeArrowheads="1"/>
          </p:cNvSpPr>
          <p:nvPr/>
        </p:nvSpPr>
        <p:spPr>
          <a:xfrm>
            <a:off x="379514" y="182216"/>
            <a:ext cx="11524432" cy="635498"/>
          </a:xfrm>
          <a:prstGeom prst="rect">
            <a:avLst/>
          </a:prstGeom>
        </p:spPr>
        <p:txBody>
          <a:bodyPr vert="horz" lIns="91409" tIns="45705" rIns="91409" bIns="45705" rtlCol="0" anchor="t" anchorCtr="0">
            <a:normAutofit/>
          </a:bodyPr>
          <a:lstStyle>
            <a:lvl1pPr algn="l" defTabSz="914088" rtl="0" eaLnBrk="1" latinLnBrk="0" hangingPunct="1">
              <a:lnSpc>
                <a:spcPct val="80000"/>
              </a:lnSpc>
              <a:spcBef>
                <a:spcPct val="0"/>
              </a:spcBef>
              <a:buNone/>
              <a:defRPr sz="44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dirty="0" err="1" smtClean="0"/>
              <a:t>Lidhjet</a:t>
            </a:r>
            <a:r>
              <a:rPr lang="en-US" dirty="0" smtClean="0"/>
              <a:t> e </a:t>
            </a:r>
            <a:r>
              <a:rPr lang="en-US" dirty="0" err="1" smtClean="0"/>
              <a:t>besimit</a:t>
            </a:r>
            <a:r>
              <a:rPr lang="en-US" dirty="0" smtClean="0"/>
              <a:t> </a:t>
            </a:r>
          </a:p>
        </p:txBody>
      </p:sp>
    </p:spTree>
    <p:custDataLst>
      <p:tags r:id="rId1"/>
    </p:custDataLst>
    <p:extLst>
      <p:ext uri="{BB962C8B-B14F-4D97-AF65-F5344CB8AC3E}">
        <p14:creationId xmlns:p14="http://schemas.microsoft.com/office/powerpoint/2010/main" xmlns="" val="3569551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5473" name="Group 81"/>
          <p:cNvGraphicFramePr>
            <a:graphicFrameLocks noGrp="1"/>
          </p:cNvGraphicFramePr>
          <p:nvPr>
            <p:ph idx="1"/>
            <p:extLst>
              <p:ext uri="{D42A27DB-BD31-4B8C-83A1-F6EECF244321}">
                <p14:modId xmlns:p14="http://schemas.microsoft.com/office/powerpoint/2010/main" xmlns="" val="4099173282"/>
              </p:ext>
            </p:extLst>
          </p:nvPr>
        </p:nvGraphicFramePr>
        <p:xfrm>
          <a:off x="1793876" y="923926"/>
          <a:ext cx="8601075" cy="5730197"/>
        </p:xfrm>
        <a:graphic>
          <a:graphicData uri="http://schemas.openxmlformats.org/drawingml/2006/table">
            <a:tbl>
              <a:tblPr/>
              <a:tblGrid>
                <a:gridCol w="2064062"/>
                <a:gridCol w="6537013"/>
              </a:tblGrid>
              <a:tr h="457175">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20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Object</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Description</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rgbClr val="E4CD9A"/>
                    </a:solidFill>
                  </a:tcPr>
                </a:tc>
              </a:tr>
              <a:tr h="429744">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User/</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perdorues</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Enables network resource access for a user</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90313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InetOrgPerson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I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ngjajshme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me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llogarine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perdoruesit</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I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perdorur</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per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perputhshmeri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me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sherbimet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tjera</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direktori</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1115506">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Contacts/</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kontakte</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I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asenjon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adresa</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maili</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perdoruesve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jashtem</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Nuk</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aktivizon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aksesin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ne </a:t>
                      </a:r>
                      <a:r>
                        <a:rPr kumimoji="0" lang="en-US" sz="1800" b="0" i="0" u="none" strike="noStrike" cap="none" normalizeH="0" baseline="0" smtClean="0">
                          <a:ln>
                            <a:noFill/>
                          </a:ln>
                          <a:solidFill>
                            <a:schemeClr val="tx1"/>
                          </a:solidFill>
                          <a:effectLst/>
                          <a:latin typeface="Segoe UI Light" panose="020B0502040204020203" pitchFamily="34" charset="0"/>
                          <a:cs typeface="Segoe UI Light" panose="020B0502040204020203" pitchFamily="34" charset="0"/>
                        </a:rPr>
                        <a:t>rrjet</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547806">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Groups/</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grupe</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Perdoret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per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thjeshtuar</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administrimin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kontrollit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aksesit</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67661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Computers/PC</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Aktivizon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auditimin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dhe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autentifikimin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aksesit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PC-</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ve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ndaj</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burimeve</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67661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Printers/</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printera</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Thjeshton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procesin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gjetjes</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dhe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lidhjes</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me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printera</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r h="67661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Shared folders/</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foldera</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ndare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3363" marR="0" lvl="0" indent="-233363"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Aktivizon</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perdoruesit</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kerkojne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per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foldera</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ndare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bazuar</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ne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vetiite</a:t>
                      </a:r>
                      <a:r>
                        <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rPr>
                        <a:t> e </a:t>
                      </a:r>
                      <a:r>
                        <a:rPr kumimoji="0" lang="en-US" sz="1800" b="0" i="0" u="none" strike="noStrike" cap="none" normalizeH="0" baseline="0" dirty="0" err="1" smtClean="0">
                          <a:ln>
                            <a:noFill/>
                          </a:ln>
                          <a:solidFill>
                            <a:schemeClr val="tx1"/>
                          </a:solidFill>
                          <a:effectLst/>
                          <a:latin typeface="Segoe UI Light" panose="020B0502040204020203" pitchFamily="34" charset="0"/>
                          <a:cs typeface="Segoe UI Light" panose="020B0502040204020203" pitchFamily="34" charset="0"/>
                        </a:rPr>
                        <a:t>tyre</a:t>
                      </a:r>
                      <a:endParaRPr kumimoji="0" lang="en-US" sz="1800" b="0" i="0" u="none" strike="noStrike" cap="none" normalizeH="0" baseline="0" dirty="0" smtClean="0">
                        <a:ln>
                          <a:noFill/>
                        </a:ln>
                        <a:solidFill>
                          <a:schemeClr val="tx1"/>
                        </a:solidFill>
                        <a:effectLst/>
                        <a:latin typeface="Segoe UI Light" panose="020B0502040204020203" pitchFamily="34" charset="0"/>
                        <a:cs typeface="Segoe UI Light" panose="020B0502040204020203" pitchFamily="34" charset="0"/>
                      </a:endParaRPr>
                    </a:p>
                  </a:txBody>
                  <a:tcPr marT="91435" marB="91435" anchor="ctr" horzOverflow="overflow">
                    <a:lnL w="12700" cap="flat" cmpd="sng" algn="ctr">
                      <a:solidFill>
                        <a:srgbClr val="D2AC56"/>
                      </a:solidFill>
                      <a:prstDash val="solid"/>
                      <a:round/>
                      <a:headEnd type="none" w="med" len="med"/>
                      <a:tailEnd type="none" w="med" len="med"/>
                    </a:lnL>
                    <a:lnR w="12700" cap="flat" cmpd="sng" algn="ctr">
                      <a:solidFill>
                        <a:srgbClr val="D2AC56"/>
                      </a:solidFill>
                      <a:prstDash val="solid"/>
                      <a:round/>
                      <a:headEnd type="none" w="med" len="med"/>
                      <a:tailEnd type="none" w="med" len="med"/>
                    </a:lnR>
                    <a:lnT w="12700" cap="flat" cmpd="sng" algn="ctr">
                      <a:solidFill>
                        <a:srgbClr val="D2AC56"/>
                      </a:solidFill>
                      <a:prstDash val="solid"/>
                      <a:round/>
                      <a:headEnd type="none" w="med" len="med"/>
                      <a:tailEnd type="none" w="med" len="med"/>
                    </a:lnT>
                    <a:lnB w="12700" cap="flat" cmpd="sng" algn="ctr">
                      <a:solidFill>
                        <a:srgbClr val="D2AC56"/>
                      </a:solidFill>
                      <a:prstDash val="solid"/>
                      <a:round/>
                      <a:headEnd type="none" w="med" len="med"/>
                      <a:tailEnd type="none" w="med" len="med"/>
                    </a:lnB>
                    <a:lnTlToBr>
                      <a:noFill/>
                    </a:lnTlToBr>
                    <a:lnBlToTr>
                      <a:noFill/>
                    </a:lnBlToTr>
                    <a:solidFill>
                      <a:schemeClr val="bg1"/>
                    </a:solidFill>
                  </a:tcPr>
                </a:tc>
              </a:tr>
            </a:tbl>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
        <p:nvSpPr>
          <p:cNvPr id="6" name="Rectangle 2"/>
          <p:cNvSpPr txBox="1">
            <a:spLocks noChangeArrowheads="1"/>
          </p:cNvSpPr>
          <p:nvPr/>
        </p:nvSpPr>
        <p:spPr>
          <a:xfrm>
            <a:off x="379514" y="182215"/>
            <a:ext cx="11524432" cy="656881"/>
          </a:xfrm>
          <a:prstGeom prst="rect">
            <a:avLst/>
          </a:prstGeom>
        </p:spPr>
        <p:txBody>
          <a:bodyPr vert="horz" lIns="91409" tIns="45705" rIns="91409" bIns="45705" rtlCol="0" anchor="t" anchorCtr="0">
            <a:normAutofit/>
          </a:bodyPr>
          <a:lstStyle>
            <a:lvl1pPr algn="l" defTabSz="914088" rtl="0" eaLnBrk="1" latinLnBrk="0" hangingPunct="1">
              <a:lnSpc>
                <a:spcPct val="80000"/>
              </a:lnSpc>
              <a:spcBef>
                <a:spcPct val="0"/>
              </a:spcBef>
              <a:buNone/>
              <a:defRPr sz="44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dirty="0" err="1" smtClean="0"/>
              <a:t>Objektet</a:t>
            </a:r>
            <a:r>
              <a:rPr lang="en-US" dirty="0" smtClean="0"/>
              <a:t>  AD</a:t>
            </a:r>
          </a:p>
        </p:txBody>
      </p:sp>
    </p:spTree>
    <p:custDataLst>
      <p:tags r:id="rId1"/>
    </p:custDataLst>
    <p:extLst>
      <p:ext uri="{BB962C8B-B14F-4D97-AF65-F5344CB8AC3E}">
        <p14:creationId xmlns:p14="http://schemas.microsoft.com/office/powerpoint/2010/main" xmlns="" val="4049448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Module Review and Takeaways</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6372" y="5987205"/>
            <a:ext cx="1847574" cy="739030"/>
          </a:xfrm>
          <a:prstGeom prst="rect">
            <a:avLst/>
          </a:prstGeom>
        </p:spPr>
      </p:pic>
      <p:sp>
        <p:nvSpPr>
          <p:cNvPr id="5" name="Content Placeholder 6"/>
          <p:cNvSpPr>
            <a:spLocks noGrp="1"/>
          </p:cNvSpPr>
          <p:nvPr>
            <p:ph sz="quarter" idx="10"/>
          </p:nvPr>
        </p:nvSpPr>
        <p:spPr>
          <a:xfrm>
            <a:off x="379413" y="1417638"/>
            <a:ext cx="11525250" cy="5260975"/>
          </a:xfrm>
        </p:spPr>
        <p:txBody>
          <a:bodyPr>
            <a:normAutofit/>
          </a:bodyPr>
          <a:lstStyle/>
          <a:p>
            <a:r>
              <a:rPr lang="en-US" dirty="0"/>
              <a:t>Review Questions</a:t>
            </a:r>
          </a:p>
          <a:p>
            <a:r>
              <a:rPr lang="en-US" dirty="0"/>
              <a:t>Summary of AD DS</a:t>
            </a:r>
          </a:p>
        </p:txBody>
      </p:sp>
    </p:spTree>
    <p:custDataLst>
      <p:tags r:id="rId1"/>
    </p:custDataLst>
    <p:extLst>
      <p:ext uri="{BB962C8B-B14F-4D97-AF65-F5344CB8AC3E}">
        <p14:creationId xmlns:p14="http://schemas.microsoft.com/office/powerpoint/2010/main" xmlns="" val="36121038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r>
              <a:rPr lang="en-GB" dirty="0" err="1" smtClean="0"/>
              <a:t>Pamje</a:t>
            </a:r>
            <a:r>
              <a:rPr lang="en-GB" dirty="0" smtClean="0"/>
              <a:t> e </a:t>
            </a:r>
            <a:r>
              <a:rPr lang="en-GB" dirty="0" err="1" smtClean="0"/>
              <a:t>pergjithshme</a:t>
            </a:r>
            <a:r>
              <a:rPr lang="en-GB" dirty="0" smtClean="0"/>
              <a:t> e </a:t>
            </a:r>
            <a:r>
              <a:rPr lang="en-GB" dirty="0" err="1" smtClean="0"/>
              <a:t>sherbimeve</a:t>
            </a:r>
            <a:r>
              <a:rPr lang="en-GB" dirty="0" smtClean="0"/>
              <a:t> </a:t>
            </a:r>
            <a:r>
              <a:rPr lang="en-GB" dirty="0" err="1" smtClean="0"/>
              <a:t>direktori</a:t>
            </a:r>
            <a:endParaRPr lang="en-GB" dirty="0" smtClean="0"/>
          </a:p>
          <a:p>
            <a:r>
              <a:rPr lang="en-GB" dirty="0" err="1" smtClean="0"/>
              <a:t>Komponentet</a:t>
            </a:r>
            <a:r>
              <a:rPr lang="en-GB" dirty="0" smtClean="0"/>
              <a:t> </a:t>
            </a:r>
            <a:r>
              <a:rPr lang="en-GB" dirty="0" err="1" smtClean="0"/>
              <a:t>fizike</a:t>
            </a:r>
            <a:r>
              <a:rPr lang="en-GB" dirty="0" smtClean="0"/>
              <a:t> AD ne </a:t>
            </a:r>
            <a:r>
              <a:rPr lang="en-GB" dirty="0" err="1" smtClean="0"/>
              <a:t>sherbimet</a:t>
            </a:r>
            <a:r>
              <a:rPr lang="en-GB" dirty="0" smtClean="0"/>
              <a:t> </a:t>
            </a:r>
            <a:r>
              <a:rPr lang="en-GB" dirty="0" err="1" smtClean="0"/>
              <a:t>direktori</a:t>
            </a:r>
            <a:r>
              <a:rPr lang="en-GB" dirty="0" smtClean="0"/>
              <a:t>/AD DS</a:t>
            </a:r>
          </a:p>
          <a:p>
            <a:r>
              <a:rPr lang="en-GB" dirty="0" err="1" smtClean="0"/>
              <a:t>Komponentet</a:t>
            </a:r>
            <a:r>
              <a:rPr lang="en-GB" dirty="0" smtClean="0"/>
              <a:t> </a:t>
            </a:r>
            <a:r>
              <a:rPr lang="en-GB" dirty="0" err="1" smtClean="0"/>
              <a:t>logjike</a:t>
            </a:r>
            <a:r>
              <a:rPr lang="en-GB" dirty="0" smtClean="0"/>
              <a:t> ne </a:t>
            </a:r>
            <a:r>
              <a:rPr lang="en-GB" dirty="0" err="1" smtClean="0"/>
              <a:t>sherbimet</a:t>
            </a:r>
            <a:r>
              <a:rPr lang="en-GB" dirty="0" smtClean="0"/>
              <a:t> AD/AD DS</a:t>
            </a:r>
          </a:p>
          <a:p>
            <a:endParaRPr lang="en-GB" dirty="0"/>
          </a:p>
          <a:p>
            <a:endParaRPr lang="en-GB" dirty="0" smtClean="0"/>
          </a:p>
        </p:txBody>
      </p:sp>
      <p:sp>
        <p:nvSpPr>
          <p:cNvPr id="2" name="Title 1"/>
          <p:cNvSpPr>
            <a:spLocks noGrp="1"/>
          </p:cNvSpPr>
          <p:nvPr>
            <p:ph type="title"/>
          </p:nvPr>
        </p:nvSpPr>
        <p:spPr/>
        <p:txBody>
          <a:bodyPr/>
          <a:lstStyle/>
          <a:p>
            <a:r>
              <a:rPr lang="en-US" dirty="0" smtClean="0"/>
              <a:t>Module Overview</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6372" y="5987205"/>
            <a:ext cx="1847574" cy="739030"/>
          </a:xfrm>
          <a:prstGeom prst="rect">
            <a:avLst/>
          </a:prstGeom>
        </p:spPr>
      </p:pic>
    </p:spTree>
    <p:custDataLst>
      <p:tags r:id="rId1"/>
    </p:custDataLst>
    <p:extLst>
      <p:ext uri="{BB962C8B-B14F-4D97-AF65-F5344CB8AC3E}">
        <p14:creationId xmlns:p14="http://schemas.microsoft.com/office/powerpoint/2010/main" xmlns="" val="2402496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379412" y="1417638"/>
            <a:ext cx="11812587" cy="5260975"/>
          </a:xfrm>
        </p:spPr>
        <p:txBody>
          <a:bodyPr>
            <a:normAutofit fontScale="92500"/>
          </a:bodyPr>
          <a:lstStyle/>
          <a:p>
            <a:r>
              <a:rPr lang="en-US" dirty="0" err="1" smtClean="0"/>
              <a:t>Protokolli</a:t>
            </a:r>
            <a:endParaRPr lang="en-US" dirty="0" smtClean="0"/>
          </a:p>
          <a:p>
            <a:r>
              <a:rPr lang="en-US" dirty="0" err="1" smtClean="0"/>
              <a:t>Cfare</a:t>
            </a:r>
            <a:r>
              <a:rPr lang="en-US" dirty="0" smtClean="0"/>
              <a:t> </a:t>
            </a:r>
            <a:r>
              <a:rPr lang="en-US" dirty="0" err="1" smtClean="0"/>
              <a:t>eshte</a:t>
            </a:r>
            <a:r>
              <a:rPr lang="en-US" dirty="0" smtClean="0"/>
              <a:t> </a:t>
            </a:r>
            <a:r>
              <a:rPr lang="en-US" dirty="0" err="1" smtClean="0"/>
              <a:t>autentifikimi</a:t>
            </a:r>
            <a:r>
              <a:rPr lang="en-US" dirty="0" smtClean="0"/>
              <a:t>?</a:t>
            </a:r>
          </a:p>
          <a:p>
            <a:r>
              <a:rPr lang="en-US" dirty="0" err="1" smtClean="0"/>
              <a:t>Cfare</a:t>
            </a:r>
            <a:r>
              <a:rPr lang="en-US" dirty="0" smtClean="0"/>
              <a:t> </a:t>
            </a:r>
            <a:r>
              <a:rPr lang="en-US" dirty="0" err="1" smtClean="0"/>
              <a:t>eshte</a:t>
            </a:r>
            <a:r>
              <a:rPr lang="en-US" dirty="0" smtClean="0"/>
              <a:t> </a:t>
            </a:r>
            <a:r>
              <a:rPr lang="en-US" dirty="0" err="1" smtClean="0"/>
              <a:t>autorizimi</a:t>
            </a:r>
            <a:r>
              <a:rPr lang="en-US" dirty="0" smtClean="0"/>
              <a:t>? </a:t>
            </a:r>
          </a:p>
          <a:p>
            <a:r>
              <a:rPr lang="en-US" dirty="0" err="1" smtClean="0"/>
              <a:t>Perse</a:t>
            </a:r>
            <a:r>
              <a:rPr lang="en-US" dirty="0" smtClean="0"/>
              <a:t> </a:t>
            </a:r>
            <a:r>
              <a:rPr lang="en-US" dirty="0" err="1" smtClean="0"/>
              <a:t>te</a:t>
            </a:r>
            <a:r>
              <a:rPr lang="en-US" dirty="0" smtClean="0"/>
              <a:t> </a:t>
            </a:r>
            <a:r>
              <a:rPr lang="en-US" dirty="0" err="1" smtClean="0"/>
              <a:t>shperndajme</a:t>
            </a:r>
            <a:r>
              <a:rPr lang="en-US" dirty="0" smtClean="0"/>
              <a:t> </a:t>
            </a:r>
            <a:r>
              <a:rPr lang="en-US" dirty="0" err="1" smtClean="0"/>
              <a:t>sherbimet</a:t>
            </a:r>
            <a:r>
              <a:rPr lang="en-US" dirty="0" smtClean="0"/>
              <a:t> </a:t>
            </a:r>
            <a:r>
              <a:rPr lang="en-US" dirty="0" err="1" smtClean="0"/>
              <a:t>direktori</a:t>
            </a:r>
            <a:r>
              <a:rPr lang="en-US" dirty="0" smtClean="0"/>
              <a:t>? </a:t>
            </a:r>
            <a:endParaRPr lang="en-US" dirty="0"/>
          </a:p>
          <a:p>
            <a:r>
              <a:rPr lang="en-US" dirty="0" err="1" smtClean="0"/>
              <a:t>Menaxhimi</a:t>
            </a:r>
            <a:r>
              <a:rPr lang="en-US" dirty="0" smtClean="0"/>
              <a:t> </a:t>
            </a:r>
            <a:r>
              <a:rPr lang="en-US" dirty="0" err="1" smtClean="0"/>
              <a:t>i</a:t>
            </a:r>
            <a:r>
              <a:rPr lang="en-US" dirty="0" smtClean="0"/>
              <a:t> </a:t>
            </a:r>
            <a:r>
              <a:rPr lang="en-US" dirty="0" err="1" smtClean="0"/>
              <a:t>centralizuar</a:t>
            </a:r>
            <a:r>
              <a:rPr lang="en-US" dirty="0" smtClean="0"/>
              <a:t> </a:t>
            </a:r>
            <a:r>
              <a:rPr lang="en-US" dirty="0" err="1" smtClean="0"/>
              <a:t>i</a:t>
            </a:r>
            <a:r>
              <a:rPr lang="en-US" dirty="0" smtClean="0"/>
              <a:t> </a:t>
            </a:r>
            <a:r>
              <a:rPr lang="en-US" dirty="0" err="1" smtClean="0"/>
              <a:t>rrjetit</a:t>
            </a:r>
            <a:endParaRPr lang="en-US" dirty="0" smtClean="0"/>
          </a:p>
          <a:p>
            <a:r>
              <a:rPr lang="en-US" dirty="0" err="1" smtClean="0"/>
              <a:t>Specifikat</a:t>
            </a:r>
            <a:r>
              <a:rPr lang="en-US" dirty="0" smtClean="0"/>
              <a:t> per </a:t>
            </a:r>
            <a:r>
              <a:rPr lang="en-US" dirty="0" err="1" smtClean="0"/>
              <a:t>instalimin</a:t>
            </a:r>
            <a:r>
              <a:rPr lang="en-US" dirty="0" smtClean="0"/>
              <a:t> e </a:t>
            </a:r>
            <a:r>
              <a:rPr lang="en-US" dirty="0" err="1" smtClean="0"/>
              <a:t>sherbimeve</a:t>
            </a:r>
            <a:r>
              <a:rPr lang="en-US" dirty="0" smtClean="0"/>
              <a:t> </a:t>
            </a:r>
            <a:r>
              <a:rPr lang="en-US" dirty="0" err="1" smtClean="0"/>
              <a:t>direktori</a:t>
            </a:r>
            <a:endParaRPr lang="en-US" dirty="0" smtClean="0"/>
          </a:p>
          <a:p>
            <a:r>
              <a:rPr lang="en-US" dirty="0" err="1" smtClean="0"/>
              <a:t>Pamje</a:t>
            </a:r>
            <a:r>
              <a:rPr lang="en-US" dirty="0" smtClean="0"/>
              <a:t> e </a:t>
            </a:r>
            <a:r>
              <a:rPr lang="en-US" dirty="0" err="1" smtClean="0"/>
              <a:t>pergjithshme</a:t>
            </a:r>
            <a:r>
              <a:rPr lang="en-US" dirty="0" smtClean="0"/>
              <a:t> e </a:t>
            </a:r>
            <a:r>
              <a:rPr lang="en-US" dirty="0" err="1" smtClean="0"/>
              <a:t>sherbimeve</a:t>
            </a:r>
            <a:r>
              <a:rPr lang="en-US" dirty="0" smtClean="0"/>
              <a:t> </a:t>
            </a:r>
            <a:r>
              <a:rPr lang="en-US" dirty="0" err="1" smtClean="0"/>
              <a:t>direktori</a:t>
            </a:r>
            <a:r>
              <a:rPr lang="en-US" dirty="0" smtClean="0"/>
              <a:t> </a:t>
            </a:r>
            <a:r>
              <a:rPr lang="en-US" dirty="0" err="1" smtClean="0"/>
              <a:t>dhe</a:t>
            </a:r>
            <a:r>
              <a:rPr lang="en-US" dirty="0" smtClean="0"/>
              <a:t> DNS</a:t>
            </a:r>
          </a:p>
          <a:p>
            <a:r>
              <a:rPr lang="en-US" dirty="0" err="1" smtClean="0"/>
              <a:t>Pamje</a:t>
            </a:r>
            <a:r>
              <a:rPr lang="en-US" dirty="0" smtClean="0"/>
              <a:t> e </a:t>
            </a:r>
            <a:r>
              <a:rPr lang="en-US" dirty="0" err="1" smtClean="0"/>
              <a:t>pergjithshme</a:t>
            </a:r>
            <a:r>
              <a:rPr lang="en-US" dirty="0" smtClean="0"/>
              <a:t> e </a:t>
            </a:r>
            <a:r>
              <a:rPr lang="en-US" dirty="0" err="1" smtClean="0"/>
              <a:t>komponenteve</a:t>
            </a:r>
            <a:r>
              <a:rPr lang="en-US" dirty="0" smtClean="0"/>
              <a:t> </a:t>
            </a:r>
            <a:r>
              <a:rPr lang="en-US" dirty="0" err="1" smtClean="0"/>
              <a:t>te</a:t>
            </a:r>
            <a:r>
              <a:rPr lang="en-US" dirty="0" smtClean="0"/>
              <a:t> </a:t>
            </a:r>
            <a:r>
              <a:rPr lang="en-US" dirty="0" err="1" smtClean="0"/>
              <a:t>sherbimit</a:t>
            </a:r>
            <a:r>
              <a:rPr lang="en-US" dirty="0" smtClean="0"/>
              <a:t> </a:t>
            </a:r>
            <a:r>
              <a:rPr lang="en-US" dirty="0" err="1" smtClean="0"/>
              <a:t>direktori</a:t>
            </a:r>
            <a:r>
              <a:rPr lang="en-US" dirty="0" smtClean="0"/>
              <a:t> AD DS</a:t>
            </a:r>
            <a:endParaRPr lang="en-US" dirty="0"/>
          </a:p>
          <a:p>
            <a:pPr lvl="1"/>
            <a:endParaRPr lang="en-GB" dirty="0"/>
          </a:p>
          <a:p>
            <a:endParaRPr lang="en-GB" dirty="0" smtClean="0"/>
          </a:p>
        </p:txBody>
      </p:sp>
      <p:sp>
        <p:nvSpPr>
          <p:cNvPr id="2" name="Title 1"/>
          <p:cNvSpPr>
            <a:spLocks noGrp="1"/>
          </p:cNvSpPr>
          <p:nvPr>
            <p:ph type="title"/>
          </p:nvPr>
        </p:nvSpPr>
        <p:spPr/>
        <p:txBody>
          <a:bodyPr>
            <a:normAutofit/>
          </a:bodyPr>
          <a:lstStyle/>
          <a:p>
            <a:r>
              <a:rPr lang="en-US" dirty="0" err="1" smtClean="0"/>
              <a:t>Pamje</a:t>
            </a:r>
            <a:r>
              <a:rPr lang="en-US" dirty="0" smtClean="0"/>
              <a:t> e </a:t>
            </a:r>
            <a:r>
              <a:rPr lang="en-US" dirty="0" err="1" smtClean="0"/>
              <a:t>pergjithshme</a:t>
            </a:r>
            <a:r>
              <a:rPr lang="en-US" dirty="0" smtClean="0"/>
              <a:t> e </a:t>
            </a:r>
            <a:r>
              <a:rPr lang="en-US" dirty="0" err="1" smtClean="0"/>
              <a:t>sherbimeve</a:t>
            </a:r>
            <a:r>
              <a:rPr lang="en-US" dirty="0" smtClean="0"/>
              <a:t> </a:t>
            </a:r>
            <a:r>
              <a:rPr lang="en-US" dirty="0" err="1" smtClean="0"/>
              <a:t>direktori</a:t>
            </a:r>
            <a:endParaRPr lang="en-US" dirty="0"/>
          </a:p>
        </p:txBody>
      </p:sp>
    </p:spTree>
    <p:custDataLst>
      <p:tags r:id="rId1"/>
    </p:custDataLst>
    <p:extLst>
      <p:ext uri="{BB962C8B-B14F-4D97-AF65-F5344CB8AC3E}">
        <p14:creationId xmlns:p14="http://schemas.microsoft.com/office/powerpoint/2010/main" xmlns="" val="363084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Protokolli</a:t>
            </a:r>
            <a:r>
              <a:rPr lang="en-US" dirty="0" smtClean="0"/>
              <a:t> LDAP</a:t>
            </a:r>
            <a:endParaRPr lang="en-US" dirty="0"/>
          </a:p>
        </p:txBody>
      </p:sp>
      <p:sp>
        <p:nvSpPr>
          <p:cNvPr id="3" name="Content Placeholder 2"/>
          <p:cNvSpPr>
            <a:spLocks noGrp="1"/>
          </p:cNvSpPr>
          <p:nvPr>
            <p:ph sz="quarter" idx="10"/>
          </p:nvPr>
        </p:nvSpPr>
        <p:spPr/>
        <p:txBody>
          <a:bodyPr/>
          <a:lstStyle/>
          <a:p>
            <a:r>
              <a:rPr lang="en-US" dirty="0" smtClean="0"/>
              <a:t>Lightweight Directory Access Protocol (LDAP)</a:t>
            </a:r>
          </a:p>
          <a:p>
            <a:pPr lvl="1"/>
            <a:r>
              <a:rPr lang="en-US" dirty="0" err="1" smtClean="0"/>
              <a:t>Standarti</a:t>
            </a:r>
            <a:r>
              <a:rPr lang="en-US" dirty="0" smtClean="0"/>
              <a:t> X.500 </a:t>
            </a:r>
          </a:p>
          <a:p>
            <a:pPr lvl="1"/>
            <a:r>
              <a:rPr lang="en-US" dirty="0" smtClean="0"/>
              <a:t>I </a:t>
            </a:r>
            <a:r>
              <a:rPr lang="en-US" dirty="0" err="1" smtClean="0"/>
              <a:t>bazuar</a:t>
            </a:r>
            <a:r>
              <a:rPr lang="en-US" dirty="0" smtClean="0"/>
              <a:t> ne  TCP/IP</a:t>
            </a:r>
          </a:p>
          <a:p>
            <a:pPr lvl="1"/>
            <a:r>
              <a:rPr lang="en-US" dirty="0" err="1" smtClean="0"/>
              <a:t>Nje</a:t>
            </a:r>
            <a:r>
              <a:rPr lang="en-US" dirty="0" smtClean="0"/>
              <a:t> </a:t>
            </a:r>
            <a:r>
              <a:rPr lang="en-US" dirty="0" err="1" smtClean="0"/>
              <a:t>metode</a:t>
            </a:r>
            <a:r>
              <a:rPr lang="en-US" dirty="0" smtClean="0"/>
              <a:t> per </a:t>
            </a:r>
            <a:r>
              <a:rPr lang="en-US" dirty="0" err="1" smtClean="0"/>
              <a:t>aksesimin</a:t>
            </a:r>
            <a:r>
              <a:rPr lang="en-US" dirty="0" smtClean="0"/>
              <a:t>, </a:t>
            </a:r>
            <a:r>
              <a:rPr lang="en-US" dirty="0" err="1" smtClean="0"/>
              <a:t>kerkimin</a:t>
            </a:r>
            <a:r>
              <a:rPr lang="en-US" dirty="0" smtClean="0"/>
              <a:t> </a:t>
            </a:r>
            <a:r>
              <a:rPr lang="en-US" dirty="0" err="1" smtClean="0"/>
              <a:t>dhe</a:t>
            </a:r>
            <a:r>
              <a:rPr lang="en-US" dirty="0" smtClean="0"/>
              <a:t> </a:t>
            </a:r>
            <a:r>
              <a:rPr lang="en-US" dirty="0" err="1" smtClean="0"/>
              <a:t>modifikimin</a:t>
            </a:r>
            <a:r>
              <a:rPr lang="en-US" dirty="0" smtClean="0"/>
              <a:t> e </a:t>
            </a:r>
            <a:r>
              <a:rPr lang="en-US" dirty="0" err="1" smtClean="0"/>
              <a:t>nje</a:t>
            </a:r>
            <a:r>
              <a:rPr lang="en-US" dirty="0" smtClean="0"/>
              <a:t> </a:t>
            </a:r>
            <a:r>
              <a:rPr lang="en-US" dirty="0" err="1" smtClean="0"/>
              <a:t>sherbimi</a:t>
            </a:r>
            <a:r>
              <a:rPr lang="en-US" dirty="0" smtClean="0"/>
              <a:t> </a:t>
            </a:r>
            <a:r>
              <a:rPr lang="en-US" dirty="0" err="1" smtClean="0"/>
              <a:t>direktori</a:t>
            </a:r>
            <a:endParaRPr lang="en-US" dirty="0"/>
          </a:p>
          <a:p>
            <a:pPr lvl="1"/>
            <a:r>
              <a:rPr lang="en-US" dirty="0" err="1" smtClean="0"/>
              <a:t>Nje</a:t>
            </a:r>
            <a:r>
              <a:rPr lang="en-US" dirty="0" smtClean="0"/>
              <a:t> model </a:t>
            </a:r>
            <a:r>
              <a:rPr lang="en-US" dirty="0" err="1" smtClean="0"/>
              <a:t>klient</a:t>
            </a:r>
            <a:r>
              <a:rPr lang="en-US" dirty="0" smtClean="0"/>
              <a:t>-server</a:t>
            </a:r>
            <a:endParaRPr lang="en-US" dirty="0"/>
          </a:p>
          <a:p>
            <a:pPr lvl="1"/>
            <a:endParaRPr lang="en-US"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56372" y="5987205"/>
            <a:ext cx="1847574" cy="739030"/>
          </a:xfrm>
          <a:prstGeom prst="rect">
            <a:avLst/>
          </a:prstGeom>
        </p:spPr>
      </p:pic>
    </p:spTree>
    <p:custDataLst>
      <p:tags r:id="rId1"/>
    </p:custDataLst>
    <p:extLst>
      <p:ext uri="{BB962C8B-B14F-4D97-AF65-F5344CB8AC3E}">
        <p14:creationId xmlns:p14="http://schemas.microsoft.com/office/powerpoint/2010/main" xmlns="" val="24308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err="1" smtClean="0"/>
              <a:t>Cfare</a:t>
            </a:r>
            <a:r>
              <a:rPr lang="en-US" dirty="0" smtClean="0"/>
              <a:t> </a:t>
            </a:r>
            <a:r>
              <a:rPr lang="en-US" dirty="0" err="1" smtClean="0"/>
              <a:t>eshte</a:t>
            </a:r>
            <a:r>
              <a:rPr lang="en-US" dirty="0" smtClean="0"/>
              <a:t> </a:t>
            </a:r>
            <a:r>
              <a:rPr lang="en-US" dirty="0" err="1" smtClean="0"/>
              <a:t>autentifikimi</a:t>
            </a:r>
            <a:r>
              <a:rPr lang="en-US" dirty="0" smtClean="0"/>
              <a:t>?</a:t>
            </a:r>
          </a:p>
        </p:txBody>
      </p:sp>
      <p:sp>
        <p:nvSpPr>
          <p:cNvPr id="7171" name="Rounded Rectangle 812098"/>
          <p:cNvSpPr>
            <a:spLocks noGrp="1" noChangeArrowheads="1"/>
          </p:cNvSpPr>
          <p:nvPr>
            <p:ph type="body" idx="4294967295"/>
          </p:nvPr>
        </p:nvSpPr>
        <p:spPr>
          <a:xfrm>
            <a:off x="1968500" y="2259013"/>
            <a:ext cx="8339138" cy="4062412"/>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err="1" smtClean="0"/>
              <a:t>Authentifikimi</a:t>
            </a:r>
            <a:r>
              <a:rPr lang="en-US" b="0" dirty="0" smtClean="0"/>
              <a:t> </a:t>
            </a:r>
            <a:r>
              <a:rPr lang="en-US" b="0" dirty="0" err="1" smtClean="0"/>
              <a:t>perfshin</a:t>
            </a:r>
            <a:r>
              <a:rPr lang="en-US" b="0" dirty="0" smtClean="0"/>
              <a:t> </a:t>
            </a:r>
            <a:r>
              <a:rPr lang="en-US" b="0" dirty="0" err="1" smtClean="0"/>
              <a:t>dy</a:t>
            </a:r>
            <a:r>
              <a:rPr lang="en-US" b="0" dirty="0" smtClean="0"/>
              <a:t> </a:t>
            </a:r>
            <a:r>
              <a:rPr lang="en-US" b="0" dirty="0" err="1" smtClean="0"/>
              <a:t>komponente</a:t>
            </a:r>
            <a:r>
              <a:rPr lang="en-US" b="0" dirty="0" smtClean="0"/>
              <a:t>:</a:t>
            </a:r>
          </a:p>
        </p:txBody>
      </p:sp>
      <p:sp>
        <p:nvSpPr>
          <p:cNvPr id="927752" name="AutoShape 8"/>
          <p:cNvSpPr>
            <a:spLocks noChangeArrowheads="1"/>
          </p:cNvSpPr>
          <p:nvPr/>
        </p:nvSpPr>
        <p:spPr bwMode="auto">
          <a:xfrm>
            <a:off x="1946275" y="1036639"/>
            <a:ext cx="8370888" cy="928687"/>
          </a:xfrm>
          <a:prstGeom prst="rect">
            <a:avLst/>
          </a:prstGeom>
          <a:gradFill rotWithShape="1">
            <a:gsLst>
              <a:gs pos="0">
                <a:schemeClr val="accent4">
                  <a:lumMod val="40000"/>
                  <a:lumOff val="60000"/>
                </a:schemeClr>
              </a:gs>
              <a:gs pos="100000">
                <a:schemeClr val="accent4">
                  <a:lumMod val="20000"/>
                  <a:lumOff val="80000"/>
                </a:schemeClr>
              </a:gs>
            </a:gsLst>
            <a:lin ang="2700000" scaled="1"/>
          </a:gradFill>
          <a:ln w="9525" algn="ctr">
            <a:solidFill>
              <a:srgbClr val="808080"/>
            </a:solidFill>
            <a:round/>
            <a:headEnd/>
            <a:tailEnd/>
          </a:ln>
          <a:effectLst>
            <a:outerShdw dist="35921" dir="2700000" algn="ctr" rotWithShape="0">
              <a:srgbClr val="C0C0C0"/>
            </a:outerShdw>
          </a:effectLst>
        </p:spPr>
        <p:txBody>
          <a:bodyPr anchor="ctr"/>
          <a:lstStyle/>
          <a:p>
            <a:pPr algn="l" eaLnBrk="1" hangingPunct="1">
              <a:lnSpc>
                <a:spcPct val="90000"/>
              </a:lnSpc>
              <a:spcBef>
                <a:spcPct val="40000"/>
              </a:spcBef>
              <a:defRPr/>
            </a:pPr>
            <a:r>
              <a:rPr lang="en-US" dirty="0" err="1" smtClean="0">
                <a:latin typeface="Segoe UI Light" panose="020B0502040204020203" pitchFamily="34" charset="0"/>
                <a:cs typeface="Segoe UI Light" panose="020B0502040204020203" pitchFamily="34" charset="0"/>
              </a:rPr>
              <a:t>Authentifikimi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eshte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procesi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verifikimit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identitetit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perdoruesi</a:t>
            </a:r>
            <a:r>
              <a:rPr lang="en-US" dirty="0" smtClean="0">
                <a:latin typeface="Segoe UI Light" panose="020B0502040204020203" pitchFamily="34" charset="0"/>
                <a:cs typeface="Segoe UI Light" panose="020B0502040204020203" pitchFamily="34" charset="0"/>
              </a:rPr>
              <a:t> ne </a:t>
            </a:r>
            <a:r>
              <a:rPr lang="en-US" dirty="0" err="1" smtClean="0">
                <a:latin typeface="Segoe UI Light" panose="020B0502040204020203" pitchFamily="34" charset="0"/>
                <a:cs typeface="Segoe UI Light" panose="020B0502040204020203" pitchFamily="34" charset="0"/>
              </a:rPr>
              <a:t>rrjet</a:t>
            </a:r>
            <a:endParaRPr lang="en-US" dirty="0">
              <a:latin typeface="Segoe UI Light" panose="020B0502040204020203" pitchFamily="34" charset="0"/>
              <a:cs typeface="Segoe UI Light" panose="020B0502040204020203" pitchFamily="34" charset="0"/>
            </a:endParaRPr>
          </a:p>
        </p:txBody>
      </p:sp>
      <p:grpSp>
        <p:nvGrpSpPr>
          <p:cNvPr id="3" name="Group 2"/>
          <p:cNvGrpSpPr/>
          <p:nvPr/>
        </p:nvGrpSpPr>
        <p:grpSpPr>
          <a:xfrm>
            <a:off x="6254751" y="2903538"/>
            <a:ext cx="3840163" cy="3109912"/>
            <a:chOff x="6254751" y="2903538"/>
            <a:chExt cx="3840163" cy="3109912"/>
          </a:xfrm>
        </p:grpSpPr>
        <p:sp>
          <p:nvSpPr>
            <p:cNvPr id="7173" name="Rounded Rectangle 844808"/>
            <p:cNvSpPr>
              <a:spLocks noChangeArrowheads="1"/>
            </p:cNvSpPr>
            <p:nvPr/>
          </p:nvSpPr>
          <p:spPr bwMode="auto">
            <a:xfrm>
              <a:off x="6254751" y="2903538"/>
              <a:ext cx="3840163" cy="3109912"/>
            </a:xfrm>
            <a:prstGeom prst="rect">
              <a:avLst/>
            </a:prstGeom>
            <a:solidFill>
              <a:srgbClr val="F2E7CE"/>
            </a:solidFill>
            <a:ln w="9525" algn="ctr">
              <a:solidFill>
                <a:srgbClr val="333333"/>
              </a:solidFill>
              <a:round/>
              <a:headEnd/>
              <a:tailEnd/>
            </a:ln>
          </p:spPr>
          <p:txBody>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Autentifikim</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rrjet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jepet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akses</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burimet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rrjetit</a:t>
              </a:r>
              <a:endParaRPr lang="en-US" b="0" dirty="0">
                <a:latin typeface="Segoe UI Light" panose="020B0502040204020203" pitchFamily="34" charset="0"/>
                <a:cs typeface="Segoe UI Light" panose="020B0502040204020203" pitchFamily="34" charset="0"/>
              </a:endParaRPr>
            </a:p>
          </p:txBody>
        </p:sp>
        <p:pic>
          <p:nvPicPr>
            <p:cNvPr id="927756" name="Picture 12"/>
            <p:cNvPicPr>
              <a:picLocks noChangeAspect="1" noChangeArrowheads="1"/>
            </p:cNvPicPr>
            <p:nvPr/>
          </p:nvPicPr>
          <p:blipFill>
            <a:blip r:embed="rId4" cstate="print"/>
            <a:srcRect/>
            <a:stretch>
              <a:fillRect/>
            </a:stretch>
          </p:blipFill>
          <p:spPr bwMode="auto">
            <a:xfrm>
              <a:off x="6962776" y="4113213"/>
              <a:ext cx="1122363" cy="1308100"/>
            </a:xfrm>
            <a:prstGeom prst="rect">
              <a:avLst/>
            </a:prstGeom>
            <a:noFill/>
            <a:ln w="9525" algn="ctr">
              <a:noFill/>
              <a:miter lim="800000"/>
              <a:headEnd/>
              <a:tailEnd/>
            </a:ln>
            <a:effectLst>
              <a:outerShdw dist="35921" dir="2700000" algn="ctr" rotWithShape="0">
                <a:srgbClr val="AFAFAF"/>
              </a:outerShdw>
            </a:effectLst>
          </p:spPr>
        </p:pic>
        <p:pic>
          <p:nvPicPr>
            <p:cNvPr id="927757" name="Picture 13"/>
            <p:cNvPicPr>
              <a:picLocks noChangeAspect="1" noChangeArrowheads="1"/>
            </p:cNvPicPr>
            <p:nvPr/>
          </p:nvPicPr>
          <p:blipFill>
            <a:blip r:embed="rId5" cstate="print"/>
            <a:srcRect/>
            <a:stretch>
              <a:fillRect/>
            </a:stretch>
          </p:blipFill>
          <p:spPr bwMode="auto">
            <a:xfrm>
              <a:off x="7305675" y="4643439"/>
              <a:ext cx="1651000" cy="1201737"/>
            </a:xfrm>
            <a:prstGeom prst="rect">
              <a:avLst/>
            </a:prstGeom>
            <a:noFill/>
            <a:ln w="9525" algn="ctr">
              <a:noFill/>
              <a:miter lim="800000"/>
              <a:headEnd/>
              <a:tailEnd/>
            </a:ln>
            <a:effectLst>
              <a:outerShdw dist="35921" dir="2700000" algn="ctr" rotWithShape="0">
                <a:srgbClr val="AFAFAF"/>
              </a:outerShdw>
            </a:effectLst>
          </p:spPr>
        </p:pic>
        <p:pic>
          <p:nvPicPr>
            <p:cNvPr id="927759" name="Picture 15"/>
            <p:cNvPicPr>
              <a:picLocks noChangeAspect="1" noChangeArrowheads="1"/>
            </p:cNvPicPr>
            <p:nvPr/>
          </p:nvPicPr>
          <p:blipFill>
            <a:blip r:embed="rId6" cstate="print"/>
            <a:srcRect/>
            <a:stretch>
              <a:fillRect/>
            </a:stretch>
          </p:blipFill>
          <p:spPr bwMode="auto">
            <a:xfrm>
              <a:off x="8510589" y="4040188"/>
              <a:ext cx="706437" cy="1397000"/>
            </a:xfrm>
            <a:prstGeom prst="rect">
              <a:avLst/>
            </a:prstGeom>
            <a:noFill/>
            <a:ln w="9525" algn="ctr">
              <a:noFill/>
              <a:miter lim="800000"/>
              <a:headEnd/>
              <a:tailEnd/>
            </a:ln>
            <a:effectLst>
              <a:outerShdw dist="35921" dir="2700000" algn="ctr" rotWithShape="0">
                <a:srgbClr val="AFAFAF"/>
              </a:outerShdw>
            </a:effectLst>
          </p:spPr>
        </p:pic>
      </p:grpSp>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grpSp>
        <p:nvGrpSpPr>
          <p:cNvPr id="2" name="Group 1"/>
          <p:cNvGrpSpPr/>
          <p:nvPr/>
        </p:nvGrpSpPr>
        <p:grpSpPr>
          <a:xfrm>
            <a:off x="2165351" y="2901951"/>
            <a:ext cx="3840163" cy="3108325"/>
            <a:chOff x="2165351" y="2901951"/>
            <a:chExt cx="3840163" cy="3108325"/>
          </a:xfrm>
        </p:grpSpPr>
        <p:sp>
          <p:nvSpPr>
            <p:cNvPr id="7172" name="Rounded Rectangle 844806"/>
            <p:cNvSpPr>
              <a:spLocks noChangeArrowheads="1"/>
            </p:cNvSpPr>
            <p:nvPr/>
          </p:nvSpPr>
          <p:spPr bwMode="auto">
            <a:xfrm>
              <a:off x="2165351" y="2901951"/>
              <a:ext cx="3840163" cy="3108325"/>
            </a:xfrm>
            <a:prstGeom prst="rect">
              <a:avLst/>
            </a:prstGeom>
            <a:solidFill>
              <a:srgbClr val="F2E7CE"/>
            </a:solidFill>
            <a:ln w="9525" algn="ctr">
              <a:solidFill>
                <a:srgbClr val="333333"/>
              </a:solidFill>
              <a:round/>
              <a:headEnd/>
              <a:tailEnd/>
            </a:ln>
          </p:spPr>
          <p:txBody>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Logim</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interaktiv</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jepet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akses</a:t>
              </a:r>
              <a:r>
                <a:rPr lang="en-US" b="0" dirty="0" smtClean="0">
                  <a:latin typeface="Segoe UI Light" panose="020B0502040204020203" pitchFamily="34" charset="0"/>
                  <a:cs typeface="Segoe UI Light" panose="020B0502040204020203" pitchFamily="34" charset="0"/>
                </a:rPr>
                <a:t> ne PC-ne </a:t>
              </a:r>
              <a:r>
                <a:rPr lang="en-US" b="0" dirty="0" err="1" smtClean="0">
                  <a:latin typeface="Segoe UI Light" panose="020B0502040204020203" pitchFamily="34" charset="0"/>
                  <a:cs typeface="Segoe UI Light" panose="020B0502040204020203" pitchFamily="34" charset="0"/>
                </a:rPr>
                <a:t>lokal</a:t>
              </a:r>
              <a:endParaRPr lang="en-US" b="0" dirty="0">
                <a:latin typeface="Segoe UI Light" panose="020B0502040204020203" pitchFamily="34" charset="0"/>
                <a:cs typeface="Segoe UI Light" panose="020B0502040204020203" pitchFamily="34" charset="0"/>
              </a:endParaRPr>
            </a:p>
          </p:txBody>
        </p:sp>
        <p:pic>
          <p:nvPicPr>
            <p:cNvPr id="927754" name="Picture 10"/>
            <p:cNvPicPr>
              <a:picLocks noChangeAspect="1" noChangeArrowheads="1"/>
            </p:cNvPicPr>
            <p:nvPr/>
          </p:nvPicPr>
          <p:blipFill>
            <a:blip r:embed="rId8" cstate="print"/>
            <a:srcRect/>
            <a:stretch>
              <a:fillRect/>
            </a:stretch>
          </p:blipFill>
          <p:spPr bwMode="auto">
            <a:xfrm>
              <a:off x="3286126" y="4217988"/>
              <a:ext cx="1228725" cy="1498600"/>
            </a:xfrm>
            <a:prstGeom prst="rect">
              <a:avLst/>
            </a:prstGeom>
            <a:noFill/>
            <a:ln w="9525" algn="ctr">
              <a:noFill/>
              <a:miter lim="800000"/>
              <a:headEnd/>
              <a:tailEnd/>
            </a:ln>
            <a:effectLst>
              <a:outerShdw dist="35921" dir="2700000" algn="ctr" rotWithShape="0">
                <a:srgbClr val="AFAFAF"/>
              </a:outerShdw>
            </a:effectLst>
          </p:spPr>
        </p:pic>
        <p:pic>
          <p:nvPicPr>
            <p:cNvPr id="927755" name="Picture 11"/>
            <p:cNvPicPr>
              <a:picLocks noChangeAspect="1" noChangeArrowheads="1"/>
            </p:cNvPicPr>
            <p:nvPr/>
          </p:nvPicPr>
          <p:blipFill>
            <a:blip r:embed="rId6" cstate="print"/>
            <a:srcRect/>
            <a:stretch>
              <a:fillRect/>
            </a:stretch>
          </p:blipFill>
          <p:spPr bwMode="auto">
            <a:xfrm>
              <a:off x="4003676" y="4019550"/>
              <a:ext cx="665163" cy="1316038"/>
            </a:xfrm>
            <a:prstGeom prst="rect">
              <a:avLst/>
            </a:prstGeom>
            <a:noFill/>
            <a:ln w="9525" algn="ctr">
              <a:noFill/>
              <a:miter lim="800000"/>
              <a:headEnd/>
              <a:tailEnd/>
            </a:ln>
            <a:effectLst>
              <a:outerShdw dist="35921" dir="2700000" algn="ctr" rotWithShape="0">
                <a:srgbClr val="AFAFAF"/>
              </a:outerShdw>
            </a:effectLst>
          </p:spPr>
        </p:pic>
      </p:grpSp>
    </p:spTree>
    <p:custDataLst>
      <p:tags r:id="rId1"/>
    </p:custDataLst>
    <p:extLst>
      <p:ext uri="{BB962C8B-B14F-4D97-AF65-F5344CB8AC3E}">
        <p14:creationId xmlns:p14="http://schemas.microsoft.com/office/powerpoint/2010/main" xmlns="" val="301438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839" name="Oval 47"/>
          <p:cNvSpPr>
            <a:spLocks noChangeArrowheads="1"/>
          </p:cNvSpPr>
          <p:nvPr/>
        </p:nvSpPr>
        <p:spPr bwMode="auto">
          <a:xfrm>
            <a:off x="1914526" y="1963738"/>
            <a:ext cx="8220075" cy="4184650"/>
          </a:xfrm>
          <a:prstGeom prst="ellipse">
            <a:avLst/>
          </a:prstGeom>
          <a:gradFill rotWithShape="1">
            <a:gsLst>
              <a:gs pos="0">
                <a:srgbClr val="FFFFFF"/>
              </a:gs>
              <a:gs pos="100000">
                <a:srgbClr val="EEEFD7"/>
              </a:gs>
            </a:gsLst>
            <a:path path="shape">
              <a:fillToRect l="50000" t="50000" r="50000" b="50000"/>
            </a:path>
          </a:gradFill>
          <a:ln w="9525">
            <a:noFill/>
            <a:round/>
            <a:headEnd/>
            <a:tailEnd/>
          </a:ln>
          <a:effectLst>
            <a:outerShdw dist="35921" dir="2700000" algn="ctr" rotWithShape="0">
              <a:srgbClr val="ADADAD"/>
            </a:outerShdw>
          </a:effectLst>
        </p:spPr>
        <p:txBody>
          <a:bodyPr wrap="none" anchor="ctr"/>
          <a:lstStyle/>
          <a:p>
            <a:pPr>
              <a:defRPr/>
            </a:pPr>
            <a:endParaRPr lang="en-US">
              <a:latin typeface="Segoe UI Light" panose="020B0502040204020203" pitchFamily="34" charset="0"/>
              <a:cs typeface="Segoe UI Light" panose="020B0502040204020203" pitchFamily="34" charset="0"/>
            </a:endParaRPr>
          </a:p>
        </p:txBody>
      </p:sp>
      <p:sp>
        <p:nvSpPr>
          <p:cNvPr id="8195" name="Rectangle 3"/>
          <p:cNvSpPr>
            <a:spLocks noGrp="1" noChangeArrowheads="1"/>
          </p:cNvSpPr>
          <p:nvPr>
            <p:ph type="title"/>
          </p:nvPr>
        </p:nvSpPr>
        <p:spPr/>
        <p:txBody>
          <a:bodyPr/>
          <a:lstStyle/>
          <a:p>
            <a:pPr eaLnBrk="1" hangingPunct="1"/>
            <a:r>
              <a:rPr lang="en-US" dirty="0" err="1" smtClean="0"/>
              <a:t>Cfare</a:t>
            </a:r>
            <a:r>
              <a:rPr lang="en-US" dirty="0" smtClean="0"/>
              <a:t> </a:t>
            </a:r>
            <a:r>
              <a:rPr lang="en-US" dirty="0" err="1" smtClean="0"/>
              <a:t>eshte</a:t>
            </a:r>
            <a:r>
              <a:rPr lang="en-US" dirty="0" smtClean="0"/>
              <a:t> </a:t>
            </a:r>
            <a:r>
              <a:rPr lang="en-US" dirty="0" err="1" smtClean="0"/>
              <a:t>autorizimi</a:t>
            </a:r>
            <a:r>
              <a:rPr lang="en-US" dirty="0" smtClean="0"/>
              <a:t> ?</a:t>
            </a:r>
          </a:p>
        </p:txBody>
      </p:sp>
      <p:grpSp>
        <p:nvGrpSpPr>
          <p:cNvPr id="8196" name="Group 29"/>
          <p:cNvGrpSpPr>
            <a:grpSpLocks/>
          </p:cNvGrpSpPr>
          <p:nvPr/>
        </p:nvGrpSpPr>
        <p:grpSpPr bwMode="auto">
          <a:xfrm>
            <a:off x="2352675" y="1970088"/>
            <a:ext cx="3638550" cy="2081212"/>
            <a:chOff x="828136" y="1970088"/>
            <a:chExt cx="3639089" cy="2081212"/>
          </a:xfrm>
        </p:grpSpPr>
        <p:sp>
          <p:nvSpPr>
            <p:cNvPr id="929796" name="AutoShape 4"/>
            <p:cNvSpPr>
              <a:spLocks noChangeArrowheads="1"/>
            </p:cNvSpPr>
            <p:nvPr/>
          </p:nvSpPr>
          <p:spPr bwMode="auto">
            <a:xfrm>
              <a:off x="828136" y="1970088"/>
              <a:ext cx="3639089" cy="2039937"/>
            </a:xfrm>
            <a:prstGeom prst="rect">
              <a:avLst/>
            </a:prstGeom>
            <a:gradFill rotWithShape="1">
              <a:gsLst>
                <a:gs pos="0">
                  <a:srgbClr val="B395D8"/>
                </a:gs>
                <a:gs pos="100000">
                  <a:srgbClr val="DFD2EE"/>
                </a:gs>
              </a:gsLst>
              <a:lin ang="2700000" scaled="1"/>
            </a:gradFill>
            <a:ln w="9525" algn="ctr">
              <a:solidFill>
                <a:srgbClr val="333333"/>
              </a:solidFill>
              <a:round/>
              <a:headEnd/>
              <a:tailEnd/>
            </a:ln>
            <a:effectLst>
              <a:outerShdw dist="35921" dir="2700000" algn="ctr" rotWithShape="0">
                <a:schemeClr val="bg2"/>
              </a:outerShdw>
            </a:effectLst>
          </p:spPr>
          <p:txBody>
            <a:bodyPr/>
            <a:lstStyle/>
            <a:p>
              <a:pPr marL="166688" indent="-166688">
                <a:lnSpc>
                  <a:spcPct val="90000"/>
                </a:lnSpc>
                <a:spcBef>
                  <a:spcPct val="40000"/>
                </a:spcBef>
                <a:buSzPct val="80000"/>
                <a:buBlip>
                  <a:blip r:embed="rId4"/>
                </a:buBlip>
                <a:defRPr/>
              </a:pPr>
              <a:r>
                <a:rPr lang="en-US" dirty="0" err="1" smtClean="0">
                  <a:latin typeface="Segoe UI Light" panose="020B0502040204020203" pitchFamily="34" charset="0"/>
                  <a:cs typeface="Segoe UI Light" panose="020B0502040204020203" pitchFamily="34" charset="0"/>
                </a:rPr>
                <a:t>Kerkohet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krijimi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i</a:t>
              </a:r>
              <a:r>
                <a:rPr lang="en-US" dirty="0" smtClean="0">
                  <a:latin typeface="Segoe UI Light" panose="020B0502040204020203" pitchFamily="34" charset="0"/>
                  <a:cs typeface="Segoe UI Light" panose="020B0502040204020203" pitchFamily="34" charset="0"/>
                </a:rPr>
                <a:t> (</a:t>
              </a:r>
              <a:r>
                <a:rPr lang="en-US" dirty="0">
                  <a:latin typeface="Segoe UI Light" panose="020B0502040204020203" pitchFamily="34" charset="0"/>
                  <a:cs typeface="Segoe UI Light" panose="020B0502040204020203" pitchFamily="34" charset="0"/>
                </a:rPr>
                <a:t>SIDs) </a:t>
              </a:r>
              <a:r>
                <a:rPr lang="en-US" dirty="0" err="1" smtClean="0">
                  <a:latin typeface="Segoe UI Light" panose="020B0502040204020203" pitchFamily="34" charset="0"/>
                  <a:cs typeface="Segoe UI Light" panose="020B0502040204020203" pitchFamily="34" charset="0"/>
                </a:rPr>
                <a:t>kur</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llogaria</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krijohet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fillimisht</a:t>
              </a:r>
              <a:endParaRPr lang="en-US" dirty="0">
                <a:latin typeface="Segoe UI Light" panose="020B0502040204020203" pitchFamily="34" charset="0"/>
                <a:cs typeface="Segoe UI Light" panose="020B0502040204020203" pitchFamily="34" charset="0"/>
              </a:endParaRPr>
            </a:p>
            <a:p>
              <a:pPr marL="166688" indent="-166688">
                <a:lnSpc>
                  <a:spcPct val="90000"/>
                </a:lnSpc>
                <a:spcBef>
                  <a:spcPct val="40000"/>
                </a:spcBef>
                <a:buSzPct val="80000"/>
                <a:defRPr/>
              </a:pPr>
              <a:endParaRPr lang="en-US" sz="1600" dirty="0">
                <a:latin typeface="Segoe UI Light" panose="020B0502040204020203" pitchFamily="34" charset="0"/>
                <a:cs typeface="Segoe UI Light" panose="020B0502040204020203" pitchFamily="34" charset="0"/>
              </a:endParaRPr>
            </a:p>
          </p:txBody>
        </p:sp>
        <p:grpSp>
          <p:nvGrpSpPr>
            <p:cNvPr id="8226" name="Group 43"/>
            <p:cNvGrpSpPr>
              <a:grpSpLocks/>
            </p:cNvGrpSpPr>
            <p:nvPr/>
          </p:nvGrpSpPr>
          <p:grpSpPr bwMode="auto">
            <a:xfrm>
              <a:off x="2930525" y="3116263"/>
              <a:ext cx="998538" cy="935037"/>
              <a:chOff x="1936" y="1703"/>
              <a:chExt cx="629" cy="589"/>
            </a:xfrm>
          </p:grpSpPr>
          <p:pic>
            <p:nvPicPr>
              <p:cNvPr id="929817" name="Picture 25"/>
              <p:cNvPicPr>
                <a:picLocks noChangeAspect="1" noChangeArrowheads="1"/>
              </p:cNvPicPr>
              <p:nvPr/>
            </p:nvPicPr>
            <p:blipFill>
              <a:blip r:embed="rId5" cstate="print"/>
              <a:srcRect/>
              <a:stretch>
                <a:fillRect/>
              </a:stretch>
            </p:blipFill>
            <p:spPr bwMode="auto">
              <a:xfrm>
                <a:off x="1936" y="1703"/>
                <a:ext cx="591" cy="568"/>
              </a:xfrm>
              <a:prstGeom prst="rect">
                <a:avLst/>
              </a:prstGeom>
              <a:noFill/>
              <a:ln w="9525" algn="ctr">
                <a:noFill/>
                <a:miter lim="800000"/>
                <a:headEnd/>
                <a:tailEnd/>
              </a:ln>
              <a:effectLst>
                <a:outerShdw dist="35921" dir="2700000" algn="ctr" rotWithShape="0">
                  <a:srgbClr val="AFAFAF"/>
                </a:outerShdw>
              </a:effectLst>
            </p:spPr>
          </p:pic>
          <p:pic>
            <p:nvPicPr>
              <p:cNvPr id="929818" name="Picture 26"/>
              <p:cNvPicPr>
                <a:picLocks noChangeAspect="1" noChangeArrowheads="1"/>
              </p:cNvPicPr>
              <p:nvPr/>
            </p:nvPicPr>
            <p:blipFill>
              <a:blip r:embed="rId6" cstate="print"/>
              <a:srcRect/>
              <a:stretch>
                <a:fillRect/>
              </a:stretch>
            </p:blipFill>
            <p:spPr bwMode="auto">
              <a:xfrm>
                <a:off x="2375" y="1987"/>
                <a:ext cx="190" cy="305"/>
              </a:xfrm>
              <a:prstGeom prst="rect">
                <a:avLst/>
              </a:prstGeom>
              <a:noFill/>
              <a:ln w="9525" algn="ctr">
                <a:noFill/>
                <a:miter lim="800000"/>
                <a:headEnd/>
                <a:tailEnd/>
              </a:ln>
              <a:effectLst>
                <a:outerShdw dist="35921" dir="2700000" algn="ctr" rotWithShape="0">
                  <a:srgbClr val="AFAFAF"/>
                </a:outerShdw>
              </a:effectLst>
            </p:spPr>
          </p:pic>
        </p:grpSp>
      </p:grpSp>
      <p:grpSp>
        <p:nvGrpSpPr>
          <p:cNvPr id="4" name="Group 30"/>
          <p:cNvGrpSpPr>
            <a:grpSpLocks/>
          </p:cNvGrpSpPr>
          <p:nvPr/>
        </p:nvGrpSpPr>
        <p:grpSpPr bwMode="auto">
          <a:xfrm>
            <a:off x="6124575" y="1968501"/>
            <a:ext cx="3646488" cy="2181225"/>
            <a:chOff x="4600913" y="1968740"/>
            <a:chExt cx="3645940" cy="2180476"/>
          </a:xfrm>
        </p:grpSpPr>
        <p:sp>
          <p:nvSpPr>
            <p:cNvPr id="929798" name="AutoShape 6"/>
            <p:cNvSpPr>
              <a:spLocks noChangeArrowheads="1"/>
            </p:cNvSpPr>
            <p:nvPr/>
          </p:nvSpPr>
          <p:spPr bwMode="auto">
            <a:xfrm>
              <a:off x="4600913" y="1968740"/>
              <a:ext cx="3645940" cy="2017020"/>
            </a:xfrm>
            <a:prstGeom prst="rect">
              <a:avLst/>
            </a:prstGeom>
            <a:gradFill rotWithShape="1">
              <a:gsLst>
                <a:gs pos="0">
                  <a:srgbClr val="97DFC1"/>
                </a:gs>
                <a:gs pos="100000">
                  <a:srgbClr val="DAF4E9"/>
                </a:gs>
              </a:gsLst>
              <a:lin ang="2700000" scaled="1"/>
            </a:gradFill>
            <a:ln w="9525" algn="ctr">
              <a:solidFill>
                <a:srgbClr val="333333"/>
              </a:solidFill>
              <a:round/>
              <a:headEnd/>
              <a:tailEnd/>
            </a:ln>
            <a:effectLst>
              <a:outerShdw dist="35921" dir="2700000" algn="ctr" rotWithShape="0">
                <a:schemeClr val="bg2"/>
              </a:outerShdw>
            </a:effectLst>
          </p:spPr>
          <p:txBody>
            <a:bodyPr/>
            <a:lstStyle/>
            <a:p>
              <a:pPr marL="166688" indent="-166688">
                <a:lnSpc>
                  <a:spcPct val="90000"/>
                </a:lnSpc>
                <a:spcBef>
                  <a:spcPct val="40000"/>
                </a:spcBef>
                <a:buSzPct val="80000"/>
                <a:buBlip>
                  <a:blip r:embed="rId4"/>
                </a:buBlip>
                <a:defRPr/>
              </a:pPr>
              <a:r>
                <a:rPr lang="en-US" dirty="0" err="1" smtClean="0">
                  <a:latin typeface="Segoe UI Light" panose="020B0502040204020203" pitchFamily="34" charset="0"/>
                  <a:cs typeface="Segoe UI Light" panose="020B0502040204020203" pitchFamily="34" charset="0"/>
                </a:rPr>
                <a:t>Llogarive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perdoruesit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ju</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jepen</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tokena</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sigurie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gjate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autentifikimit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qe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perfshijne</a:t>
              </a:r>
              <a:r>
                <a:rPr lang="en-US" dirty="0" smtClean="0">
                  <a:latin typeface="Segoe UI Light" panose="020B0502040204020203" pitchFamily="34" charset="0"/>
                  <a:cs typeface="Segoe UI Light" panose="020B0502040204020203" pitchFamily="34" charset="0"/>
                </a:rPr>
                <a:t> SID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perdoruesit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gjitha</a:t>
              </a:r>
              <a:r>
                <a:rPr lang="en-US" dirty="0" smtClean="0">
                  <a:latin typeface="Segoe UI Light" panose="020B0502040204020203" pitchFamily="34" charset="0"/>
                  <a:cs typeface="Segoe UI Light" panose="020B0502040204020203" pitchFamily="34" charset="0"/>
                </a:rPr>
                <a:t> SID e </a:t>
              </a:r>
              <a:r>
                <a:rPr lang="en-US" dirty="0" err="1" smtClean="0">
                  <a:latin typeface="Segoe UI Light" panose="020B0502040204020203" pitchFamily="34" charset="0"/>
                  <a:cs typeface="Segoe UI Light" panose="020B0502040204020203" pitchFamily="34" charset="0"/>
                </a:rPr>
                <a:t>lidhura</a:t>
              </a:r>
              <a:r>
                <a:rPr lang="en-US" dirty="0" smtClean="0">
                  <a:latin typeface="Segoe UI Light" panose="020B0502040204020203" pitchFamily="34" charset="0"/>
                  <a:cs typeface="Segoe UI Light" panose="020B0502040204020203" pitchFamily="34" charset="0"/>
                </a:rPr>
                <a:t> me </a:t>
              </a:r>
              <a:r>
                <a:rPr lang="en-US" dirty="0" err="1" smtClean="0">
                  <a:latin typeface="Segoe UI Light" panose="020B0502040204020203" pitchFamily="34" charset="0"/>
                  <a:cs typeface="Segoe UI Light" panose="020B0502040204020203" pitchFamily="34" charset="0"/>
                </a:rPr>
                <a:t>grupin</a:t>
              </a:r>
              <a:endParaRPr lang="en-US" dirty="0">
                <a:latin typeface="Segoe UI Light" panose="020B0502040204020203" pitchFamily="34" charset="0"/>
                <a:cs typeface="Segoe UI Light" panose="020B0502040204020203" pitchFamily="34" charset="0"/>
              </a:endParaRPr>
            </a:p>
          </p:txBody>
        </p:sp>
        <p:grpSp>
          <p:nvGrpSpPr>
            <p:cNvPr id="8222" name="Group 45"/>
            <p:cNvGrpSpPr>
              <a:grpSpLocks/>
            </p:cNvGrpSpPr>
            <p:nvPr/>
          </p:nvGrpSpPr>
          <p:grpSpPr bwMode="auto">
            <a:xfrm>
              <a:off x="6555126" y="3369753"/>
              <a:ext cx="1039812" cy="779463"/>
              <a:chOff x="1785" y="3470"/>
              <a:chExt cx="655" cy="491"/>
            </a:xfrm>
          </p:grpSpPr>
          <p:pic>
            <p:nvPicPr>
              <p:cNvPr id="929814" name="Picture 22"/>
              <p:cNvPicPr>
                <a:picLocks noChangeAspect="1" noChangeArrowheads="1"/>
              </p:cNvPicPr>
              <p:nvPr/>
            </p:nvPicPr>
            <p:blipFill>
              <a:blip r:embed="rId7" cstate="print"/>
              <a:srcRect/>
              <a:stretch>
                <a:fillRect/>
              </a:stretch>
            </p:blipFill>
            <p:spPr bwMode="auto">
              <a:xfrm>
                <a:off x="1785" y="3470"/>
                <a:ext cx="655" cy="491"/>
              </a:xfrm>
              <a:prstGeom prst="rect">
                <a:avLst/>
              </a:prstGeom>
              <a:noFill/>
              <a:ln w="9525" algn="ctr">
                <a:noFill/>
                <a:miter lim="800000"/>
                <a:headEnd/>
                <a:tailEnd/>
              </a:ln>
              <a:effectLst>
                <a:outerShdw dist="35921" dir="2700000" algn="ctr" rotWithShape="0">
                  <a:srgbClr val="AFAFAF"/>
                </a:outerShdw>
              </a:effectLst>
            </p:spPr>
          </p:pic>
          <p:pic>
            <p:nvPicPr>
              <p:cNvPr id="929819" name="Picture 27"/>
              <p:cNvPicPr>
                <a:picLocks noChangeAspect="1" noChangeArrowheads="1"/>
              </p:cNvPicPr>
              <p:nvPr/>
            </p:nvPicPr>
            <p:blipFill>
              <a:blip r:embed="rId8" cstate="print"/>
              <a:srcRect/>
              <a:stretch>
                <a:fillRect/>
              </a:stretch>
            </p:blipFill>
            <p:spPr bwMode="auto">
              <a:xfrm>
                <a:off x="2022" y="3561"/>
                <a:ext cx="177" cy="284"/>
              </a:xfrm>
              <a:prstGeom prst="rect">
                <a:avLst/>
              </a:prstGeom>
              <a:noFill/>
              <a:ln w="9525" algn="ctr">
                <a:noFill/>
                <a:miter lim="800000"/>
                <a:headEnd/>
                <a:tailEnd/>
              </a:ln>
              <a:effectLst>
                <a:outerShdw dist="35921" dir="2700000" algn="ctr" rotWithShape="0">
                  <a:srgbClr val="AFAFAF"/>
                </a:outerShdw>
              </a:effectLst>
            </p:spPr>
          </p:pic>
        </p:grpSp>
      </p:grpSp>
      <p:grpSp>
        <p:nvGrpSpPr>
          <p:cNvPr id="6" name="Group 38"/>
          <p:cNvGrpSpPr>
            <a:grpSpLocks/>
          </p:cNvGrpSpPr>
          <p:nvPr/>
        </p:nvGrpSpPr>
        <p:grpSpPr bwMode="auto">
          <a:xfrm>
            <a:off x="2352676" y="4157664"/>
            <a:ext cx="3630613" cy="2105025"/>
            <a:chOff x="829049" y="4157476"/>
            <a:chExt cx="3630613" cy="2105025"/>
          </a:xfrm>
        </p:grpSpPr>
        <p:sp>
          <p:nvSpPr>
            <p:cNvPr id="929797" name="AutoShape 5"/>
            <p:cNvSpPr>
              <a:spLocks noChangeArrowheads="1"/>
            </p:cNvSpPr>
            <p:nvPr/>
          </p:nvSpPr>
          <p:spPr bwMode="auto">
            <a:xfrm>
              <a:off x="829049" y="4157476"/>
              <a:ext cx="3630613" cy="2039937"/>
            </a:xfrm>
            <a:prstGeom prst="rect">
              <a:avLst/>
            </a:prstGeom>
            <a:gradFill rotWithShape="1">
              <a:gsLst>
                <a:gs pos="0">
                  <a:srgbClr val="8DACD0"/>
                </a:gs>
                <a:gs pos="100000">
                  <a:srgbClr val="DEE7F1"/>
                </a:gs>
              </a:gsLst>
              <a:lin ang="2700000" scaled="1"/>
            </a:gradFill>
            <a:ln w="9525">
              <a:solidFill>
                <a:srgbClr val="333333"/>
              </a:solidFill>
              <a:round/>
              <a:headEnd/>
              <a:tailEnd/>
            </a:ln>
            <a:effectLst>
              <a:outerShdw dist="35921" dir="2700000" algn="ctr" rotWithShape="0">
                <a:srgbClr val="AFAFAF"/>
              </a:outerShdw>
            </a:effectLst>
          </p:spPr>
          <p:txBody>
            <a:bodyPr/>
            <a:lstStyle/>
            <a:p>
              <a:pPr marL="166688" indent="-166688">
                <a:lnSpc>
                  <a:spcPct val="90000"/>
                </a:lnSpc>
                <a:spcBef>
                  <a:spcPct val="40000"/>
                </a:spcBef>
                <a:buSzPct val="80000"/>
                <a:buBlip>
                  <a:blip r:embed="rId4"/>
                </a:buBlip>
                <a:defRPr/>
              </a:pPr>
              <a:r>
                <a:rPr lang="en-US" dirty="0" err="1" smtClean="0">
                  <a:latin typeface="Segoe UI Light" panose="020B0502040204020203" pitchFamily="34" charset="0"/>
                  <a:cs typeface="Segoe UI Light" panose="020B0502040204020203" pitchFamily="34" charset="0"/>
                </a:rPr>
                <a:t>Burimet</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ndara</a:t>
              </a:r>
              <a:r>
                <a:rPr lang="en-US" dirty="0" smtClean="0">
                  <a:latin typeface="Segoe UI Light" panose="020B0502040204020203" pitchFamily="34" charset="0"/>
                  <a:cs typeface="Segoe UI Light" panose="020B0502040204020203" pitchFamily="34" charset="0"/>
                </a:rPr>
                <a:t> ne </a:t>
              </a:r>
              <a:r>
                <a:rPr lang="en-US" dirty="0" err="1" smtClean="0">
                  <a:latin typeface="Segoe UI Light" panose="020B0502040204020203" pitchFamily="34" charset="0"/>
                  <a:cs typeface="Segoe UI Light" panose="020B0502040204020203" pitchFamily="34" charset="0"/>
                </a:rPr>
                <a:t>rrjet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perfshijne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listat</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kontrollit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asesit</a:t>
              </a:r>
              <a:r>
                <a:rPr lang="en-US" dirty="0" smtClean="0">
                  <a:latin typeface="Segoe UI Light" panose="020B0502040204020203" pitchFamily="34" charset="0"/>
                  <a:cs typeface="Segoe UI Light" panose="020B0502040204020203" pitchFamily="34" charset="0"/>
                </a:rPr>
                <a:t> (ACL) </a:t>
              </a:r>
              <a:r>
                <a:rPr lang="en-US" dirty="0" err="1" smtClean="0">
                  <a:latin typeface="Segoe UI Light" panose="020B0502040204020203" pitchFamily="34" charset="0"/>
                  <a:cs typeface="Segoe UI Light" panose="020B0502040204020203" pitchFamily="34" charset="0"/>
                </a:rPr>
                <a:t>qe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percakton</a:t>
              </a:r>
              <a:r>
                <a:rPr lang="en-US" dirty="0" smtClean="0">
                  <a:latin typeface="Segoe UI Light" panose="020B0502040204020203" pitchFamily="34" charset="0"/>
                  <a:cs typeface="Segoe UI Light" panose="020B0502040204020203" pitchFamily="34" charset="0"/>
                </a:rPr>
                <a:t> se </a:t>
              </a:r>
              <a:r>
                <a:rPr lang="en-US" dirty="0" err="1" smtClean="0">
                  <a:latin typeface="Segoe UI Light" panose="020B0502040204020203" pitchFamily="34" charset="0"/>
                  <a:cs typeface="Segoe UI Light" panose="020B0502040204020203" pitchFamily="34" charset="0"/>
                </a:rPr>
                <a:t>kush</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mund</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aksesoje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keto</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burime</a:t>
              </a:r>
              <a:endParaRPr lang="en-US" dirty="0">
                <a:latin typeface="Segoe UI Light" panose="020B0502040204020203" pitchFamily="34" charset="0"/>
                <a:cs typeface="Segoe UI Light" panose="020B0502040204020203" pitchFamily="34" charset="0"/>
              </a:endParaRPr>
            </a:p>
          </p:txBody>
        </p:sp>
        <p:grpSp>
          <p:nvGrpSpPr>
            <p:cNvPr id="8218" name="Group 44"/>
            <p:cNvGrpSpPr>
              <a:grpSpLocks/>
            </p:cNvGrpSpPr>
            <p:nvPr/>
          </p:nvGrpSpPr>
          <p:grpSpPr bwMode="auto">
            <a:xfrm>
              <a:off x="3089649" y="5306826"/>
              <a:ext cx="658813" cy="955675"/>
              <a:chOff x="4158" y="1785"/>
              <a:chExt cx="415" cy="602"/>
            </a:xfrm>
          </p:grpSpPr>
          <p:pic>
            <p:nvPicPr>
              <p:cNvPr id="929820" name="Picture 28"/>
              <p:cNvPicPr>
                <a:picLocks noChangeAspect="1" noChangeArrowheads="1"/>
              </p:cNvPicPr>
              <p:nvPr/>
            </p:nvPicPr>
            <p:blipFill>
              <a:blip r:embed="rId9" cstate="print"/>
              <a:srcRect/>
              <a:stretch>
                <a:fillRect/>
              </a:stretch>
            </p:blipFill>
            <p:spPr bwMode="auto">
              <a:xfrm>
                <a:off x="4204" y="1785"/>
                <a:ext cx="369" cy="602"/>
              </a:xfrm>
              <a:prstGeom prst="rect">
                <a:avLst/>
              </a:prstGeom>
              <a:noFill/>
              <a:ln w="9525" algn="ctr">
                <a:noFill/>
                <a:miter lim="800000"/>
                <a:headEnd/>
                <a:tailEnd/>
              </a:ln>
              <a:effectLst>
                <a:outerShdw dist="35921" dir="2700000" algn="ctr" rotWithShape="0">
                  <a:srgbClr val="AFAFAF"/>
                </a:outerShdw>
              </a:effectLst>
            </p:spPr>
          </p:pic>
          <p:pic>
            <p:nvPicPr>
              <p:cNvPr id="929821" name="Picture 29"/>
              <p:cNvPicPr>
                <a:picLocks noChangeAspect="1" noChangeArrowheads="1"/>
              </p:cNvPicPr>
              <p:nvPr/>
            </p:nvPicPr>
            <p:blipFill>
              <a:blip r:embed="rId6" cstate="print"/>
              <a:srcRect/>
              <a:stretch>
                <a:fillRect/>
              </a:stretch>
            </p:blipFill>
            <p:spPr bwMode="auto">
              <a:xfrm>
                <a:off x="4158" y="1886"/>
                <a:ext cx="190" cy="305"/>
              </a:xfrm>
              <a:prstGeom prst="rect">
                <a:avLst/>
              </a:prstGeom>
              <a:noFill/>
              <a:ln w="9525" algn="ctr">
                <a:noFill/>
                <a:miter lim="800000"/>
                <a:headEnd/>
                <a:tailEnd/>
              </a:ln>
              <a:effectLst>
                <a:outerShdw dist="35921" dir="2700000" algn="ctr" rotWithShape="0">
                  <a:srgbClr val="AFAFAF"/>
                </a:outerShdw>
              </a:effectLst>
            </p:spPr>
          </p:pic>
        </p:grpSp>
      </p:grpSp>
      <p:sp>
        <p:nvSpPr>
          <p:cNvPr id="929838" name="AutoShape 46"/>
          <p:cNvSpPr>
            <a:spLocks noChangeArrowheads="1"/>
          </p:cNvSpPr>
          <p:nvPr/>
        </p:nvSpPr>
        <p:spPr bwMode="auto">
          <a:xfrm>
            <a:off x="1946276" y="1036638"/>
            <a:ext cx="8397875" cy="742950"/>
          </a:xfrm>
          <a:prstGeom prst="rect">
            <a:avLst/>
          </a:prstGeom>
          <a:gradFill rotWithShape="1">
            <a:gsLst>
              <a:gs pos="0">
                <a:srgbClr val="EAABA0"/>
              </a:gs>
              <a:gs pos="100000">
                <a:srgbClr val="F6D9D4"/>
              </a:gs>
            </a:gsLst>
            <a:lin ang="2700000" scaled="1"/>
          </a:gradFill>
          <a:ln w="9525" algn="ctr">
            <a:solidFill>
              <a:srgbClr val="808080"/>
            </a:solidFill>
            <a:round/>
            <a:headEnd/>
            <a:tailEnd/>
          </a:ln>
          <a:effectLst>
            <a:outerShdw dist="35921" dir="2700000" algn="ctr" rotWithShape="0">
              <a:srgbClr val="C0C0C0"/>
            </a:outerShdw>
          </a:effectLst>
        </p:spPr>
        <p:txBody>
          <a:bodyPr anchor="ctr"/>
          <a:lstStyle/>
          <a:p>
            <a:pPr algn="l" eaLnBrk="1" hangingPunct="1">
              <a:lnSpc>
                <a:spcPct val="90000"/>
              </a:lnSpc>
              <a:spcBef>
                <a:spcPct val="40000"/>
              </a:spcBef>
              <a:defRPr/>
            </a:pPr>
            <a:r>
              <a:rPr lang="en-US" dirty="0" err="1" smtClean="0">
                <a:latin typeface="Segoe UI Light" panose="020B0502040204020203" pitchFamily="34" charset="0"/>
                <a:cs typeface="Segoe UI Light" panose="020B0502040204020203" pitchFamily="34" charset="0"/>
              </a:rPr>
              <a:t>Authorizimi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eshte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procesi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verifiikimit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qe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perdorues</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autentiifikuar</a:t>
            </a:r>
            <a:r>
              <a:rPr lang="en-US" dirty="0" smtClean="0">
                <a:latin typeface="Segoe UI Light" panose="020B0502040204020203" pitchFamily="34" charset="0"/>
                <a:cs typeface="Segoe UI Light" panose="020B0502040204020203" pitchFamily="34" charset="0"/>
              </a:rPr>
              <a:t> ka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drejte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kryeje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veprim</a:t>
            </a:r>
            <a:endParaRPr lang="en-US" dirty="0">
              <a:latin typeface="Segoe UI Light" panose="020B0502040204020203" pitchFamily="34" charset="0"/>
              <a:cs typeface="Segoe UI Light" panose="020B0502040204020203" pitchFamily="34" charset="0"/>
            </a:endParaRPr>
          </a:p>
        </p:txBody>
      </p:sp>
      <p:grpSp>
        <p:nvGrpSpPr>
          <p:cNvPr id="8" name="Group 39"/>
          <p:cNvGrpSpPr>
            <a:grpSpLocks/>
          </p:cNvGrpSpPr>
          <p:nvPr/>
        </p:nvGrpSpPr>
        <p:grpSpPr bwMode="auto">
          <a:xfrm>
            <a:off x="6118226" y="4165600"/>
            <a:ext cx="3630613" cy="2173288"/>
            <a:chOff x="4594225" y="4165600"/>
            <a:chExt cx="3630613" cy="2173288"/>
          </a:xfrm>
        </p:grpSpPr>
        <p:sp>
          <p:nvSpPr>
            <p:cNvPr id="929799" name="AutoShape 7"/>
            <p:cNvSpPr>
              <a:spLocks noChangeArrowheads="1"/>
            </p:cNvSpPr>
            <p:nvPr/>
          </p:nvSpPr>
          <p:spPr bwMode="auto">
            <a:xfrm>
              <a:off x="4594225" y="4165600"/>
              <a:ext cx="3630613" cy="2028825"/>
            </a:xfrm>
            <a:prstGeom prst="rect">
              <a:avLst/>
            </a:prstGeom>
            <a:gradFill rotWithShape="1">
              <a:gsLst>
                <a:gs pos="0">
                  <a:srgbClr val="D5D69C"/>
                </a:gs>
                <a:gs pos="100000">
                  <a:srgbClr val="EEEFD7"/>
                </a:gs>
              </a:gsLst>
              <a:lin ang="2700000" scaled="1"/>
            </a:gradFill>
            <a:ln w="9525">
              <a:solidFill>
                <a:srgbClr val="4D4D4D"/>
              </a:solidFill>
              <a:round/>
              <a:headEnd/>
              <a:tailEnd/>
            </a:ln>
            <a:effectLst>
              <a:outerShdw dist="35921" dir="2700000" algn="ctr" rotWithShape="0">
                <a:srgbClr val="AFAFAF"/>
              </a:outerShdw>
            </a:effectLst>
          </p:spPr>
          <p:txBody>
            <a:bodyPr/>
            <a:lstStyle/>
            <a:p>
              <a:pPr marL="166688" indent="-166688">
                <a:lnSpc>
                  <a:spcPct val="90000"/>
                </a:lnSpc>
                <a:spcBef>
                  <a:spcPct val="40000"/>
                </a:spcBef>
                <a:buSzPct val="80000"/>
                <a:buBlip>
                  <a:blip r:embed="rId4"/>
                </a:buBlip>
                <a:defRPr/>
              </a:pPr>
              <a:r>
                <a:rPr lang="en-US" dirty="0" err="1" smtClean="0">
                  <a:latin typeface="Segoe UI Light" panose="020B0502040204020203" pitchFamily="34" charset="0"/>
                  <a:cs typeface="Segoe UI Light" panose="020B0502040204020203" pitchFamily="34" charset="0"/>
                </a:rPr>
                <a:t>Tokeni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sigurise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krahasohet</a:t>
              </a:r>
              <a:r>
                <a:rPr lang="en-US" dirty="0" smtClean="0">
                  <a:latin typeface="Segoe UI Light" panose="020B0502040204020203" pitchFamily="34" charset="0"/>
                  <a:cs typeface="Segoe UI Light" panose="020B0502040204020203" pitchFamily="34" charset="0"/>
                </a:rPr>
                <a:t> me listen e </a:t>
              </a:r>
              <a:r>
                <a:rPr lang="en-US" dirty="0" err="1" smtClean="0">
                  <a:latin typeface="Segoe UI Light" panose="020B0502040204020203" pitchFamily="34" charset="0"/>
                  <a:cs typeface="Segoe UI Light" panose="020B0502040204020203" pitchFamily="34" charset="0"/>
                </a:rPr>
                <a:t>kontrollit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aksesit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direktorise</a:t>
              </a:r>
              <a:r>
                <a:rPr lang="en-US" dirty="0" smtClean="0">
                  <a:latin typeface="Segoe UI Light" panose="020B0502040204020203" pitchFamily="34" charset="0"/>
                  <a:cs typeface="Segoe UI Light" panose="020B0502040204020203" pitchFamily="34" charset="0"/>
                </a:rPr>
                <a:t>) per </a:t>
              </a:r>
              <a:r>
                <a:rPr lang="en-US" dirty="0" err="1" smtClean="0">
                  <a:latin typeface="Segoe UI Light" panose="020B0502040204020203" pitchFamily="34" charset="0"/>
                  <a:cs typeface="Segoe UI Light" panose="020B0502040204020203" pitchFamily="34" charset="0"/>
                </a:rPr>
                <a:t>kete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burim</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aksesi</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ose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jepet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ose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hiqet</a:t>
              </a:r>
              <a:endParaRPr lang="en-US" dirty="0">
                <a:latin typeface="Segoe UI Light" panose="020B0502040204020203" pitchFamily="34" charset="0"/>
                <a:cs typeface="Segoe UI Light" panose="020B0502040204020203" pitchFamily="34" charset="0"/>
              </a:endParaRPr>
            </a:p>
          </p:txBody>
        </p:sp>
        <p:grpSp>
          <p:nvGrpSpPr>
            <p:cNvPr id="8210" name="Group 42"/>
            <p:cNvGrpSpPr>
              <a:grpSpLocks/>
            </p:cNvGrpSpPr>
            <p:nvPr/>
          </p:nvGrpSpPr>
          <p:grpSpPr bwMode="auto">
            <a:xfrm>
              <a:off x="6992938" y="5532438"/>
              <a:ext cx="566737" cy="806450"/>
              <a:chOff x="4275" y="3295"/>
              <a:chExt cx="357" cy="508"/>
            </a:xfrm>
          </p:grpSpPr>
          <p:pic>
            <p:nvPicPr>
              <p:cNvPr id="929829" name="Picture 37"/>
              <p:cNvPicPr>
                <a:picLocks noChangeAspect="1" noChangeArrowheads="1"/>
              </p:cNvPicPr>
              <p:nvPr/>
            </p:nvPicPr>
            <p:blipFill>
              <a:blip r:embed="rId10" cstate="print"/>
              <a:srcRect/>
              <a:stretch>
                <a:fillRect/>
              </a:stretch>
            </p:blipFill>
            <p:spPr bwMode="auto">
              <a:xfrm>
                <a:off x="4321" y="3295"/>
                <a:ext cx="311" cy="508"/>
              </a:xfrm>
              <a:prstGeom prst="rect">
                <a:avLst/>
              </a:prstGeom>
              <a:noFill/>
              <a:ln w="9525" algn="ctr">
                <a:noFill/>
                <a:miter lim="800000"/>
                <a:headEnd/>
                <a:tailEnd/>
              </a:ln>
              <a:effectLst>
                <a:outerShdw dist="35921" dir="2700000" algn="ctr" rotWithShape="0">
                  <a:srgbClr val="AFAFAF"/>
                </a:outerShdw>
              </a:effectLst>
            </p:spPr>
          </p:pic>
          <p:pic>
            <p:nvPicPr>
              <p:cNvPr id="929830" name="Picture 38"/>
              <p:cNvPicPr>
                <a:picLocks noChangeAspect="1" noChangeArrowheads="1"/>
              </p:cNvPicPr>
              <p:nvPr/>
            </p:nvPicPr>
            <p:blipFill>
              <a:blip r:embed="rId11" cstate="print"/>
              <a:srcRect/>
              <a:stretch>
                <a:fillRect/>
              </a:stretch>
            </p:blipFill>
            <p:spPr bwMode="auto">
              <a:xfrm>
                <a:off x="4275" y="3396"/>
                <a:ext cx="183" cy="294"/>
              </a:xfrm>
              <a:prstGeom prst="rect">
                <a:avLst/>
              </a:prstGeom>
              <a:noFill/>
              <a:ln w="9525" algn="ctr">
                <a:noFill/>
                <a:miter lim="800000"/>
                <a:headEnd/>
                <a:tailEnd/>
              </a:ln>
              <a:effectLst>
                <a:outerShdw dist="35921" dir="2700000" algn="ctr" rotWithShape="0">
                  <a:srgbClr val="AFAFAF"/>
                </a:outerShdw>
              </a:effectLst>
            </p:spPr>
          </p:pic>
        </p:grpSp>
        <p:grpSp>
          <p:nvGrpSpPr>
            <p:cNvPr id="8211" name="Group 41"/>
            <p:cNvGrpSpPr>
              <a:grpSpLocks/>
            </p:cNvGrpSpPr>
            <p:nvPr/>
          </p:nvGrpSpPr>
          <p:grpSpPr bwMode="auto">
            <a:xfrm>
              <a:off x="5129213" y="5602288"/>
              <a:ext cx="930275" cy="696912"/>
              <a:chOff x="2991" y="3409"/>
              <a:chExt cx="586" cy="439"/>
            </a:xfrm>
          </p:grpSpPr>
          <p:pic>
            <p:nvPicPr>
              <p:cNvPr id="929831" name="Picture 39"/>
              <p:cNvPicPr>
                <a:picLocks noChangeAspect="1" noChangeArrowheads="1"/>
              </p:cNvPicPr>
              <p:nvPr/>
            </p:nvPicPr>
            <p:blipFill>
              <a:blip r:embed="rId12" cstate="print"/>
              <a:srcRect/>
              <a:stretch>
                <a:fillRect/>
              </a:stretch>
            </p:blipFill>
            <p:spPr bwMode="auto">
              <a:xfrm>
                <a:off x="2991" y="3409"/>
                <a:ext cx="586" cy="439"/>
              </a:xfrm>
              <a:prstGeom prst="rect">
                <a:avLst/>
              </a:prstGeom>
              <a:noFill/>
              <a:ln w="9525" algn="ctr">
                <a:noFill/>
                <a:miter lim="800000"/>
                <a:headEnd/>
                <a:tailEnd/>
              </a:ln>
              <a:effectLst>
                <a:outerShdw dist="35921" dir="2700000" algn="ctr" rotWithShape="0">
                  <a:srgbClr val="AFAFAF"/>
                </a:outerShdw>
              </a:effectLst>
            </p:spPr>
          </p:pic>
          <p:pic>
            <p:nvPicPr>
              <p:cNvPr id="929832" name="Picture 40"/>
              <p:cNvPicPr>
                <a:picLocks noChangeAspect="1" noChangeArrowheads="1"/>
              </p:cNvPicPr>
              <p:nvPr/>
            </p:nvPicPr>
            <p:blipFill>
              <a:blip r:embed="rId11" cstate="print"/>
              <a:srcRect/>
              <a:stretch>
                <a:fillRect/>
              </a:stretch>
            </p:blipFill>
            <p:spPr bwMode="auto">
              <a:xfrm>
                <a:off x="3169" y="3451"/>
                <a:ext cx="183" cy="294"/>
              </a:xfrm>
              <a:prstGeom prst="rect">
                <a:avLst/>
              </a:prstGeom>
              <a:noFill/>
              <a:ln w="9525" algn="ctr">
                <a:noFill/>
                <a:miter lim="800000"/>
                <a:headEnd/>
                <a:tailEnd/>
              </a:ln>
              <a:effectLst>
                <a:outerShdw dist="35921" dir="2700000" algn="ctr" rotWithShape="0">
                  <a:srgbClr val="AFAFAF"/>
                </a:outerShdw>
              </a:effectLst>
            </p:spPr>
          </p:pic>
        </p:grpSp>
        <p:cxnSp>
          <p:nvCxnSpPr>
            <p:cNvPr id="8212" name="Straight Arrow Connector 32"/>
            <p:cNvCxnSpPr>
              <a:cxnSpLocks noChangeShapeType="1"/>
            </p:cNvCxnSpPr>
            <p:nvPr/>
          </p:nvCxnSpPr>
          <p:spPr bwMode="auto">
            <a:xfrm>
              <a:off x="6176512" y="5934974"/>
              <a:ext cx="741872" cy="1"/>
            </a:xfrm>
            <a:prstGeom prst="straightConnector1">
              <a:avLst/>
            </a:prstGeom>
            <a:noFill/>
            <a:ln w="50800" algn="ctr">
              <a:solidFill>
                <a:srgbClr val="C00000"/>
              </a:solidFill>
              <a:round/>
              <a:headEnd type="triangle" w="med" len="med"/>
              <a:tailEnd type="triangle" w="med" len="med"/>
            </a:ln>
            <a:extLst>
              <a:ext uri="{909E8E84-426E-40DD-AFC4-6F175D3DCCD1}">
                <a14:hiddenFill xmlns:a14="http://schemas.microsoft.com/office/drawing/2010/main" xmlns="">
                  <a:noFill/>
                </a14:hiddenFill>
              </a:ext>
            </a:extLst>
          </p:spPr>
        </p:cxnSp>
      </p:grpSp>
      <p:pic>
        <p:nvPicPr>
          <p:cNvPr id="30" name="Picture 29"/>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2495451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dirty="0" err="1" smtClean="0"/>
              <a:t>Cfare</a:t>
            </a:r>
            <a:r>
              <a:rPr lang="en-US" dirty="0" smtClean="0"/>
              <a:t> </a:t>
            </a:r>
            <a:r>
              <a:rPr lang="en-US" dirty="0" err="1" smtClean="0"/>
              <a:t>ofrojne</a:t>
            </a:r>
            <a:r>
              <a:rPr lang="en-US" dirty="0" smtClean="0"/>
              <a:t> </a:t>
            </a:r>
            <a:r>
              <a:rPr lang="en-US" dirty="0" err="1" smtClean="0"/>
              <a:t>sherbimet</a:t>
            </a:r>
            <a:r>
              <a:rPr lang="en-US" dirty="0" smtClean="0"/>
              <a:t> </a:t>
            </a:r>
            <a:r>
              <a:rPr lang="en-US" dirty="0" err="1" smtClean="0"/>
              <a:t>direktori</a:t>
            </a:r>
            <a:r>
              <a:rPr lang="en-US" dirty="0" smtClean="0"/>
              <a:t> AD DS?</a:t>
            </a:r>
          </a:p>
        </p:txBody>
      </p:sp>
      <p:sp>
        <p:nvSpPr>
          <p:cNvPr id="6147" name="Rounded Rectangle 812098"/>
          <p:cNvSpPr>
            <a:spLocks noGrp="1" noChangeArrowheads="1"/>
          </p:cNvSpPr>
          <p:nvPr>
            <p:ph type="body" idx="4294967295"/>
          </p:nvPr>
        </p:nvSpPr>
        <p:spPr>
          <a:xfrm>
            <a:off x="1965325" y="2298700"/>
            <a:ext cx="8339138" cy="3868738"/>
          </a:xfrm>
          <a:prstGeom prst="rect">
            <a:avLst/>
          </a:prstGeom>
          <a:solidFill>
            <a:schemeClr val="accent1">
              <a:lumMod val="20000"/>
              <a:lumOff val="80000"/>
            </a:schemeClr>
          </a:solidFill>
          <a:ln cap="flat" algn="ctr">
            <a:noFill/>
            <a:round/>
            <a:headEnd type="none" w="med" len="med"/>
            <a:tailEnd type="none" w="med" len="med"/>
          </a:ln>
        </p:spPr>
        <p:txBody>
          <a:bodyPr lIns="91440" tIns="45720" rIns="91440" bIns="45720"/>
          <a:lstStyle/>
          <a:p>
            <a:pPr marL="0" indent="0">
              <a:spcBef>
                <a:spcPct val="0"/>
              </a:spcBef>
              <a:buNone/>
            </a:pPr>
            <a:r>
              <a:rPr lang="en-US" b="0" dirty="0" smtClean="0"/>
              <a:t>AD DS </a:t>
            </a:r>
            <a:r>
              <a:rPr lang="en-US" b="0" dirty="0" err="1" smtClean="0"/>
              <a:t>perfshijne</a:t>
            </a:r>
            <a:r>
              <a:rPr lang="en-US" b="0" dirty="0" smtClean="0"/>
              <a:t> </a:t>
            </a:r>
            <a:r>
              <a:rPr lang="en-US" b="0" dirty="0" err="1" smtClean="0"/>
              <a:t>specifika</a:t>
            </a:r>
            <a:r>
              <a:rPr lang="en-US" b="0" dirty="0" smtClean="0"/>
              <a:t> </a:t>
            </a:r>
            <a:r>
              <a:rPr lang="en-US" b="0" dirty="0" err="1" smtClean="0"/>
              <a:t>si</a:t>
            </a:r>
            <a:r>
              <a:rPr lang="en-US" b="0" dirty="0" smtClean="0"/>
              <a:t>:</a:t>
            </a:r>
          </a:p>
        </p:txBody>
      </p:sp>
      <p:sp>
        <p:nvSpPr>
          <p:cNvPr id="6148" name="Rounded Rectangle 844806"/>
          <p:cNvSpPr>
            <a:spLocks noChangeArrowheads="1"/>
          </p:cNvSpPr>
          <p:nvPr/>
        </p:nvSpPr>
        <p:spPr bwMode="auto">
          <a:xfrm>
            <a:off x="2183765" y="2939733"/>
            <a:ext cx="7780338" cy="355600"/>
          </a:xfrm>
          <a:prstGeom prst="roundRect">
            <a:avLst>
              <a:gd name="adj" fmla="val 4167"/>
            </a:avLst>
          </a:prstGeom>
          <a:solidFill>
            <a:schemeClr val="bg2">
              <a:lumMod val="75000"/>
            </a:schemeClr>
          </a:solidFill>
          <a:ln w="9525" algn="ctr">
            <a:solidFill>
              <a:schemeClr val="tx1"/>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Direktori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centralizuar</a:t>
            </a:r>
            <a:r>
              <a:rPr lang="en-US" b="0" dirty="0" smtClean="0">
                <a:latin typeface="Segoe UI Light" panose="020B0502040204020203" pitchFamily="34" charset="0"/>
                <a:cs typeface="Segoe UI Light" panose="020B0502040204020203" pitchFamily="34" charset="0"/>
              </a:rPr>
              <a:t> </a:t>
            </a:r>
            <a:endParaRPr lang="en-US" b="0" dirty="0">
              <a:latin typeface="Segoe UI Light" panose="020B0502040204020203" pitchFamily="34" charset="0"/>
              <a:cs typeface="Segoe UI Light" panose="020B0502040204020203" pitchFamily="34" charset="0"/>
            </a:endParaRPr>
          </a:p>
        </p:txBody>
      </p:sp>
      <p:sp>
        <p:nvSpPr>
          <p:cNvPr id="6149" name="Rounded Rectangle 844808"/>
          <p:cNvSpPr>
            <a:spLocks noChangeArrowheads="1"/>
          </p:cNvSpPr>
          <p:nvPr/>
        </p:nvSpPr>
        <p:spPr bwMode="auto">
          <a:xfrm>
            <a:off x="2244725" y="3524250"/>
            <a:ext cx="7780338" cy="355600"/>
          </a:xfrm>
          <a:prstGeom prst="roundRect">
            <a:avLst>
              <a:gd name="adj" fmla="val 4167"/>
            </a:avLst>
          </a:prstGeom>
          <a:solidFill>
            <a:schemeClr val="bg2">
              <a:lumMod val="75000"/>
            </a:schemeClr>
          </a:solidFill>
          <a:ln w="9525" algn="ctr">
            <a:solidFill>
              <a:schemeClr val="tx1"/>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Akses</a:t>
            </a:r>
            <a:r>
              <a:rPr lang="en-US" b="0" dirty="0" smtClean="0">
                <a:latin typeface="Segoe UI Light" panose="020B0502040204020203" pitchFamily="34" charset="0"/>
                <a:cs typeface="Segoe UI Light" panose="020B0502040204020203" pitchFamily="34" charset="0"/>
              </a:rPr>
              <a:t> ,me </a:t>
            </a:r>
            <a:r>
              <a:rPr lang="en-US" b="0" dirty="0" err="1" smtClean="0">
                <a:latin typeface="Segoe UI Light" panose="020B0502040204020203" pitchFamily="34" charset="0"/>
                <a:cs typeface="Segoe UI Light" panose="020B0502040204020203" pitchFamily="34" charset="0"/>
              </a:rPr>
              <a:t>nje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logim</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vetem</a:t>
            </a:r>
            <a:r>
              <a:rPr lang="en-US" dirty="0" smtClean="0">
                <a:latin typeface="Segoe UI Light" panose="020B0502040204020203" pitchFamily="34" charset="0"/>
                <a:cs typeface="Segoe UI Light" panose="020B0502040204020203" pitchFamily="34" charset="0"/>
              </a:rPr>
              <a:t> </a:t>
            </a:r>
            <a:endParaRPr lang="en-US" dirty="0">
              <a:latin typeface="Segoe UI Light" panose="020B0502040204020203" pitchFamily="34" charset="0"/>
              <a:cs typeface="Segoe UI Light" panose="020B0502040204020203" pitchFamily="34" charset="0"/>
            </a:endParaRPr>
          </a:p>
        </p:txBody>
      </p:sp>
      <p:sp>
        <p:nvSpPr>
          <p:cNvPr id="6150" name="Rounded Rectangle 844808"/>
          <p:cNvSpPr>
            <a:spLocks noChangeArrowheads="1"/>
          </p:cNvSpPr>
          <p:nvPr/>
        </p:nvSpPr>
        <p:spPr bwMode="auto">
          <a:xfrm>
            <a:off x="2238376" y="4179888"/>
            <a:ext cx="7794625" cy="355600"/>
          </a:xfrm>
          <a:prstGeom prst="roundRect">
            <a:avLst>
              <a:gd name="adj" fmla="val 4167"/>
            </a:avLst>
          </a:prstGeom>
          <a:solidFill>
            <a:schemeClr val="bg2">
              <a:lumMod val="75000"/>
            </a:schemeClr>
          </a:solidFill>
          <a:ln w="9525" algn="ctr">
            <a:solidFill>
              <a:schemeClr val="tx1"/>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Siguri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integruar</a:t>
            </a:r>
            <a:r>
              <a:rPr lang="en-US" dirty="0" smtClean="0">
                <a:latin typeface="Segoe UI Light" panose="020B0502040204020203" pitchFamily="34" charset="0"/>
                <a:cs typeface="Segoe UI Light" panose="020B0502040204020203" pitchFamily="34" charset="0"/>
              </a:rPr>
              <a:t> </a:t>
            </a:r>
            <a:endParaRPr lang="en-US" dirty="0">
              <a:latin typeface="Segoe UI Light" panose="020B0502040204020203" pitchFamily="34" charset="0"/>
              <a:cs typeface="Segoe UI Light" panose="020B0502040204020203" pitchFamily="34" charset="0"/>
            </a:endParaRPr>
          </a:p>
        </p:txBody>
      </p:sp>
      <p:sp>
        <p:nvSpPr>
          <p:cNvPr id="6151" name="Rounded Rectangle 844808"/>
          <p:cNvSpPr>
            <a:spLocks noChangeArrowheads="1"/>
          </p:cNvSpPr>
          <p:nvPr/>
        </p:nvSpPr>
        <p:spPr bwMode="auto">
          <a:xfrm>
            <a:off x="2241550" y="4840288"/>
            <a:ext cx="7786688" cy="355600"/>
          </a:xfrm>
          <a:prstGeom prst="roundRect">
            <a:avLst>
              <a:gd name="adj" fmla="val 4167"/>
            </a:avLst>
          </a:prstGeom>
          <a:solidFill>
            <a:schemeClr val="bg2">
              <a:lumMod val="75000"/>
            </a:schemeClr>
          </a:solidFill>
          <a:ln w="9525" algn="ctr">
            <a:solidFill>
              <a:schemeClr val="tx1"/>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Shkallzueshmeri</a:t>
            </a:r>
            <a:r>
              <a:rPr lang="en-US" b="0" dirty="0" smtClean="0">
                <a:latin typeface="Segoe UI Light" panose="020B0502040204020203" pitchFamily="34" charset="0"/>
                <a:cs typeface="Segoe UI Light" panose="020B0502040204020203" pitchFamily="34" charset="0"/>
              </a:rPr>
              <a:t> </a:t>
            </a:r>
            <a:endParaRPr lang="en-US" b="0" dirty="0">
              <a:latin typeface="Segoe UI Light" panose="020B0502040204020203" pitchFamily="34" charset="0"/>
              <a:cs typeface="Segoe UI Light" panose="020B0502040204020203" pitchFamily="34" charset="0"/>
            </a:endParaRPr>
          </a:p>
        </p:txBody>
      </p:sp>
      <p:sp>
        <p:nvSpPr>
          <p:cNvPr id="925704" name="AutoShape 8"/>
          <p:cNvSpPr>
            <a:spLocks noChangeArrowheads="1"/>
          </p:cNvSpPr>
          <p:nvPr/>
        </p:nvSpPr>
        <p:spPr bwMode="auto">
          <a:xfrm>
            <a:off x="1966913" y="1052513"/>
            <a:ext cx="8335962" cy="950912"/>
          </a:xfrm>
          <a:prstGeom prst="rect">
            <a:avLst/>
          </a:prstGeom>
          <a:solidFill>
            <a:schemeClr val="accent2">
              <a:lumMod val="40000"/>
              <a:lumOff val="60000"/>
            </a:schemeClr>
          </a:solidFill>
          <a:ln w="9525" algn="ctr">
            <a:solidFill>
              <a:srgbClr val="808080"/>
            </a:solidFill>
            <a:round/>
            <a:headEnd/>
            <a:tailEnd/>
          </a:ln>
          <a:effectLst>
            <a:outerShdw dist="35921" dir="2700000" algn="ctr" rotWithShape="0">
              <a:srgbClr val="C0C0C0"/>
            </a:outerShdw>
          </a:effectLst>
        </p:spPr>
        <p:txBody>
          <a:bodyPr anchor="ctr"/>
          <a:lstStyle/>
          <a:p>
            <a:pPr algn="l" eaLnBrk="1" hangingPunct="1">
              <a:lnSpc>
                <a:spcPct val="90000"/>
              </a:lnSpc>
              <a:spcBef>
                <a:spcPct val="40000"/>
              </a:spcBef>
              <a:defRPr/>
            </a:pPr>
            <a:r>
              <a:rPr lang="en-US" dirty="0" err="1" smtClean="0">
                <a:latin typeface="Segoe UI Light" panose="020B0502040204020203" pitchFamily="34" charset="0"/>
                <a:cs typeface="Segoe UI Light" panose="020B0502040204020203" pitchFamily="34" charset="0"/>
              </a:rPr>
              <a:t>Sherbimet</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direktori</a:t>
            </a:r>
            <a:r>
              <a:rPr lang="en-US" dirty="0" smtClean="0">
                <a:latin typeface="Segoe UI Light" panose="020B0502040204020203" pitchFamily="34" charset="0"/>
                <a:cs typeface="Segoe UI Light" panose="020B0502040204020203" pitchFamily="34" charset="0"/>
              </a:rPr>
              <a:t> AD DS </a:t>
            </a:r>
            <a:r>
              <a:rPr lang="en-US" dirty="0" err="1" smtClean="0">
                <a:latin typeface="Segoe UI Light" panose="020B0502040204020203" pitchFamily="34" charset="0"/>
                <a:cs typeface="Segoe UI Light" panose="020B0502040204020203" pitchFamily="34" charset="0"/>
              </a:rPr>
              <a:t>ofrojne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nje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sherbim</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centralizuar</a:t>
            </a:r>
            <a:r>
              <a:rPr lang="en-US" dirty="0" smtClean="0">
                <a:latin typeface="Segoe UI Light" panose="020B0502040204020203" pitchFamily="34" charset="0"/>
                <a:cs typeface="Segoe UI Light" panose="020B0502040204020203" pitchFamily="34" charset="0"/>
              </a:rPr>
              <a:t> per </a:t>
            </a:r>
            <a:r>
              <a:rPr lang="en-US" dirty="0" err="1" smtClean="0">
                <a:latin typeface="Segoe UI Light" panose="020B0502040204020203" pitchFamily="34" charset="0"/>
                <a:cs typeface="Segoe UI Light" panose="020B0502040204020203" pitchFamily="34" charset="0"/>
              </a:rPr>
              <a:t>menaxhimin</a:t>
            </a:r>
            <a:r>
              <a:rPr lang="en-US" dirty="0" smtClean="0">
                <a:latin typeface="Segoe UI Light" panose="020B0502040204020203" pitchFamily="34" charset="0"/>
                <a:cs typeface="Segoe UI Light" panose="020B0502040204020203" pitchFamily="34" charset="0"/>
              </a:rPr>
              <a:t> e </a:t>
            </a:r>
            <a:r>
              <a:rPr lang="en-US" dirty="0" err="1" smtClean="0">
                <a:latin typeface="Segoe UI Light" panose="020B0502040204020203" pitchFamily="34" charset="0"/>
                <a:cs typeface="Segoe UI Light" panose="020B0502040204020203" pitchFamily="34" charset="0"/>
              </a:rPr>
              <a:t>perdororuesve</a:t>
            </a:r>
            <a:r>
              <a:rPr lang="en-US" dirty="0" smtClean="0">
                <a:latin typeface="Segoe UI Light" panose="020B0502040204020203" pitchFamily="34" charset="0"/>
                <a:cs typeface="Segoe UI Light" panose="020B0502040204020203" pitchFamily="34" charset="0"/>
              </a:rPr>
              <a:t> , </a:t>
            </a:r>
            <a:r>
              <a:rPr lang="en-US" dirty="0" err="1" smtClean="0">
                <a:latin typeface="Segoe UI Light" panose="020B0502040204020203" pitchFamily="34" charset="0"/>
                <a:cs typeface="Segoe UI Light" panose="020B0502040204020203" pitchFamily="34" charset="0"/>
              </a:rPr>
              <a:t>kompjuterave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dhe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burimeve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te</a:t>
            </a:r>
            <a:r>
              <a:rPr lang="en-US" dirty="0" smtClean="0">
                <a:latin typeface="Segoe UI Light" panose="020B0502040204020203" pitchFamily="34" charset="0"/>
                <a:cs typeface="Segoe UI Light" panose="020B0502040204020203" pitchFamily="34" charset="0"/>
              </a:rPr>
              <a:t> </a:t>
            </a:r>
            <a:r>
              <a:rPr lang="en-US" dirty="0" err="1" smtClean="0">
                <a:latin typeface="Segoe UI Light" panose="020B0502040204020203" pitchFamily="34" charset="0"/>
                <a:cs typeface="Segoe UI Light" panose="020B0502040204020203" pitchFamily="34" charset="0"/>
              </a:rPr>
              <a:t>tjera</a:t>
            </a:r>
            <a:r>
              <a:rPr lang="en-US" dirty="0" smtClean="0">
                <a:latin typeface="Segoe UI Light" panose="020B0502040204020203" pitchFamily="34" charset="0"/>
                <a:cs typeface="Segoe UI Light" panose="020B0502040204020203" pitchFamily="34" charset="0"/>
              </a:rPr>
              <a:t> ne </a:t>
            </a:r>
            <a:r>
              <a:rPr lang="en-US" dirty="0" err="1" smtClean="0">
                <a:latin typeface="Segoe UI Light" panose="020B0502040204020203" pitchFamily="34" charset="0"/>
                <a:cs typeface="Segoe UI Light" panose="020B0502040204020203" pitchFamily="34" charset="0"/>
              </a:rPr>
              <a:t>rrjet</a:t>
            </a:r>
            <a:endParaRPr lang="en-US" dirty="0">
              <a:latin typeface="Segoe UI Light" panose="020B0502040204020203" pitchFamily="34" charset="0"/>
              <a:cs typeface="Segoe UI Light" panose="020B0502040204020203" pitchFamily="34" charset="0"/>
            </a:endParaRPr>
          </a:p>
        </p:txBody>
      </p:sp>
      <p:sp>
        <p:nvSpPr>
          <p:cNvPr id="6153" name="Rounded Rectangle 844808"/>
          <p:cNvSpPr>
            <a:spLocks noChangeArrowheads="1"/>
          </p:cNvSpPr>
          <p:nvPr/>
        </p:nvSpPr>
        <p:spPr bwMode="auto">
          <a:xfrm>
            <a:off x="2239963" y="5468938"/>
            <a:ext cx="7789862" cy="355600"/>
          </a:xfrm>
          <a:prstGeom prst="roundRect">
            <a:avLst>
              <a:gd name="adj" fmla="val 4167"/>
            </a:avLst>
          </a:prstGeom>
          <a:solidFill>
            <a:schemeClr val="bg2">
              <a:lumMod val="75000"/>
            </a:schemeClr>
          </a:solidFill>
          <a:ln w="9525" algn="ctr">
            <a:solidFill>
              <a:schemeClr val="tx1"/>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Nderfaqe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menaxhimi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perbashket</a:t>
            </a:r>
            <a:r>
              <a:rPr lang="en-US" b="0" dirty="0" smtClean="0">
                <a:latin typeface="Segoe UI Light" panose="020B0502040204020203" pitchFamily="34" charset="0"/>
                <a:cs typeface="Segoe UI Light" panose="020B0502040204020203" pitchFamily="34" charset="0"/>
              </a:rPr>
              <a:t>  </a:t>
            </a:r>
            <a:endParaRPr lang="en-US" b="0" dirty="0">
              <a:latin typeface="Segoe UI Light" panose="020B0502040204020203" pitchFamily="34" charset="0"/>
              <a:cs typeface="Segoe UI Light" panose="020B05020402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387247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500" fill="hold"/>
                                        <p:tgtEl>
                                          <p:spTgt spid="6149"/>
                                        </p:tgtEl>
                                        <p:attrNameLst>
                                          <p:attrName>ppt_x</p:attrName>
                                        </p:attrNameLst>
                                      </p:cBhvr>
                                      <p:tavLst>
                                        <p:tav tm="0">
                                          <p:val>
                                            <p:strVal val="#ppt_x"/>
                                          </p:val>
                                        </p:tav>
                                        <p:tav tm="100000">
                                          <p:val>
                                            <p:strVal val="#ppt_x"/>
                                          </p:val>
                                        </p:tav>
                                      </p:tavLst>
                                    </p:anim>
                                    <p:anim calcmode="lin" valueType="num">
                                      <p:cBhvr additive="base">
                                        <p:cTn id="1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51"/>
                                        </p:tgtEl>
                                        <p:attrNameLst>
                                          <p:attrName>style.visibility</p:attrName>
                                        </p:attrNameLst>
                                      </p:cBhvr>
                                      <p:to>
                                        <p:strVal val="visible"/>
                                      </p:to>
                                    </p:set>
                                    <p:anim calcmode="lin" valueType="num">
                                      <p:cBhvr additive="base">
                                        <p:cTn id="25" dur="500" fill="hold"/>
                                        <p:tgtEl>
                                          <p:spTgt spid="6151"/>
                                        </p:tgtEl>
                                        <p:attrNameLst>
                                          <p:attrName>ppt_x</p:attrName>
                                        </p:attrNameLst>
                                      </p:cBhvr>
                                      <p:tavLst>
                                        <p:tav tm="0">
                                          <p:val>
                                            <p:strVal val="#ppt_x"/>
                                          </p:val>
                                        </p:tav>
                                        <p:tav tm="100000">
                                          <p:val>
                                            <p:strVal val="#ppt_x"/>
                                          </p:val>
                                        </p:tav>
                                      </p:tavLst>
                                    </p:anim>
                                    <p:anim calcmode="lin" valueType="num">
                                      <p:cBhvr additive="base">
                                        <p:cTn id="26"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53"/>
                                        </p:tgtEl>
                                        <p:attrNameLst>
                                          <p:attrName>style.visibility</p:attrName>
                                        </p:attrNameLst>
                                      </p:cBhvr>
                                      <p:to>
                                        <p:strVal val="visible"/>
                                      </p:to>
                                    </p:set>
                                    <p:anim calcmode="lin" valueType="num">
                                      <p:cBhvr additive="base">
                                        <p:cTn id="31" dur="500" fill="hold"/>
                                        <p:tgtEl>
                                          <p:spTgt spid="6153"/>
                                        </p:tgtEl>
                                        <p:attrNameLst>
                                          <p:attrName>ppt_x</p:attrName>
                                        </p:attrNameLst>
                                      </p:cBhvr>
                                      <p:tavLst>
                                        <p:tav tm="0">
                                          <p:val>
                                            <p:strVal val="#ppt_x"/>
                                          </p:val>
                                        </p:tav>
                                        <p:tav tm="100000">
                                          <p:val>
                                            <p:strVal val="#ppt_x"/>
                                          </p:val>
                                        </p:tav>
                                      </p:tavLst>
                                    </p:anim>
                                    <p:anim calcmode="lin" valueType="num">
                                      <p:cBhvr additive="base">
                                        <p:cTn id="32"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50" grpId="0" animBg="1"/>
      <p:bldP spid="6151" grpId="0" animBg="1"/>
      <p:bldP spid="61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dirty="0" err="1" smtClean="0"/>
              <a:t>Menaxhim</a:t>
            </a:r>
            <a:r>
              <a:rPr lang="en-US" dirty="0" smtClean="0"/>
              <a:t> </a:t>
            </a:r>
            <a:r>
              <a:rPr lang="en-US" dirty="0" err="1" smtClean="0"/>
              <a:t>i</a:t>
            </a:r>
            <a:r>
              <a:rPr lang="en-US" dirty="0" smtClean="0"/>
              <a:t> </a:t>
            </a:r>
            <a:r>
              <a:rPr lang="en-US" dirty="0" err="1" smtClean="0"/>
              <a:t>qenderzuar</a:t>
            </a:r>
            <a:r>
              <a:rPr lang="en-US" dirty="0" smtClean="0"/>
              <a:t> ne </a:t>
            </a:r>
            <a:r>
              <a:rPr lang="en-US" dirty="0" err="1" smtClean="0"/>
              <a:t>rrjet</a:t>
            </a:r>
            <a:endParaRPr lang="en-US" dirty="0" smtClean="0"/>
          </a:p>
        </p:txBody>
      </p:sp>
      <p:sp>
        <p:nvSpPr>
          <p:cNvPr id="9219" name="Rounded Rectangle 812098"/>
          <p:cNvSpPr>
            <a:spLocks noGrp="1" noChangeArrowheads="1"/>
          </p:cNvSpPr>
          <p:nvPr>
            <p:ph type="body" idx="4294967295"/>
          </p:nvPr>
        </p:nvSpPr>
        <p:spPr>
          <a:xfrm>
            <a:off x="1968500" y="1112839"/>
            <a:ext cx="8339138" cy="5208587"/>
          </a:xfrm>
          <a:prstGeom prst="rect">
            <a:avLst/>
          </a:prstGeom>
          <a:solidFill>
            <a:srgbClr val="DEE7F1"/>
          </a:solidFill>
          <a:ln cap="flat" algn="ctr">
            <a:solidFill>
              <a:srgbClr val="333333"/>
            </a:solidFill>
            <a:round/>
            <a:headEnd type="none" w="med" len="med"/>
            <a:tailEnd type="none" w="med" len="med"/>
          </a:ln>
        </p:spPr>
        <p:txBody>
          <a:bodyPr lIns="91440" tIns="45720" rIns="91440" bIns="45720"/>
          <a:lstStyle/>
          <a:p>
            <a:pPr marL="0" indent="0">
              <a:spcBef>
                <a:spcPct val="0"/>
              </a:spcBef>
              <a:buNone/>
            </a:pPr>
            <a:r>
              <a:rPr lang="en-US" b="0" dirty="0" smtClean="0"/>
              <a:t>E </a:t>
            </a:r>
            <a:r>
              <a:rPr lang="en-US" b="0" dirty="0" err="1" smtClean="0"/>
              <a:t>qenderzon</a:t>
            </a:r>
            <a:r>
              <a:rPr lang="en-US" b="0" dirty="0" smtClean="0"/>
              <a:t> </a:t>
            </a:r>
            <a:r>
              <a:rPr lang="en-US" b="0" dirty="0" err="1" smtClean="0"/>
              <a:t>menaxhimin</a:t>
            </a:r>
            <a:r>
              <a:rPr lang="en-US" b="0" dirty="0" smtClean="0"/>
              <a:t> ne </a:t>
            </a:r>
            <a:r>
              <a:rPr lang="en-US" b="0" dirty="0" err="1" smtClean="0"/>
              <a:t>rrjet</a:t>
            </a:r>
            <a:r>
              <a:rPr lang="en-US" b="0" dirty="0" smtClean="0"/>
              <a:t> duke </a:t>
            </a:r>
            <a:r>
              <a:rPr lang="en-US" b="0" dirty="0" err="1" smtClean="0"/>
              <a:t>ofruar</a:t>
            </a:r>
            <a:r>
              <a:rPr lang="en-US" b="0" dirty="0" smtClean="0"/>
              <a:t>:</a:t>
            </a:r>
            <a:endParaRPr lang="en-US" b="0" dirty="0" smtClean="0"/>
          </a:p>
        </p:txBody>
      </p:sp>
      <p:sp>
        <p:nvSpPr>
          <p:cNvPr id="9220" name="Rounded Rectangle 844806"/>
          <p:cNvSpPr>
            <a:spLocks noChangeArrowheads="1"/>
          </p:cNvSpPr>
          <p:nvPr/>
        </p:nvSpPr>
        <p:spPr bwMode="auto">
          <a:xfrm>
            <a:off x="2176464" y="2195958"/>
            <a:ext cx="7899400" cy="602361"/>
          </a:xfrm>
          <a:prstGeom prst="roundRect">
            <a:avLst>
              <a:gd name="adj" fmla="val 4167"/>
            </a:avLst>
          </a:prstGeom>
          <a:solidFill>
            <a:schemeClr val="bg2">
              <a:lumMod val="75000"/>
            </a:schemeClr>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Lokacion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vetem</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bashkesi</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toolsesh</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menaxhimin</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perdoruesve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llogarive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grupeve</a:t>
            </a:r>
            <a:endParaRPr lang="en-US" b="0" dirty="0">
              <a:latin typeface="Segoe UI Light" panose="020B0502040204020203" pitchFamily="34" charset="0"/>
              <a:cs typeface="Segoe UI Light" panose="020B0502040204020203" pitchFamily="34" charset="0"/>
            </a:endParaRPr>
          </a:p>
        </p:txBody>
      </p:sp>
      <p:sp>
        <p:nvSpPr>
          <p:cNvPr id="9221" name="Rounded Rectangle 844808"/>
          <p:cNvSpPr>
            <a:spLocks noChangeArrowheads="1"/>
          </p:cNvSpPr>
          <p:nvPr/>
        </p:nvSpPr>
        <p:spPr bwMode="auto">
          <a:xfrm>
            <a:off x="2179638" y="2937380"/>
            <a:ext cx="7899400" cy="348240"/>
          </a:xfrm>
          <a:prstGeom prst="roundRect">
            <a:avLst>
              <a:gd name="adj" fmla="val 4167"/>
            </a:avLst>
          </a:prstGeom>
          <a:solidFill>
            <a:schemeClr val="bg2">
              <a:lumMod val="75000"/>
            </a:schemeClr>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Lokacion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vetem</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caktuar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akses</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burimet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ndara</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rrjet</a:t>
            </a:r>
            <a:endParaRPr lang="en-US" b="0" dirty="0">
              <a:latin typeface="Segoe UI Light" panose="020B0502040204020203" pitchFamily="34" charset="0"/>
              <a:cs typeface="Segoe UI Light" panose="020B0502040204020203" pitchFamily="34" charset="0"/>
            </a:endParaRPr>
          </a:p>
        </p:txBody>
      </p:sp>
      <p:sp>
        <p:nvSpPr>
          <p:cNvPr id="9222" name="Rounded Rectangle 844808"/>
          <p:cNvSpPr>
            <a:spLocks noChangeArrowheads="1"/>
          </p:cNvSpPr>
          <p:nvPr/>
        </p:nvSpPr>
        <p:spPr bwMode="auto">
          <a:xfrm>
            <a:off x="2174877" y="3559175"/>
            <a:ext cx="7900987" cy="348240"/>
          </a:xfrm>
          <a:prstGeom prst="roundRect">
            <a:avLst>
              <a:gd name="adj" fmla="val 4167"/>
            </a:avLst>
          </a:prstGeom>
          <a:solidFill>
            <a:schemeClr val="bg2">
              <a:lumMod val="75000"/>
            </a:schemeClr>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Sherbime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diretori</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aplikacionet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aktivizuara</a:t>
            </a:r>
            <a:r>
              <a:rPr lang="en-US" b="0" dirty="0" smtClean="0">
                <a:latin typeface="Segoe UI Light" panose="020B0502040204020203" pitchFamily="34" charset="0"/>
                <a:cs typeface="Segoe UI Light" panose="020B0502040204020203" pitchFamily="34" charset="0"/>
              </a:rPr>
              <a:t> ne </a:t>
            </a:r>
            <a:r>
              <a:rPr lang="en-US" b="0" dirty="0" err="1" smtClean="0">
                <a:latin typeface="Segoe UI Light" panose="020B0502040204020203" pitchFamily="34" charset="0"/>
                <a:cs typeface="Segoe UI Light" panose="020B0502040204020203" pitchFamily="34" charset="0"/>
              </a:rPr>
              <a:t>nivel</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direktorie</a:t>
            </a:r>
            <a:endParaRPr lang="en-US" b="0" dirty="0">
              <a:latin typeface="Segoe UI Light" panose="020B0502040204020203" pitchFamily="34" charset="0"/>
              <a:cs typeface="Segoe UI Light" panose="020B0502040204020203" pitchFamily="34" charset="0"/>
            </a:endParaRPr>
          </a:p>
        </p:txBody>
      </p:sp>
      <p:sp>
        <p:nvSpPr>
          <p:cNvPr id="9223" name="Rounded Rectangle 844808"/>
          <p:cNvSpPr>
            <a:spLocks noChangeArrowheads="1"/>
          </p:cNvSpPr>
          <p:nvPr/>
        </p:nvSpPr>
        <p:spPr bwMode="auto">
          <a:xfrm>
            <a:off x="2174876" y="4053910"/>
            <a:ext cx="7900987" cy="602361"/>
          </a:xfrm>
          <a:prstGeom prst="roundRect">
            <a:avLst>
              <a:gd name="adj" fmla="val 4167"/>
            </a:avLst>
          </a:prstGeom>
          <a:solidFill>
            <a:schemeClr val="bg2">
              <a:lumMod val="75000"/>
            </a:schemeClr>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Opsione</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konfiguruar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politikat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sigurise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qe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aplikohen</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tek</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gjithe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perdoruesit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kompjuterat</a:t>
            </a:r>
            <a:endParaRPr lang="en-US" b="0" dirty="0">
              <a:latin typeface="Segoe UI Light" panose="020B0502040204020203" pitchFamily="34" charset="0"/>
              <a:cs typeface="Segoe UI Light" panose="020B0502040204020203" pitchFamily="34" charset="0"/>
            </a:endParaRPr>
          </a:p>
        </p:txBody>
      </p:sp>
      <p:sp>
        <p:nvSpPr>
          <p:cNvPr id="9224" name="Rounded Rectangle 844808"/>
          <p:cNvSpPr>
            <a:spLocks noChangeArrowheads="1"/>
          </p:cNvSpPr>
          <p:nvPr/>
        </p:nvSpPr>
        <p:spPr bwMode="auto">
          <a:xfrm>
            <a:off x="2174875" y="4668272"/>
            <a:ext cx="7900988" cy="602361"/>
          </a:xfrm>
          <a:prstGeom prst="roundRect">
            <a:avLst>
              <a:gd name="adj" fmla="val 4167"/>
            </a:avLst>
          </a:prstGeom>
          <a:solidFill>
            <a:schemeClr val="bg2">
              <a:lumMod val="75000"/>
            </a:schemeClr>
          </a:solidFill>
          <a:ln w="9525" algn="ctr">
            <a:solidFill>
              <a:srgbClr val="333333"/>
            </a:solidFill>
            <a:round/>
            <a:headEnd/>
            <a:tailEnd/>
          </a:ln>
        </p:spPr>
        <p:txBody>
          <a:bodyPr anchor="ctr">
            <a:spAutoFit/>
          </a:bodyPr>
          <a:lstStyle>
            <a:lvl1pPr marL="228600" indent="-228600">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algn="ctr" eaLnBrk="0" fontAlgn="base" hangingPunct="0">
              <a:spcBef>
                <a:spcPct val="0"/>
              </a:spcBef>
              <a:spcAft>
                <a:spcPct val="0"/>
              </a:spcAft>
              <a:defRPr b="1">
                <a:solidFill>
                  <a:schemeClr val="tx1"/>
                </a:solidFill>
                <a:latin typeface="Verdana" panose="020B0604030504040204" pitchFamily="34" charset="0"/>
              </a:defRPr>
            </a:lvl6pPr>
            <a:lvl7pPr marL="2971800" indent="-228600" algn="ctr" eaLnBrk="0" fontAlgn="base" hangingPunct="0">
              <a:spcBef>
                <a:spcPct val="0"/>
              </a:spcBef>
              <a:spcAft>
                <a:spcPct val="0"/>
              </a:spcAft>
              <a:defRPr b="1">
                <a:solidFill>
                  <a:schemeClr val="tx1"/>
                </a:solidFill>
                <a:latin typeface="Verdana" panose="020B0604030504040204" pitchFamily="34" charset="0"/>
              </a:defRPr>
            </a:lvl7pPr>
            <a:lvl8pPr marL="3429000" indent="-228600" algn="ctr" eaLnBrk="0" fontAlgn="base" hangingPunct="0">
              <a:spcBef>
                <a:spcPct val="0"/>
              </a:spcBef>
              <a:spcAft>
                <a:spcPct val="0"/>
              </a:spcAft>
              <a:defRPr b="1">
                <a:solidFill>
                  <a:schemeClr val="tx1"/>
                </a:solidFill>
                <a:latin typeface="Verdana" panose="020B0604030504040204" pitchFamily="34" charset="0"/>
              </a:defRPr>
            </a:lvl8pPr>
            <a:lvl9pPr marL="3886200" indent="-228600" algn="ctr" eaLnBrk="0" fontAlgn="base" hangingPunct="0">
              <a:spcBef>
                <a:spcPct val="0"/>
              </a:spcBef>
              <a:spcAft>
                <a:spcPct val="0"/>
              </a:spcAft>
              <a:defRPr b="1">
                <a:solidFill>
                  <a:schemeClr val="tx1"/>
                </a:solidFill>
                <a:latin typeface="Verdana" panose="020B0604030504040204" pitchFamily="34" charset="0"/>
              </a:defRPr>
            </a:lvl9pPr>
          </a:lstStyle>
          <a:p>
            <a:pPr algn="l">
              <a:lnSpc>
                <a:spcPct val="90000"/>
              </a:lnSpc>
              <a:spcBef>
                <a:spcPct val="40000"/>
              </a:spcBef>
              <a:buClr>
                <a:srgbClr val="006699"/>
              </a:buClr>
              <a:buFontTx/>
              <a:buChar char="•"/>
            </a:pPr>
            <a:r>
              <a:rPr lang="en-US" b="0" dirty="0" err="1" smtClean="0">
                <a:latin typeface="Segoe UI Light" panose="020B0502040204020203" pitchFamily="34" charset="0"/>
                <a:cs typeface="Segoe UI Light" panose="020B0502040204020203" pitchFamily="34" charset="0"/>
              </a:rPr>
              <a:t>Politkat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grupit</a:t>
            </a:r>
            <a:r>
              <a:rPr lang="en-US" b="0" dirty="0" smtClean="0">
                <a:latin typeface="Segoe UI Light" panose="020B0502040204020203" pitchFamily="34" charset="0"/>
                <a:cs typeface="Segoe UI Light" panose="020B0502040204020203" pitchFamily="34" charset="0"/>
              </a:rPr>
              <a:t> per </a:t>
            </a:r>
            <a:r>
              <a:rPr lang="en-US" b="0" dirty="0" err="1" smtClean="0">
                <a:latin typeface="Segoe UI Light" panose="020B0502040204020203" pitchFamily="34" charset="0"/>
                <a:cs typeface="Segoe UI Light" panose="020B0502040204020203" pitchFamily="34" charset="0"/>
              </a:rPr>
              <a:t>te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menaxhuar</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perdoruesit</a:t>
            </a:r>
            <a:r>
              <a:rPr lang="en-US" b="0" dirty="0" smtClean="0">
                <a:latin typeface="Segoe UI Light" panose="020B0502040204020203" pitchFamily="34" charset="0"/>
                <a:cs typeface="Segoe UI Light" panose="020B0502040204020203" pitchFamily="34" charset="0"/>
              </a:rPr>
              <a:t> </a:t>
            </a:r>
            <a:r>
              <a:rPr lang="en-US" b="0" dirty="0" smtClean="0">
                <a:latin typeface="Segoe UI Light" panose="020B0502040204020203" pitchFamily="34" charset="0"/>
                <a:cs typeface="Segoe UI Light" panose="020B0502040204020203" pitchFamily="34" charset="0"/>
              </a:rPr>
              <a:t>e </a:t>
            </a:r>
            <a:r>
              <a:rPr lang="en-US" b="0" dirty="0" err="1" smtClean="0">
                <a:latin typeface="Segoe UI Light" panose="020B0502040204020203" pitchFamily="34" charset="0"/>
                <a:cs typeface="Segoe UI Light" panose="020B0502040204020203" pitchFamily="34" charset="0"/>
              </a:rPr>
              <a:t>desktopit</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dhe</a:t>
            </a:r>
            <a:r>
              <a:rPr lang="en-US" b="0" dirty="0" smtClean="0">
                <a:latin typeface="Segoe UI Light" panose="020B0502040204020203" pitchFamily="34" charset="0"/>
                <a:cs typeface="Segoe UI Light" panose="020B0502040204020203" pitchFamily="34" charset="0"/>
              </a:rPr>
              <a:t> </a:t>
            </a:r>
            <a:r>
              <a:rPr lang="en-US" b="0" dirty="0" err="1" smtClean="0">
                <a:latin typeface="Segoe UI Light" panose="020B0502040204020203" pitchFamily="34" charset="0"/>
                <a:cs typeface="Segoe UI Light" panose="020B0502040204020203" pitchFamily="34" charset="0"/>
              </a:rPr>
              <a:t>opsionet</a:t>
            </a:r>
            <a:r>
              <a:rPr lang="en-US" b="0" dirty="0" smtClean="0">
                <a:latin typeface="Segoe UI Light" panose="020B0502040204020203" pitchFamily="34" charset="0"/>
                <a:cs typeface="Segoe UI Light" panose="020B0502040204020203" pitchFamily="34" charset="0"/>
              </a:rPr>
              <a:t> e </a:t>
            </a:r>
            <a:r>
              <a:rPr lang="en-US" b="0" dirty="0" err="1" smtClean="0">
                <a:latin typeface="Segoe UI Light" panose="020B0502040204020203" pitchFamily="34" charset="0"/>
                <a:cs typeface="Segoe UI Light" panose="020B0502040204020203" pitchFamily="34" charset="0"/>
              </a:rPr>
              <a:t>siguirise</a:t>
            </a:r>
            <a:endParaRPr lang="en-US" b="0" dirty="0">
              <a:latin typeface="Segoe UI Light" panose="020B0502040204020203" pitchFamily="34" charset="0"/>
              <a:cs typeface="Segoe UI Light" panose="020B0502040204020203"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6180" y="5987205"/>
            <a:ext cx="1847574" cy="739030"/>
          </a:xfrm>
          <a:prstGeom prst="rect">
            <a:avLst/>
          </a:prstGeom>
        </p:spPr>
      </p:pic>
    </p:spTree>
    <p:custDataLst>
      <p:tags r:id="rId1"/>
    </p:custDataLst>
    <p:extLst>
      <p:ext uri="{BB962C8B-B14F-4D97-AF65-F5344CB8AC3E}">
        <p14:creationId xmlns:p14="http://schemas.microsoft.com/office/powerpoint/2010/main" xmlns="" val="407024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1+#ppt_w/2"/>
                                          </p:val>
                                        </p:tav>
                                        <p:tav tm="100000">
                                          <p:val>
                                            <p:strVal val="#ppt_x"/>
                                          </p:val>
                                        </p:tav>
                                      </p:tavLst>
                                    </p:anim>
                                    <p:anim calcmode="lin" valueType="num">
                                      <p:cBhvr additive="base">
                                        <p:cTn id="8"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additive="base">
                                        <p:cTn id="13" dur="500" fill="hold"/>
                                        <p:tgtEl>
                                          <p:spTgt spid="9221"/>
                                        </p:tgtEl>
                                        <p:attrNameLst>
                                          <p:attrName>ppt_x</p:attrName>
                                        </p:attrNameLst>
                                      </p:cBhvr>
                                      <p:tavLst>
                                        <p:tav tm="0">
                                          <p:val>
                                            <p:strVal val="1+#ppt_w/2"/>
                                          </p:val>
                                        </p:tav>
                                        <p:tav tm="100000">
                                          <p:val>
                                            <p:strVal val="#ppt_x"/>
                                          </p:val>
                                        </p:tav>
                                      </p:tavLst>
                                    </p:anim>
                                    <p:anim calcmode="lin" valueType="num">
                                      <p:cBhvr additive="base">
                                        <p:cTn id="14"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500" fill="hold"/>
                                        <p:tgtEl>
                                          <p:spTgt spid="9222"/>
                                        </p:tgtEl>
                                        <p:attrNameLst>
                                          <p:attrName>ppt_x</p:attrName>
                                        </p:attrNameLst>
                                      </p:cBhvr>
                                      <p:tavLst>
                                        <p:tav tm="0">
                                          <p:val>
                                            <p:strVal val="1+#ppt_w/2"/>
                                          </p:val>
                                        </p:tav>
                                        <p:tav tm="100000">
                                          <p:val>
                                            <p:strVal val="#ppt_x"/>
                                          </p:val>
                                        </p:tav>
                                      </p:tavLst>
                                    </p:anim>
                                    <p:anim calcmode="lin" valueType="num">
                                      <p:cBhvr additive="base">
                                        <p:cTn id="20"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223"/>
                                        </p:tgtEl>
                                        <p:attrNameLst>
                                          <p:attrName>style.visibility</p:attrName>
                                        </p:attrNameLst>
                                      </p:cBhvr>
                                      <p:to>
                                        <p:strVal val="visible"/>
                                      </p:to>
                                    </p:set>
                                    <p:anim calcmode="lin" valueType="num">
                                      <p:cBhvr additive="base">
                                        <p:cTn id="25" dur="500" fill="hold"/>
                                        <p:tgtEl>
                                          <p:spTgt spid="9223"/>
                                        </p:tgtEl>
                                        <p:attrNameLst>
                                          <p:attrName>ppt_x</p:attrName>
                                        </p:attrNameLst>
                                      </p:cBhvr>
                                      <p:tavLst>
                                        <p:tav tm="0">
                                          <p:val>
                                            <p:strVal val="1+#ppt_w/2"/>
                                          </p:val>
                                        </p:tav>
                                        <p:tav tm="100000">
                                          <p:val>
                                            <p:strVal val="#ppt_x"/>
                                          </p:val>
                                        </p:tav>
                                      </p:tavLst>
                                    </p:anim>
                                    <p:anim calcmode="lin" valueType="num">
                                      <p:cBhvr additive="base">
                                        <p:cTn id="26" dur="500" fill="hold"/>
                                        <p:tgtEl>
                                          <p:spTgt spid="92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224"/>
                                        </p:tgtEl>
                                        <p:attrNameLst>
                                          <p:attrName>style.visibility</p:attrName>
                                        </p:attrNameLst>
                                      </p:cBhvr>
                                      <p:to>
                                        <p:strVal val="visible"/>
                                      </p:to>
                                    </p:set>
                                    <p:anim calcmode="lin" valueType="num">
                                      <p:cBhvr additive="base">
                                        <p:cTn id="31" dur="500" fill="hold"/>
                                        <p:tgtEl>
                                          <p:spTgt spid="9224"/>
                                        </p:tgtEl>
                                        <p:attrNameLst>
                                          <p:attrName>ppt_x</p:attrName>
                                        </p:attrNameLst>
                                      </p:cBhvr>
                                      <p:tavLst>
                                        <p:tav tm="0">
                                          <p:val>
                                            <p:strVal val="1+#ppt_w/2"/>
                                          </p:val>
                                        </p:tav>
                                        <p:tav tm="100000">
                                          <p:val>
                                            <p:strVal val="#ppt_x"/>
                                          </p:val>
                                        </p:tav>
                                      </p:tavLst>
                                    </p:anim>
                                    <p:anim calcmode="lin" valueType="num">
                                      <p:cBhvr additive="base">
                                        <p:cTn id="32"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animBg="1"/>
      <p:bldP spid="9223" grpId="0" animBg="1"/>
      <p:bldP spid="92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2372953C8DDD4DA31FD599B3FC6041" ma:contentTypeVersion="0" ma:contentTypeDescription="Create a new document." ma:contentTypeScope="" ma:versionID="6b74ad2281637a75594514b58e8c5741">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CBC53E-7550-4F12-88A6-694577C03EA2}">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FD8F0E2-9D01-4AC1-BAD8-F2DF20AA4AD0}">
  <ds:schemaRefs>
    <ds:schemaRef ds:uri="http://schemas.microsoft.com/sharepoint/v3/contenttype/forms"/>
  </ds:schemaRefs>
</ds:datastoreItem>
</file>

<file path=customXml/itemProps3.xml><?xml version="1.0" encoding="utf-8"?>
<ds:datastoreItem xmlns:ds="http://schemas.openxmlformats.org/officeDocument/2006/customXml" ds:itemID="{A51E883A-E289-4452-9CF4-598C1FADE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30469</TotalTime>
  <Words>3156</Words>
  <Application>Microsoft Office PowerPoint</Application>
  <PresentationFormat>Custom</PresentationFormat>
  <Paragraphs>370</Paragraphs>
  <Slides>29</Slides>
  <Notes>28</Notes>
  <HiddenSlides>2</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1_Office Theme</vt:lpstr>
      <vt:lpstr>Te kuptojme AD/Active Directory</vt:lpstr>
      <vt:lpstr>Slide 2</vt:lpstr>
      <vt:lpstr>Module Overview</vt:lpstr>
      <vt:lpstr>Pamje e pergjithshme e sherbimeve direktori</vt:lpstr>
      <vt:lpstr>Protokolli LDAP</vt:lpstr>
      <vt:lpstr>Cfare eshte autentifikimi?</vt:lpstr>
      <vt:lpstr>Cfare eshte autorizimi ?</vt:lpstr>
      <vt:lpstr>Cfare ofrojne sherbimet direktori AD DS?</vt:lpstr>
      <vt:lpstr>Menaxhim i qenderzuar ne rrjet</vt:lpstr>
      <vt:lpstr>Slide 10</vt:lpstr>
      <vt:lpstr> Pamje e pergithsme e  AD DS dhe  DNS</vt:lpstr>
      <vt:lpstr>Slide 12</vt:lpstr>
      <vt:lpstr>Pamje e komponenteve fizike AD DS</vt:lpstr>
      <vt:lpstr>Domain Controllers</vt:lpstr>
      <vt:lpstr>Serverat e katalogut global</vt:lpstr>
      <vt:lpstr>Cfare eshte databaza AD DS ?</vt:lpstr>
      <vt:lpstr>Cfare eshte replikimi AD DS?</vt:lpstr>
      <vt:lpstr>Cfare jane sitet?</vt:lpstr>
      <vt:lpstr>Domainet</vt:lpstr>
      <vt:lpstr>Pemet</vt:lpstr>
      <vt:lpstr>Pamje e komponenteve logjike AD DS</vt:lpstr>
      <vt:lpstr>Slide 22</vt:lpstr>
      <vt:lpstr>Bazat e domaineve</vt:lpstr>
      <vt:lpstr>Bazat e pemeve:</vt:lpstr>
      <vt:lpstr>Bazat e foresteve </vt:lpstr>
      <vt:lpstr>BAZAT per njesite organizative (OU)</vt:lpstr>
      <vt:lpstr>Slide 27</vt:lpstr>
      <vt:lpstr>Slide 28</vt:lpstr>
      <vt:lpstr>Module Review and Takeaways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Gartland</dc:creator>
  <cp:lastModifiedBy>lushi</cp:lastModifiedBy>
  <cp:revision>210</cp:revision>
  <dcterms:created xsi:type="dcterms:W3CDTF">2013-02-15T23:12:42Z</dcterms:created>
  <dcterms:modified xsi:type="dcterms:W3CDTF">2018-05-22T17:44:32Z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0x0101001C2372953C8DDD4DA31FD599B3FC6041</vt:lpwstr>
  </property>
  <property fmtid="{D5CDD505-2E9C-101B-9397-08002B2CF9AE}" pid="3" name="IsMyDocuments">
    <vt:bool>true</vt:bool>
  </property>
  <property fmtid="{D5CDD505-2E9C-101B-9397-08002B2CF9AE}" pid="4" name="ArticulateGUID">
    <vt:lpwstr>96E7D627-F43F-4664-BC1E-D4FE9A22B911</vt:lpwstr>
  </property>
  <property fmtid="{D5CDD505-2E9C-101B-9397-08002B2CF9AE}" pid="5" name="ArticulatePath">
    <vt:lpwstr>AD-2-L8</vt:lpwstr>
  </property>
</Properties>
</file>