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docProps/custom.xml" ContentType="application/vnd.openxmlformats-officedocument.custom-propertie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handoutMasterIdLst>
    <p:handoutMasterId r:id="rId24"/>
  </p:handoutMasterIdLst>
  <p:sldIdLst>
    <p:sldId id="271" r:id="rId5"/>
    <p:sldId id="282" r:id="rId6"/>
    <p:sldId id="284" r:id="rId7"/>
    <p:sldId id="367" r:id="rId8"/>
    <p:sldId id="368" r:id="rId9"/>
    <p:sldId id="369" r:id="rId10"/>
    <p:sldId id="371" r:id="rId11"/>
    <p:sldId id="372" r:id="rId12"/>
    <p:sldId id="373" r:id="rId13"/>
    <p:sldId id="374" r:id="rId14"/>
    <p:sldId id="375" r:id="rId15"/>
    <p:sldId id="376" r:id="rId16"/>
    <p:sldId id="378" r:id="rId17"/>
    <p:sldId id="379" r:id="rId18"/>
    <p:sldId id="380" r:id="rId19"/>
    <p:sldId id="382" r:id="rId20"/>
    <p:sldId id="384" r:id="rId21"/>
    <p:sldId id="385" r:id="rId22"/>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6C400"/>
    <a:srgbClr val="82BF36"/>
    <a:srgbClr val="7FBA00"/>
    <a:srgbClr val="1F497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95736" autoAdjust="0"/>
  </p:normalViewPr>
  <p:slideViewPr>
    <p:cSldViewPr snapToGrid="0">
      <p:cViewPr varScale="1">
        <p:scale>
          <a:sx n="81" d="100"/>
          <a:sy n="81" d="100"/>
        </p:scale>
        <p:origin x="-84" y="-204"/>
      </p:cViewPr>
      <p:guideLst>
        <p:guide orient="horz" pos="2160"/>
        <p:guide pos="3840"/>
      </p:guideLst>
    </p:cSldViewPr>
  </p:slideViewPr>
  <p:outlineViewPr>
    <p:cViewPr>
      <p:scale>
        <a:sx n="33" d="100"/>
        <a:sy n="33" d="100"/>
      </p:scale>
      <p:origin x="0" y="-36120"/>
    </p:cViewPr>
  </p:outlineViewPr>
  <p:notesTextViewPr>
    <p:cViewPr>
      <p:scale>
        <a:sx n="1" d="1"/>
        <a:sy n="1" d="1"/>
      </p:scale>
      <p:origin x="0" y="0"/>
    </p:cViewPr>
  </p:notesTextViewPr>
  <p:notesViewPr>
    <p:cSldViewPr snapToGrid="0">
      <p:cViewPr varScale="1">
        <p:scale>
          <a:sx n="68" d="100"/>
          <a:sy n="68" d="100"/>
        </p:scale>
        <p:origin x="3288" y="6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pPr/>
              <a:t>5/23/2018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pPr/>
              <a:t>‹#›</a:t>
            </a:fld>
            <a:endParaRPr lang="en-US"/>
          </a:p>
        </p:txBody>
      </p:sp>
    </p:spTree>
    <p:extLst>
      <p:ext uri="{BB962C8B-B14F-4D97-AF65-F5344CB8AC3E}">
        <p14:creationId xmlns:p14="http://schemas.microsoft.com/office/powerpoint/2010/main" xmlns=""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pPr/>
              <a:t>5/23/2018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pPr/>
              <a:t>‹#›</a:t>
            </a:fld>
            <a:endParaRPr lang="en-US"/>
          </a:p>
        </p:txBody>
      </p:sp>
    </p:spTree>
    <p:extLst>
      <p:ext uri="{BB962C8B-B14F-4D97-AF65-F5344CB8AC3E}">
        <p14:creationId xmlns:p14="http://schemas.microsoft.com/office/powerpoint/2010/main" xmlns=""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1 minute</a:t>
            </a:r>
            <a:endParaRPr lang="en-US" dirty="0"/>
          </a:p>
        </p:txBody>
      </p:sp>
    </p:spTree>
    <p:extLst>
      <p:ext uri="{BB962C8B-B14F-4D97-AF65-F5344CB8AC3E}">
        <p14:creationId xmlns:p14="http://schemas.microsoft.com/office/powerpoint/2010/main" xmlns=""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39939"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3994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219A04CA-ECDF-491C-8180-0F9E99A51403}" type="slidenum">
              <a:rPr lang="en-US" b="0">
                <a:latin typeface="Arial" panose="020B0604020202020204" pitchFamily="34" charset="0"/>
              </a:rPr>
              <a:pPr/>
              <a:t>11</a:t>
            </a:fld>
            <a:endParaRPr lang="en-US" b="0">
              <a:latin typeface="Arial" panose="020B0604020202020204" pitchFamily="34" charset="0"/>
            </a:endParaRPr>
          </a:p>
        </p:txBody>
      </p:sp>
      <p:sp>
        <p:nvSpPr>
          <p:cNvPr id="39941" name="Rectangle 2"/>
          <p:cNvSpPr>
            <a:spLocks noGrp="1" noRot="1" noChangeAspect="1" noChangeArrowheads="1" noTextEdit="1"/>
          </p:cNvSpPr>
          <p:nvPr>
            <p:ph type="sldImg"/>
          </p:nvPr>
        </p:nvSpPr>
        <p:spPr>
          <a:ln/>
        </p:spPr>
      </p:sp>
      <p:sp>
        <p:nvSpPr>
          <p:cNvPr id="39942" name="Rectangle 3"/>
          <p:cNvSpPr>
            <a:spLocks noGrp="1" noChangeArrowheads="1"/>
          </p:cNvSpPr>
          <p:nvPr>
            <p:ph type="body" idx="1"/>
          </p:nvPr>
        </p:nvSpPr>
        <p:spPr>
          <a:xfrm>
            <a:off x="314325" y="2230438"/>
            <a:ext cx="6286500" cy="6797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To expand on the passport analogy</a:t>
            </a:r>
            <a:r>
              <a:rPr lang="en-US" baseline="0" dirty="0" smtClean="0">
                <a:latin typeface="Arial" panose="020B0604020202020204" pitchFamily="34" charset="0"/>
              </a:rPr>
              <a:t> from earlier in this course a</a:t>
            </a:r>
            <a:r>
              <a:rPr lang="en-US" dirty="0" smtClean="0">
                <a:latin typeface="Arial" panose="020B0604020202020204" pitchFamily="34" charset="0"/>
              </a:rPr>
              <a:t> certificate can also be used as a key for “locking” and “unlocking” data. </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The certificate that is shared with the public contains the basic certificate information—to whom it was issued, how long it is valid, what CA issued the certificate, what the certificate can be used for, and of course the public key.</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The private key should be stored securely, and only the certificate’s owner should be able to access it.</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Define Public Key Encryption.</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The private key is not shared with anyone. Security processes should be followed to secure a private key properly so that no one else can use it. The public key is available for those who need to communicate with the private key’s holder.</a:t>
            </a:r>
            <a:endParaRPr lang="en-US" b="1" dirty="0" smtClean="0">
              <a:latin typeface="Arial" panose="020B0604020202020204" pitchFamily="34" charset="0"/>
            </a:endParaRPr>
          </a:p>
        </p:txBody>
      </p:sp>
    </p:spTree>
    <p:extLst>
      <p:ext uri="{BB962C8B-B14F-4D97-AF65-F5344CB8AC3E}">
        <p14:creationId xmlns:p14="http://schemas.microsoft.com/office/powerpoint/2010/main" xmlns="" val="2316891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4096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F4488F58-064B-42A8-A9C6-B61E7CC970D8}" type="slidenum">
              <a:rPr lang="en-US" b="0">
                <a:latin typeface="Arial" panose="020B0604020202020204" pitchFamily="34" charset="0"/>
              </a:rPr>
              <a:pPr/>
              <a:t>12</a:t>
            </a:fld>
            <a:endParaRPr lang="en-US" b="0">
              <a:latin typeface="Arial" panose="020B0604020202020204" pitchFamily="34" charset="0"/>
            </a:endParaRPr>
          </a:p>
        </p:txBody>
      </p:sp>
      <p:sp>
        <p:nvSpPr>
          <p:cNvPr id="40965" name="Rectangle 2"/>
          <p:cNvSpPr>
            <a:spLocks noGrp="1" noRot="1" noChangeAspect="1" noChangeArrowheads="1" noTextEdit="1"/>
          </p:cNvSpPr>
          <p:nvPr>
            <p:ph type="sldImg"/>
          </p:nvPr>
        </p:nvSpPr>
        <p:spPr>
          <a:ln/>
        </p:spPr>
      </p:sp>
      <p:sp>
        <p:nvSpPr>
          <p:cNvPr id="40966" name="Rectangle 3"/>
          <p:cNvSpPr>
            <a:spLocks noGrp="1" noChangeArrowheads="1"/>
          </p:cNvSpPr>
          <p:nvPr>
            <p:ph type="body" idx="1"/>
          </p:nvPr>
        </p:nvSpPr>
        <p:spPr>
          <a:xfrm>
            <a:off x="314325" y="2184400"/>
            <a:ext cx="6286500" cy="68437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Private and public keys are mathematical inverses of each other: If one is used to encrypt, the other must be used to decrypt. </a:t>
            </a:r>
          </a:p>
        </p:txBody>
      </p:sp>
    </p:spTree>
    <p:extLst>
      <p:ext uri="{BB962C8B-B14F-4D97-AF65-F5344CB8AC3E}">
        <p14:creationId xmlns:p14="http://schemas.microsoft.com/office/powerpoint/2010/main" xmlns="" val="2821322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430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473F2FDA-B81F-43A2-9663-B550E5586AA1}" type="slidenum">
              <a:rPr lang="en-US" b="0">
                <a:latin typeface="Arial" panose="020B0604020202020204" pitchFamily="34" charset="0"/>
              </a:rPr>
              <a:pPr/>
              <a:t>13</a:t>
            </a:fld>
            <a:endParaRPr lang="en-US" b="0">
              <a:latin typeface="Arial" panose="020B0604020202020204" pitchFamily="34" charset="0"/>
            </a:endParaRPr>
          </a:p>
        </p:txBody>
      </p:sp>
      <p:sp>
        <p:nvSpPr>
          <p:cNvPr id="43013" name="Rectangle 2"/>
          <p:cNvSpPr>
            <a:spLocks noGrp="1" noRot="1" noChangeAspect="1" noChangeArrowheads="1" noTextEdit="1"/>
          </p:cNvSpPr>
          <p:nvPr>
            <p:ph type="sldImg"/>
          </p:nvPr>
        </p:nvSpPr>
        <p:spPr>
          <a:ln/>
        </p:spPr>
      </p:sp>
      <p:sp>
        <p:nvSpPr>
          <p:cNvPr id="43014" name="Rectangle 3"/>
          <p:cNvSpPr>
            <a:spLocks noGrp="1" noChangeArrowheads="1"/>
          </p:cNvSpPr>
          <p:nvPr>
            <p:ph type="body" idx="1"/>
          </p:nvPr>
        </p:nvSpPr>
        <p:spPr>
          <a:xfrm>
            <a:off x="314325" y="2230438"/>
            <a:ext cx="6286500" cy="6797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latin typeface="Arial" panose="020B0604020202020204" pitchFamily="34" charset="0"/>
              </a:rPr>
              <a:t>Describe what you use certificate templates for, and what sort of certificates can be created and by whom. </a:t>
            </a:r>
          </a:p>
          <a:p>
            <a:pPr eaLnBrk="1" hangingPunct="1"/>
            <a:r>
              <a:rPr lang="en-US" smtClean="0">
                <a:latin typeface="Arial" panose="020B0604020202020204" pitchFamily="34" charset="0"/>
              </a:rPr>
              <a:t>Talk about some of the installed default templates and what they do:</a:t>
            </a:r>
          </a:p>
          <a:p>
            <a:pPr lvl="1" eaLnBrk="1" hangingPunct="1"/>
            <a:r>
              <a:rPr lang="en-US" smtClean="0">
                <a:latin typeface="Arial" panose="020B0604020202020204" pitchFamily="34" charset="0"/>
              </a:rPr>
              <a:t>Basic EFS</a:t>
            </a:r>
          </a:p>
          <a:p>
            <a:pPr lvl="1" eaLnBrk="1" hangingPunct="1"/>
            <a:r>
              <a:rPr lang="en-US" smtClean="0">
                <a:latin typeface="Arial" panose="020B0604020202020204" pitchFamily="34" charset="0"/>
              </a:rPr>
              <a:t>Key Recovery Agent (for a user that can recover special private  keys)</a:t>
            </a:r>
          </a:p>
          <a:p>
            <a:pPr lvl="1" eaLnBrk="1" hangingPunct="1"/>
            <a:r>
              <a:rPr lang="en-US" smtClean="0">
                <a:latin typeface="Arial" panose="020B0604020202020204" pitchFamily="34" charset="0"/>
              </a:rPr>
              <a:t>Router (for encryption of router communications)</a:t>
            </a:r>
          </a:p>
          <a:p>
            <a:pPr lvl="1" eaLnBrk="1" hangingPunct="1"/>
            <a:r>
              <a:rPr lang="en-US" smtClean="0">
                <a:latin typeface="Arial" panose="020B0604020202020204" pitchFamily="34" charset="0"/>
              </a:rPr>
              <a:t>Smart card log on (certificates used for smart card log on)</a:t>
            </a:r>
          </a:p>
          <a:p>
            <a:pPr lvl="1" eaLnBrk="1" hangingPunct="1"/>
            <a:r>
              <a:rPr lang="en-US" smtClean="0">
                <a:latin typeface="Arial" panose="020B0604020202020204" pitchFamily="34" charset="0"/>
              </a:rPr>
              <a:t>Web Server (for SSL)</a:t>
            </a:r>
            <a:endParaRPr lang="en-US" b="1" smtClean="0">
              <a:latin typeface="Arial" panose="020B0604020202020204" pitchFamily="34" charset="0"/>
            </a:endParaRPr>
          </a:p>
          <a:p>
            <a:pPr eaLnBrk="1" hangingPunct="1"/>
            <a:r>
              <a:rPr lang="en-US" b="1" smtClean="0">
                <a:latin typeface="Arial" panose="020B0604020202020204" pitchFamily="34" charset="0"/>
              </a:rPr>
              <a:t>References</a:t>
            </a:r>
          </a:p>
          <a:p>
            <a:pPr eaLnBrk="1" hangingPunct="1"/>
            <a:r>
              <a:rPr lang="en-US" smtClean="0">
                <a:latin typeface="Arial" panose="020B0604020202020204" pitchFamily="34" charset="0"/>
              </a:rPr>
              <a:t>Active Directory Certificate Services Help:</a:t>
            </a:r>
          </a:p>
          <a:p>
            <a:pPr lvl="1" eaLnBrk="1" hangingPunct="1"/>
            <a:r>
              <a:rPr lang="en-US" smtClean="0">
                <a:latin typeface="Arial" panose="020B0604020202020204" pitchFamily="34" charset="0"/>
              </a:rPr>
              <a:t>Default Certificate Templates</a:t>
            </a:r>
          </a:p>
          <a:p>
            <a:pPr lvl="1" eaLnBrk="1" hangingPunct="1"/>
            <a:r>
              <a:rPr lang="en-US" smtClean="0">
                <a:latin typeface="Arial" panose="020B0604020202020204" pitchFamily="34" charset="0"/>
              </a:rPr>
              <a:t>Managing Certificate Templates</a:t>
            </a:r>
          </a:p>
        </p:txBody>
      </p:sp>
    </p:spTree>
    <p:extLst>
      <p:ext uri="{BB962C8B-B14F-4D97-AF65-F5344CB8AC3E}">
        <p14:creationId xmlns:p14="http://schemas.microsoft.com/office/powerpoint/2010/main" xmlns="" val="1346825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44035"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4403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1D694C5F-7D6A-4280-8452-8672CE41A425}" type="slidenum">
              <a:rPr lang="en-US" b="0">
                <a:latin typeface="Arial" panose="020B0604020202020204" pitchFamily="34" charset="0"/>
              </a:rPr>
              <a:pPr/>
              <a:t>14</a:t>
            </a:fld>
            <a:endParaRPr lang="en-US" b="0">
              <a:latin typeface="Arial" panose="020B0604020202020204" pitchFamily="34" charset="0"/>
            </a:endParaRPr>
          </a:p>
        </p:txBody>
      </p:sp>
      <p:sp>
        <p:nvSpPr>
          <p:cNvPr id="44037" name="Rectangle 2"/>
          <p:cNvSpPr>
            <a:spLocks noGrp="1" noRot="1" noChangeAspect="1" noChangeArrowheads="1" noTextEdit="1"/>
          </p:cNvSpPr>
          <p:nvPr>
            <p:ph type="sldImg"/>
          </p:nvPr>
        </p:nvSpPr>
        <p:spPr>
          <a:ln/>
        </p:spPr>
      </p:sp>
      <p:sp>
        <p:nvSpPr>
          <p:cNvPr id="4403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xmlns="" val="602415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45059"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4506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150ABB4C-6A20-4292-9E79-B4EFBAB31011}" type="slidenum">
              <a:rPr lang="en-US" b="0">
                <a:latin typeface="Arial" panose="020B0604020202020204" pitchFamily="34" charset="0"/>
              </a:rPr>
              <a:pPr/>
              <a:t>15</a:t>
            </a:fld>
            <a:endParaRPr lang="en-US" b="0">
              <a:latin typeface="Arial" panose="020B0604020202020204" pitchFamily="34" charset="0"/>
            </a:endParaRPr>
          </a:p>
        </p:txBody>
      </p:sp>
      <p:sp>
        <p:nvSpPr>
          <p:cNvPr id="45061" name="Rectangle 2"/>
          <p:cNvSpPr>
            <a:spLocks noGrp="1" noRot="1" noChangeAspect="1" noChangeArrowheads="1" noTextEdit="1"/>
          </p:cNvSpPr>
          <p:nvPr>
            <p:ph type="sldImg"/>
          </p:nvPr>
        </p:nvSpPr>
        <p:spPr>
          <a:ln/>
        </p:spPr>
      </p:sp>
      <p:sp>
        <p:nvSpPr>
          <p:cNvPr id="45062" name="Rectangle 3"/>
          <p:cNvSpPr>
            <a:spLocks noGrp="1" noChangeArrowheads="1"/>
          </p:cNvSpPr>
          <p:nvPr>
            <p:ph type="body" idx="1"/>
          </p:nvPr>
        </p:nvSpPr>
        <p:spPr>
          <a:xfrm>
            <a:off x="314325" y="2230438"/>
            <a:ext cx="6286500" cy="6797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b="1" smtClean="0">
                <a:latin typeface="Arial" panose="020B0604020202020204" pitchFamily="34" charset="0"/>
              </a:rPr>
              <a:t>Describe each of the ways to perform certificate enrollment.</a:t>
            </a:r>
          </a:p>
          <a:p>
            <a:pPr eaLnBrk="1" hangingPunct="1"/>
            <a:r>
              <a:rPr lang="en-US" b="1" smtClean="0">
                <a:latin typeface="Arial" panose="020B0604020202020204" pitchFamily="34" charset="0"/>
              </a:rPr>
              <a:t>Web enrollment – </a:t>
            </a:r>
            <a:r>
              <a:rPr lang="en-US" smtClean="0">
                <a:latin typeface="Arial" panose="020B0604020202020204" pitchFamily="34" charset="0"/>
              </a:rPr>
              <a:t>Connect to the certificate enrollment site installed on the CA. Walk through the wizard for the needed certificate type and paste the certificate request. It allows the user to download the certificate to the machine directly. This is good for machines that connect to the network and that can access the CA. This is a good option for those instances in which certificates cannot be auto enrolled. </a:t>
            </a:r>
            <a:endParaRPr lang="en-US" b="1" smtClean="0">
              <a:latin typeface="Arial" panose="020B0604020202020204" pitchFamily="34" charset="0"/>
            </a:endParaRPr>
          </a:p>
          <a:p>
            <a:pPr eaLnBrk="1" hangingPunct="1"/>
            <a:r>
              <a:rPr lang="en-US" b="1" smtClean="0">
                <a:latin typeface="Arial" panose="020B0604020202020204" pitchFamily="34" charset="0"/>
              </a:rPr>
              <a:t>Manual/offline enrollment </a:t>
            </a:r>
            <a:r>
              <a:rPr lang="en-US" smtClean="0">
                <a:latin typeface="Arial" panose="020B0604020202020204" pitchFamily="34" charset="0"/>
              </a:rPr>
              <a:t>- This allows a machine that cannot communicate directly with the CA, either because of network configuration or because the device does not support this (such as a router). The device would generate a certificate request, which is transported to the CA and then imported using the management tools. The certificate then could be exported and transported back to the device for installation.</a:t>
            </a:r>
            <a:endParaRPr lang="en-US" b="1" smtClean="0">
              <a:latin typeface="Arial" panose="020B0604020202020204" pitchFamily="34" charset="0"/>
            </a:endParaRPr>
          </a:p>
          <a:p>
            <a:pPr eaLnBrk="1" hangingPunct="1"/>
            <a:r>
              <a:rPr lang="en-US" b="1" smtClean="0">
                <a:latin typeface="Arial" panose="020B0604020202020204" pitchFamily="34" charset="0"/>
              </a:rPr>
              <a:t>Auto-enrollment</a:t>
            </a:r>
            <a:r>
              <a:rPr lang="en-US" smtClean="0">
                <a:latin typeface="Arial" panose="020B0604020202020204" pitchFamily="34" charset="0"/>
              </a:rPr>
              <a:t> -  This is a useful feature of AD CS. It allows the administrator to configure subjects to automatically enroll for certificates, retrieve issued certificates, and renew expiring certificates, without requiring subject interaction. The subject does not need to be aware of any certificate operations, unless you configure the certificate template to interact with the subject. To properly configure auto-enrollment, the administrator must determine the appropriate certificate template or templates to use.</a:t>
            </a:r>
          </a:p>
        </p:txBody>
      </p:sp>
    </p:spTree>
    <p:extLst>
      <p:ext uri="{BB962C8B-B14F-4D97-AF65-F5344CB8AC3E}">
        <p14:creationId xmlns:p14="http://schemas.microsoft.com/office/powerpoint/2010/main" xmlns="" val="3971741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4710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CD481924-5C24-4CFA-9F30-88EEC8826A09}" type="slidenum">
              <a:rPr lang="en-US" b="0">
                <a:latin typeface="Arial" panose="020B0604020202020204" pitchFamily="34" charset="0"/>
              </a:rPr>
              <a:pPr/>
              <a:t>16</a:t>
            </a:fld>
            <a:endParaRPr lang="en-US" b="0">
              <a:latin typeface="Arial" panose="020B0604020202020204" pitchFamily="34" charset="0"/>
            </a:endParaRPr>
          </a:p>
        </p:txBody>
      </p:sp>
      <p:sp>
        <p:nvSpPr>
          <p:cNvPr id="47109" name="Rectangle 2"/>
          <p:cNvSpPr>
            <a:spLocks noGrp="1" noRot="1" noChangeAspect="1" noChangeArrowheads="1" noTextEdit="1"/>
          </p:cNvSpPr>
          <p:nvPr>
            <p:ph type="sldImg"/>
          </p:nvPr>
        </p:nvSpPr>
        <p:spPr>
          <a:ln/>
        </p:spPr>
      </p:sp>
      <p:sp>
        <p:nvSpPr>
          <p:cNvPr id="47110" name="Rectangle 3"/>
          <p:cNvSpPr>
            <a:spLocks noGrp="1" noChangeArrowheads="1"/>
          </p:cNvSpPr>
          <p:nvPr>
            <p:ph type="body" idx="1"/>
          </p:nvPr>
        </p:nvSpPr>
        <p:spPr>
          <a:xfrm>
            <a:off x="314325" y="2138363"/>
            <a:ext cx="6286500" cy="68897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latin typeface="Arial" panose="020B0604020202020204" pitchFamily="34" charset="0"/>
              </a:rPr>
              <a:t>This is a straightforward process that has been briefly discussed in this module. When discussing this, it would be good to review the scenarios for which this type of manual approval could be used, such as for  SSL certificates, public Web sites, etc.  Mention that this is the process that  typically is used when requesting certificates from public CAs.</a:t>
            </a:r>
          </a:p>
        </p:txBody>
      </p:sp>
    </p:spTree>
    <p:extLst>
      <p:ext uri="{BB962C8B-B14F-4D97-AF65-F5344CB8AC3E}">
        <p14:creationId xmlns:p14="http://schemas.microsoft.com/office/powerpoint/2010/main" xmlns="" val="800314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4915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6CF8199A-3E8D-48AA-B29B-6D2D1C2F8B6A}" type="slidenum">
              <a:rPr lang="en-US" b="0">
                <a:latin typeface="Arial" panose="020B0604020202020204" pitchFamily="34" charset="0"/>
              </a:rPr>
              <a:pPr/>
              <a:t>17</a:t>
            </a:fld>
            <a:endParaRPr lang="en-US" b="0">
              <a:latin typeface="Arial" panose="020B0604020202020204" pitchFamily="34" charset="0"/>
            </a:endParaRPr>
          </a:p>
        </p:txBody>
      </p:sp>
      <p:sp>
        <p:nvSpPr>
          <p:cNvPr id="49157" name="Rectangle 2"/>
          <p:cNvSpPr>
            <a:spLocks noGrp="1" noRot="1" noChangeAspect="1" noChangeArrowheads="1" noTextEdit="1"/>
          </p:cNvSpPr>
          <p:nvPr>
            <p:ph type="sldImg"/>
          </p:nvPr>
        </p:nvSpPr>
        <p:spPr>
          <a:ln/>
        </p:spPr>
      </p:sp>
      <p:sp>
        <p:nvSpPr>
          <p:cNvPr id="49158" name="Rectangle 3"/>
          <p:cNvSpPr>
            <a:spLocks noGrp="1" noChangeArrowheads="1"/>
          </p:cNvSpPr>
          <p:nvPr>
            <p:ph type="body" idx="1"/>
          </p:nvPr>
        </p:nvSpPr>
        <p:spPr>
          <a:xfrm>
            <a:off x="314325" y="2184400"/>
            <a:ext cx="6286500" cy="68437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latin typeface="Arial" panose="020B0604020202020204" pitchFamily="34" charset="0"/>
              </a:rPr>
              <a:t>Since AD CS can be integrated with AD DS, a certificate’s authentication and verification can be automated in many instances.</a:t>
            </a:r>
          </a:p>
          <a:p>
            <a:pPr eaLnBrk="1" hangingPunct="1"/>
            <a:r>
              <a:rPr lang="en-US" smtClean="0">
                <a:latin typeface="Arial" panose="020B0604020202020204" pitchFamily="34" charset="0"/>
              </a:rPr>
              <a:t>Computers and users must authenticate against Active Directory. If the computer is authenticated to AD DS, then the CA is assured of the requestor’s identity.</a:t>
            </a:r>
          </a:p>
          <a:p>
            <a:pPr eaLnBrk="1" hangingPunct="1"/>
            <a:r>
              <a:rPr lang="en-US" smtClean="0">
                <a:latin typeface="Arial" panose="020B0604020202020204" pitchFamily="34" charset="0"/>
              </a:rPr>
              <a:t>When the computer or user authenticates, and if the template is configured to allow auto-enrollment, the certificate can be issued automatically to the computer or user. </a:t>
            </a:r>
          </a:p>
          <a:p>
            <a:pPr eaLnBrk="1" hangingPunct="1"/>
            <a:r>
              <a:rPr lang="en-US" smtClean="0">
                <a:latin typeface="Arial" panose="020B0604020202020204" pitchFamily="34" charset="0"/>
              </a:rPr>
              <a:t>Group Policy can be employed to have each computer request and obtain a certificate from a CA. Since the computers are in the domain, the certificates can be auto-enrolled.</a:t>
            </a:r>
          </a:p>
        </p:txBody>
      </p:sp>
    </p:spTree>
    <p:extLst>
      <p:ext uri="{BB962C8B-B14F-4D97-AF65-F5344CB8AC3E}">
        <p14:creationId xmlns:p14="http://schemas.microsoft.com/office/powerpoint/2010/main" xmlns="" val="1858908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50179"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5018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078177F0-B30C-453E-8B27-66D80018BA9A}" type="slidenum">
              <a:rPr lang="en-US" b="0">
                <a:latin typeface="Arial" panose="020B0604020202020204" pitchFamily="34" charset="0"/>
              </a:rPr>
              <a:pPr/>
              <a:t>18</a:t>
            </a:fld>
            <a:endParaRPr lang="en-US" b="0">
              <a:latin typeface="Arial" panose="020B0604020202020204" pitchFamily="34" charset="0"/>
            </a:endParaRPr>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xfrm>
            <a:off x="314325" y="2230438"/>
            <a:ext cx="6286500" cy="6797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latin typeface="Arial" panose="020B0604020202020204" pitchFamily="34" charset="0"/>
              </a:rPr>
              <a:t>When certificates are revoked before their expiration, they are moved to a revocation list. </a:t>
            </a:r>
          </a:p>
          <a:p>
            <a:pPr eaLnBrk="1" hangingPunct="1"/>
            <a:r>
              <a:rPr lang="en-US" smtClean="0">
                <a:latin typeface="Arial" panose="020B0604020202020204" pitchFamily="34" charset="0"/>
              </a:rPr>
              <a:t>Why would you revoke a certificate?</a:t>
            </a:r>
          </a:p>
          <a:p>
            <a:pPr lvl="1" eaLnBrk="1" hangingPunct="1"/>
            <a:r>
              <a:rPr lang="en-US" smtClean="0">
                <a:latin typeface="Arial" panose="020B0604020202020204" pitchFamily="34" charset="0"/>
              </a:rPr>
              <a:t>The server or user that it was issued to is no longer in use.</a:t>
            </a:r>
          </a:p>
          <a:p>
            <a:pPr lvl="1" eaLnBrk="1" hangingPunct="1"/>
            <a:r>
              <a:rPr lang="en-US" smtClean="0">
                <a:latin typeface="Arial" panose="020B0604020202020204" pitchFamily="34" charset="0"/>
              </a:rPr>
              <a:t>The server or user’s private key has been compromised and is no longer secure.</a:t>
            </a:r>
          </a:p>
          <a:p>
            <a:pPr lvl="1" eaLnBrk="1" hangingPunct="1"/>
            <a:r>
              <a:rPr lang="en-US" smtClean="0">
                <a:latin typeface="Arial" panose="020B0604020202020204" pitchFamily="34" charset="0"/>
              </a:rPr>
              <a:t>A new certificate was created.</a:t>
            </a:r>
          </a:p>
          <a:p>
            <a:pPr lvl="1" eaLnBrk="1" hangingPunct="1"/>
            <a:r>
              <a:rPr lang="en-US" smtClean="0">
                <a:latin typeface="Arial" panose="020B0604020202020204" pitchFamily="34" charset="0"/>
              </a:rPr>
              <a:t>The CA was compromised.</a:t>
            </a:r>
          </a:p>
          <a:p>
            <a:pPr eaLnBrk="1" hangingPunct="1"/>
            <a:r>
              <a:rPr lang="en-US" smtClean="0">
                <a:latin typeface="Arial" panose="020B0604020202020204" pitchFamily="34" charset="0"/>
              </a:rPr>
              <a:t>How is the revocation list provided?</a:t>
            </a:r>
          </a:p>
          <a:p>
            <a:pPr lvl="1" eaLnBrk="1" hangingPunct="1"/>
            <a:r>
              <a:rPr lang="en-US" b="1" smtClean="0">
                <a:latin typeface="Arial" panose="020B0604020202020204" pitchFamily="34" charset="0"/>
              </a:rPr>
              <a:t>Online Certificate Status Protocol (OCSP) responder service.</a:t>
            </a:r>
            <a:r>
              <a:rPr lang="en-US" smtClean="0">
                <a:latin typeface="Arial" panose="020B0604020202020204" pitchFamily="34" charset="0"/>
              </a:rPr>
              <a:t> This protocol enables clients to verify whether the certificate it is validating has been revoked. The client queries the service to determine if the certificate is on the revocation list.</a:t>
            </a:r>
          </a:p>
          <a:p>
            <a:pPr lvl="1" eaLnBrk="1" hangingPunct="1"/>
            <a:r>
              <a:rPr lang="en-US" b="1" smtClean="0">
                <a:latin typeface="Arial" panose="020B0604020202020204" pitchFamily="34" charset="0"/>
              </a:rPr>
              <a:t>Certificate Revocation List.</a:t>
            </a:r>
            <a:r>
              <a:rPr lang="en-US" smtClean="0">
                <a:latin typeface="Arial" panose="020B0604020202020204" pitchFamily="34" charset="0"/>
              </a:rPr>
              <a:t> This is a file-based list where the client will download the CRL and/or the delta CRLs to determine if the certificate is on the list.</a:t>
            </a:r>
          </a:p>
          <a:p>
            <a:pPr eaLnBrk="1" hangingPunct="1"/>
            <a:endParaRPr lang="en-US" smtClean="0">
              <a:latin typeface="Arial" panose="020B0604020202020204" pitchFamily="34" charset="0"/>
            </a:endParaRPr>
          </a:p>
          <a:p>
            <a:pPr eaLnBrk="1" hangingPunct="1"/>
            <a:r>
              <a:rPr lang="en-US" b="1" smtClean="0">
                <a:latin typeface="Arial" panose="020B0604020202020204" pitchFamily="34" charset="0"/>
              </a:rPr>
              <a:t>References</a:t>
            </a:r>
          </a:p>
          <a:p>
            <a:pPr eaLnBrk="1" hangingPunct="1"/>
            <a:r>
              <a:rPr lang="en-US" smtClean="0">
                <a:latin typeface="Arial" panose="020B0604020202020204" pitchFamily="34" charset="0"/>
              </a:rPr>
              <a:t>Active Directory Certificate Services Help: Creating a Revocation Configuration</a:t>
            </a:r>
          </a:p>
        </p:txBody>
      </p:sp>
    </p:spTree>
    <p:extLst>
      <p:ext uri="{BB962C8B-B14F-4D97-AF65-F5344CB8AC3E}">
        <p14:creationId xmlns:p14="http://schemas.microsoft.com/office/powerpoint/2010/main" xmlns="" val="1220155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Tree>
    <p:extLst>
      <p:ext uri="{BB962C8B-B14F-4D97-AF65-F5344CB8AC3E}">
        <p14:creationId xmlns:p14="http://schemas.microsoft.com/office/powerpoint/2010/main" xmlns="" val="3987059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3174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3174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9CF84EEA-C3E0-40C4-9EE7-1ADBF89590B3}" type="slidenum">
              <a:rPr lang="en-US" b="0">
                <a:latin typeface="Arial" panose="020B0604020202020204" pitchFamily="34" charset="0"/>
              </a:rPr>
              <a:pPr/>
              <a:t>4</a:t>
            </a:fld>
            <a:endParaRPr lang="en-US" b="0">
              <a:latin typeface="Arial" panose="020B0604020202020204" pitchFamily="34" charset="0"/>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xmlns="" val="221017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3277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50A04E3C-A236-4DC4-8659-5589C2CE7383}" type="slidenum">
              <a:rPr lang="en-US" b="0">
                <a:latin typeface="Arial" panose="020B0604020202020204" pitchFamily="34" charset="0"/>
              </a:rPr>
              <a:pPr/>
              <a:t>5</a:t>
            </a:fld>
            <a:endParaRPr lang="en-US" b="0">
              <a:latin typeface="Arial" panose="020B0604020202020204" pitchFamily="34" charset="0"/>
            </a:endParaRPr>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xfrm>
            <a:off x="314325" y="2230438"/>
            <a:ext cx="6286500" cy="6797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A CA is authorized to issue certificates for individuals, computers, and organizations.</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What are these certificates used for? </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These certificates can be used to authenticate that these objects are indeed what they claim whether it be a user, computer, organization, or service.</a:t>
            </a:r>
          </a:p>
          <a:p>
            <a:pPr eaLnBrk="1" hangingPunct="1"/>
            <a:r>
              <a:rPr lang="en-US" dirty="0" smtClean="0">
                <a:latin typeface="Arial" panose="020B0604020202020204" pitchFamily="34" charset="0"/>
              </a:rPr>
              <a:t>For example, when you travel, you must provide some sort of certificate to authenticate that you are who you say you are. These forms of identification have to come from an authority, such as the U.S. Department of State. This authority performs a background check first to make sure that you are, in fact, who you are claiming to be, before issuing you a passport. If the passport service were to get a reputation of issuing passports to people who are not truthful, it would reduce the effectiveness of the issued passports, as they may not be trusted.</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A Certification Authority is responsible for generating a certificate for a requestor, much like the U.S. Department of State is responsible for issuing passports to U.S. citizens. The requestor then can use this certificate to identify itself with other services. The CA’s reputation is at stake when it issues certificates to requestors, and it is responsible for making sure the requestor, and the holder of the certificate that it issues, are valid.</a:t>
            </a:r>
            <a:endParaRPr lang="en-US" b="1" dirty="0" smtClean="0">
              <a:latin typeface="Arial" panose="020B0604020202020204" pitchFamily="34" charset="0"/>
            </a:endParaRPr>
          </a:p>
        </p:txBody>
      </p:sp>
    </p:spTree>
    <p:extLst>
      <p:ext uri="{BB962C8B-B14F-4D97-AF65-F5344CB8AC3E}">
        <p14:creationId xmlns:p14="http://schemas.microsoft.com/office/powerpoint/2010/main" xmlns="" val="2641161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3379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65F51103-843A-44FE-83AA-1F9A5FEB47DE}" type="slidenum">
              <a:rPr lang="en-US" b="0">
                <a:latin typeface="Arial" panose="020B0604020202020204" pitchFamily="34" charset="0"/>
              </a:rPr>
              <a:pPr/>
              <a:t>6</a:t>
            </a:fld>
            <a:endParaRPr lang="en-US" b="0">
              <a:latin typeface="Arial" panose="020B0604020202020204" pitchFamily="34"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xfrm>
            <a:off x="314325" y="2230438"/>
            <a:ext cx="6286500" cy="6797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Next discuss each of the reasons on the slide and how a multiple server hierarchy can address these problems.</a:t>
            </a:r>
          </a:p>
          <a:p>
            <a:pPr lvl="1" eaLnBrk="1" hangingPunct="1"/>
            <a:r>
              <a:rPr lang="en-US" dirty="0" smtClean="0">
                <a:latin typeface="Arial" panose="020B0604020202020204" pitchFamily="34" charset="0"/>
              </a:rPr>
              <a:t>Root CA with multiple subordinates, different policies assigned to each subordinate.</a:t>
            </a:r>
            <a:endParaRPr lang="en-US" b="1" dirty="0" smtClean="0">
              <a:latin typeface="Arial" panose="020B0604020202020204" pitchFamily="34" charset="0"/>
            </a:endParaRPr>
          </a:p>
          <a:p>
            <a:pPr lvl="2" eaLnBrk="1" hangingPunct="1"/>
            <a:r>
              <a:rPr lang="en-US" b="1" dirty="0" smtClean="0">
                <a:latin typeface="Arial" panose="020B0604020202020204" pitchFamily="34" charset="0"/>
              </a:rPr>
              <a:t>Usage</a:t>
            </a:r>
            <a:r>
              <a:rPr lang="en-US" dirty="0" smtClean="0">
                <a:latin typeface="Arial" panose="020B0604020202020204" pitchFamily="34" charset="0"/>
              </a:rPr>
              <a:t>. Certificates may be issued for a number of purposes, such as secure e-mail and network authentication. The issuing policy for these uses may be distinct, and separation provides a basis for administering these polices.</a:t>
            </a:r>
          </a:p>
          <a:p>
            <a:pPr lvl="2" eaLnBrk="1" hangingPunct="1"/>
            <a:endParaRPr lang="en-US" dirty="0" smtClean="0">
              <a:latin typeface="Arial" panose="020B0604020202020204" pitchFamily="34" charset="0"/>
            </a:endParaRPr>
          </a:p>
          <a:p>
            <a:pPr lvl="1" eaLnBrk="1" hangingPunct="1"/>
            <a:r>
              <a:rPr lang="en-US" dirty="0" smtClean="0">
                <a:latin typeface="Arial" panose="020B0604020202020204" pitchFamily="34" charset="0"/>
              </a:rPr>
              <a:t>Root CA with multiple subordinates, different corporate groups controlling each subordinate and different policies attached to each.</a:t>
            </a:r>
            <a:endParaRPr lang="en-US" b="1" dirty="0" smtClean="0">
              <a:latin typeface="Arial" panose="020B0604020202020204" pitchFamily="34" charset="0"/>
            </a:endParaRPr>
          </a:p>
          <a:p>
            <a:pPr lvl="2" eaLnBrk="1" hangingPunct="1"/>
            <a:r>
              <a:rPr lang="en-US" b="1" dirty="0" smtClean="0">
                <a:latin typeface="Arial" panose="020B0604020202020204" pitchFamily="34" charset="0"/>
              </a:rPr>
              <a:t>Organizational divisions</a:t>
            </a:r>
            <a:r>
              <a:rPr lang="en-US" dirty="0" smtClean="0">
                <a:latin typeface="Arial" panose="020B0604020202020204" pitchFamily="34" charset="0"/>
              </a:rPr>
              <a:t>. There may be different policies for issuing certificates, depending upon an entity’s role in the organization. Again, you can create subordinate CAs to separate and administer these policies.</a:t>
            </a:r>
          </a:p>
          <a:p>
            <a:pPr lvl="2" eaLnBrk="1" hangingPunct="1"/>
            <a:endParaRPr lang="en-US" dirty="0" smtClean="0">
              <a:latin typeface="Arial" panose="020B0604020202020204" pitchFamily="34" charset="0"/>
            </a:endParaRPr>
          </a:p>
          <a:p>
            <a:pPr lvl="1" eaLnBrk="1" hangingPunct="1"/>
            <a:r>
              <a:rPr lang="en-US" dirty="0" smtClean="0">
                <a:latin typeface="Arial" panose="020B0604020202020204" pitchFamily="34" charset="0"/>
              </a:rPr>
              <a:t>Root CA with multiple subordinates, each subordinate in a different geographic area.</a:t>
            </a:r>
            <a:endParaRPr lang="en-US" b="1" dirty="0" smtClean="0">
              <a:latin typeface="Arial" panose="020B0604020202020204" pitchFamily="34" charset="0"/>
            </a:endParaRPr>
          </a:p>
          <a:p>
            <a:pPr lvl="2" eaLnBrk="1" hangingPunct="1"/>
            <a:r>
              <a:rPr lang="en-US" b="1" dirty="0" smtClean="0">
                <a:latin typeface="Arial" panose="020B0604020202020204" pitchFamily="34" charset="0"/>
              </a:rPr>
              <a:t>Geographic divisions</a:t>
            </a:r>
            <a:r>
              <a:rPr lang="en-US" dirty="0" smtClean="0">
                <a:latin typeface="Arial" panose="020B0604020202020204" pitchFamily="34" charset="0"/>
              </a:rPr>
              <a:t>. Organizations may have entities at multiple physical sites. Network connectivity between these sites may require individual subordinate CAs for many or all sites.</a:t>
            </a:r>
          </a:p>
          <a:p>
            <a:pPr lvl="2" eaLnBrk="1" hangingPunct="1"/>
            <a:endParaRPr lang="en-US" dirty="0" smtClean="0">
              <a:latin typeface="Arial" panose="020B0604020202020204" pitchFamily="34" charset="0"/>
            </a:endParaRPr>
          </a:p>
          <a:p>
            <a:pPr lvl="1" eaLnBrk="1" hangingPunct="1"/>
            <a:r>
              <a:rPr lang="en-US" dirty="0" smtClean="0">
                <a:latin typeface="Arial" panose="020B0604020202020204" pitchFamily="34" charset="0"/>
              </a:rPr>
              <a:t>Root CA with multiple subordinates  with multiple subordinates with the same policies on each so that they can be load balanced </a:t>
            </a:r>
            <a:endParaRPr lang="en-US" b="1" dirty="0" smtClean="0">
              <a:latin typeface="Arial" panose="020B0604020202020204" pitchFamily="34" charset="0"/>
            </a:endParaRPr>
          </a:p>
          <a:p>
            <a:pPr lvl="2" eaLnBrk="1" hangingPunct="1"/>
            <a:r>
              <a:rPr lang="en-US" b="1" dirty="0" smtClean="0">
                <a:latin typeface="Arial" panose="020B0604020202020204" pitchFamily="34" charset="0"/>
              </a:rPr>
              <a:t>Load balancing</a:t>
            </a:r>
            <a:r>
              <a:rPr lang="en-US" dirty="0" smtClean="0">
                <a:latin typeface="Arial" panose="020B0604020202020204" pitchFamily="34" charset="0"/>
              </a:rPr>
              <a:t>. If your PKI will be used to issue and manage a large number of certificates, having only one CA can result in considerable network load for it. Using multiple subordinate CAs to issue the same kind of certificates divides the network load between them.</a:t>
            </a:r>
          </a:p>
          <a:p>
            <a:pPr lvl="2" eaLnBrk="1" hangingPunct="1"/>
            <a:endParaRPr lang="en-US" dirty="0" smtClean="0">
              <a:latin typeface="Arial" panose="020B0604020202020204" pitchFamily="34" charset="0"/>
            </a:endParaRPr>
          </a:p>
          <a:p>
            <a:pPr lvl="1"/>
            <a:r>
              <a:rPr lang="en-US" dirty="0" smtClean="0">
                <a:latin typeface="Arial" panose="020B0604020202020204" pitchFamily="34" charset="0"/>
              </a:rPr>
              <a:t>Root CA with multiple subordinates having the same policies on each so that one can be taken offline for maintenance or so that certificates can still be generated.</a:t>
            </a:r>
            <a:endParaRPr lang="en-US" b="1" dirty="0" smtClean="0">
              <a:latin typeface="Arial" panose="020B0604020202020204" pitchFamily="34" charset="0"/>
            </a:endParaRPr>
          </a:p>
          <a:p>
            <a:pPr lvl="1" eaLnBrk="1" hangingPunct="1"/>
            <a:r>
              <a:rPr lang="en-US" b="1" dirty="0" smtClean="0">
                <a:latin typeface="Arial" panose="020B0604020202020204" pitchFamily="34" charset="0"/>
              </a:rPr>
              <a:t>	High availability</a:t>
            </a:r>
            <a:r>
              <a:rPr lang="en-US" dirty="0" smtClean="0">
                <a:latin typeface="Arial" panose="020B0604020202020204" pitchFamily="34" charset="0"/>
              </a:rPr>
              <a:t>. Multiple CAs increase the possibility that your network will always have operational CAs available to respond to user requests.  You may choose to employ special-purpose cryptographic hardware, or operate it in 	a physically secure area or offline. These may be unacceptable for subordinate CAs, due to cost or usability considerations.</a:t>
            </a:r>
          </a:p>
          <a:p>
            <a:pPr lvl="1" eaLnBrk="1" hangingPunct="1"/>
            <a:endParaRPr lang="en-US" dirty="0" smtClean="0">
              <a:latin typeface="Arial" panose="020B0604020202020204" pitchFamily="34" charset="0"/>
            </a:endParaRPr>
          </a:p>
          <a:p>
            <a:pPr lvl="1" eaLnBrk="1" hangingPunct="1"/>
            <a:r>
              <a:rPr lang="en-US" dirty="0" smtClean="0">
                <a:latin typeface="Arial" panose="020B0604020202020204" pitchFamily="34" charset="0"/>
              </a:rPr>
              <a:t>If you have a hierarchy, you have the ability to “turn off” a specific portion of the CA hierarchy without affecting established trust relationships. For example, you easily can shut down and revoke an issuing CA certificate that is associated with a specific business unit, without affecting other parts of the organization.</a:t>
            </a:r>
          </a:p>
          <a:p>
            <a:pPr lvl="2" eaLnBrk="1" hangingPunct="1"/>
            <a:endParaRPr lang="en-US" dirty="0" smtClean="0">
              <a:latin typeface="Arial" panose="020B0604020202020204" pitchFamily="34" charset="0"/>
            </a:endParaRPr>
          </a:p>
          <a:p>
            <a:pPr lvl="1" eaLnBrk="1" hangingPunct="1"/>
            <a:endParaRPr lang="en-US" dirty="0" smtClean="0">
              <a:latin typeface="Arial" panose="020B0604020202020204" pitchFamily="34" charset="0"/>
            </a:endParaRPr>
          </a:p>
          <a:p>
            <a:pPr lvl="2" eaLnBrk="1" hangingPunct="1"/>
            <a:endParaRPr lang="en-US" dirty="0" smtClean="0">
              <a:latin typeface="Arial" panose="020B0604020202020204" pitchFamily="34" charset="0"/>
            </a:endParaRPr>
          </a:p>
          <a:p>
            <a:pPr lvl="2"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xmlns="" val="1157510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35843"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BF636BF7-C659-4499-9639-B100187E6858}" type="slidenum">
              <a:rPr lang="en-US" b="0">
                <a:latin typeface="Arial" panose="020B0604020202020204" pitchFamily="34" charset="0"/>
              </a:rPr>
              <a:pPr/>
              <a:t>7</a:t>
            </a:fld>
            <a:endParaRPr lang="en-US" b="0">
              <a:latin typeface="Arial" panose="020B0604020202020204" pitchFamily="34" charset="0"/>
            </a:endParaRPr>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xfrm>
            <a:off x="314325" y="2230438"/>
            <a:ext cx="6286500" cy="6797675"/>
          </a:xfrm>
          <a:ln/>
        </p:spPr>
        <p:txBody>
          <a:bodyPr/>
          <a:lstStyle/>
          <a:p>
            <a:pPr eaLnBrk="1" hangingPunct="1">
              <a:defRPr/>
            </a:pPr>
            <a:r>
              <a:rPr lang="en-US" dirty="0" smtClean="0">
                <a:latin typeface="Arial" pitchFamily="34" charset="0"/>
              </a:rPr>
              <a:t>Organizations can either request a certificate from an external public CA or deploy their own CAs within the organization. </a:t>
            </a:r>
          </a:p>
          <a:p>
            <a:pPr eaLnBrk="1" hangingPunct="1">
              <a:defRPr/>
            </a:pPr>
            <a:endParaRPr lang="en-US" dirty="0" smtClean="0">
              <a:latin typeface="Arial" pitchFamily="34" charset="0"/>
            </a:endParaRPr>
          </a:p>
          <a:p>
            <a:pPr eaLnBrk="1" hangingPunct="1">
              <a:defRPr/>
            </a:pPr>
            <a:r>
              <a:rPr lang="en-US" dirty="0" smtClean="0">
                <a:latin typeface="Arial" pitchFamily="34" charset="0"/>
              </a:rPr>
              <a:t>A third-party certificate authority can generate certificates for all devices or for a CA in your organization. If a certificate is generated for a CA in your environment, that CA then can generate certificates.</a:t>
            </a:r>
          </a:p>
          <a:p>
            <a:pPr eaLnBrk="1" hangingPunct="1">
              <a:defRPr/>
            </a:pPr>
            <a:endParaRPr lang="en-US" dirty="0" smtClean="0">
              <a:latin typeface="Arial" pitchFamily="34" charset="0"/>
            </a:endParaRPr>
          </a:p>
          <a:p>
            <a:pPr eaLnBrk="1" hangingPunct="1">
              <a:defRPr/>
            </a:pPr>
            <a:r>
              <a:rPr lang="en-US" dirty="0" smtClean="0">
                <a:latin typeface="Arial" pitchFamily="34" charset="0"/>
              </a:rPr>
              <a:t>There are benefits and disadvantages of each option.</a:t>
            </a:r>
          </a:p>
          <a:p>
            <a:pPr eaLnBrk="1" hangingPunct="1">
              <a:defRPr/>
            </a:pPr>
            <a:endParaRPr lang="en-US" dirty="0" smtClean="0">
              <a:latin typeface="Arial" pitchFamily="34" charset="0"/>
            </a:endParaRPr>
          </a:p>
          <a:p>
            <a:pPr eaLnBrk="1" hangingPunct="1">
              <a:defRPr/>
            </a:pPr>
            <a:r>
              <a:rPr lang="en-US" dirty="0" smtClean="0">
                <a:latin typeface="Arial" pitchFamily="34" charset="0"/>
              </a:rPr>
              <a:t>Using a third-party to issue certificates:</a:t>
            </a:r>
          </a:p>
          <a:p>
            <a:pPr lvl="1" eaLnBrk="1" hangingPunct="1">
              <a:defRPr/>
            </a:pPr>
            <a:r>
              <a:rPr lang="en-US" dirty="0" smtClean="0">
                <a:latin typeface="Arial" pitchFamily="34" charset="0"/>
              </a:rPr>
              <a:t>Generates certificates that can cost more, especially for an organization with a larger number of certificates.</a:t>
            </a:r>
          </a:p>
          <a:p>
            <a:pPr lvl="1" eaLnBrk="1" hangingPunct="1">
              <a:defRPr/>
            </a:pPr>
            <a:r>
              <a:rPr lang="en-US" dirty="0" smtClean="0">
                <a:latin typeface="Arial" pitchFamily="34" charset="0"/>
              </a:rPr>
              <a:t>Generates certificates that may take more time to handle, since the third-party needs to receive the needed information from the company in order to generate the certificate.</a:t>
            </a:r>
          </a:p>
          <a:p>
            <a:pPr lvl="1" eaLnBrk="1" hangingPunct="1">
              <a:defRPr/>
            </a:pPr>
            <a:r>
              <a:rPr lang="en-US" dirty="0" smtClean="0">
                <a:latin typeface="Arial" pitchFamily="34" charset="0"/>
              </a:rPr>
              <a:t>Generates certificates (if a trusted third-party) that are trusted by more clients, not just clients in the domain.</a:t>
            </a:r>
          </a:p>
          <a:p>
            <a:pPr eaLnBrk="1" hangingPunct="1">
              <a:defRPr/>
            </a:pPr>
            <a:endParaRPr lang="en-US" dirty="0" smtClean="0">
              <a:latin typeface="Arial" pitchFamily="34" charset="0"/>
            </a:endParaRPr>
          </a:p>
          <a:p>
            <a:pPr eaLnBrk="1" hangingPunct="1">
              <a:defRPr/>
            </a:pPr>
            <a:r>
              <a:rPr lang="en-US" dirty="0" smtClean="0">
                <a:latin typeface="Arial" pitchFamily="34" charset="0"/>
              </a:rPr>
              <a:t>Using an internal CA to issue certificates:</a:t>
            </a:r>
          </a:p>
          <a:p>
            <a:pPr lvl="1" eaLnBrk="1" hangingPunct="1">
              <a:defRPr/>
            </a:pPr>
            <a:r>
              <a:rPr lang="en-US" dirty="0" smtClean="0">
                <a:latin typeface="Arial" pitchFamily="34" charset="0"/>
              </a:rPr>
              <a:t>Generates certificates that are trusted only by domain members by default.</a:t>
            </a:r>
          </a:p>
          <a:p>
            <a:pPr lvl="1" eaLnBrk="1" hangingPunct="1">
              <a:defRPr/>
            </a:pPr>
            <a:r>
              <a:rPr lang="en-US" dirty="0" smtClean="0">
                <a:latin typeface="Arial" pitchFamily="34" charset="0"/>
              </a:rPr>
              <a:t>Generates certificates that </a:t>
            </a:r>
            <a:r>
              <a:rPr lang="en-US" dirty="0" err="1" smtClean="0">
                <a:latin typeface="Arial" pitchFamily="34" charset="0"/>
              </a:rPr>
              <a:t>nondomain</a:t>
            </a:r>
            <a:r>
              <a:rPr lang="en-US" dirty="0" smtClean="0">
                <a:latin typeface="Arial" pitchFamily="34" charset="0"/>
              </a:rPr>
              <a:t> members would need to import the root CA manually.</a:t>
            </a:r>
          </a:p>
          <a:p>
            <a:pPr lvl="1" eaLnBrk="1" hangingPunct="1">
              <a:defRPr/>
            </a:pPr>
            <a:r>
              <a:rPr lang="en-US" dirty="0" smtClean="0">
                <a:latin typeface="Arial" pitchFamily="34" charset="0"/>
              </a:rPr>
              <a:t>Generates certificates that are easy and flexible for administration because the company controls them.</a:t>
            </a:r>
          </a:p>
          <a:p>
            <a:pPr eaLnBrk="1" hangingPunct="1">
              <a:defRPr/>
            </a:pPr>
            <a:endParaRPr lang="en-US" dirty="0" smtClean="0">
              <a:latin typeface="Arial" pitchFamily="34" charset="0"/>
            </a:endParaRPr>
          </a:p>
          <a:p>
            <a:pPr eaLnBrk="1" hangingPunct="1">
              <a:defRPr/>
            </a:pPr>
            <a:r>
              <a:rPr lang="en-US" dirty="0" smtClean="0">
                <a:latin typeface="Arial" pitchFamily="34" charset="0"/>
              </a:rPr>
              <a:t>The concept of trusted and untrusted CAs</a:t>
            </a:r>
            <a:endParaRPr lang="en-US" b="1" dirty="0" smtClean="0">
              <a:latin typeface="Arial" pitchFamily="34" charset="0"/>
            </a:endParaRPr>
          </a:p>
          <a:p>
            <a:pPr marL="406400" indent="-177800" eaLnBrk="1" hangingPunct="1">
              <a:buFontTx/>
              <a:buChar char="•"/>
              <a:defRPr/>
            </a:pPr>
            <a:r>
              <a:rPr lang="en-US" b="1" dirty="0" smtClean="0">
                <a:latin typeface="Arial" pitchFamily="34" charset="0"/>
              </a:rPr>
              <a:t>Trusted Certification Authority. </a:t>
            </a:r>
            <a:r>
              <a:rPr lang="en-US" dirty="0" smtClean="0">
                <a:latin typeface="Arial" pitchFamily="34" charset="0"/>
              </a:rPr>
              <a:t>A root CA that has a valid certificate in the Trusted Certificate Authorities store of the client. A trusted CA can generate valid certificates or have subordinate CAs do so. Many computers and devices have a standard set of third-party </a:t>
            </a:r>
            <a:r>
              <a:rPr lang="en-US" dirty="0" err="1" smtClean="0">
                <a:latin typeface="Arial" pitchFamily="34" charset="0"/>
              </a:rPr>
              <a:t>CAs</a:t>
            </a:r>
            <a:r>
              <a:rPr lang="en-US" dirty="0" smtClean="0">
                <a:latin typeface="Arial" pitchFamily="34" charset="0"/>
              </a:rPr>
              <a:t> that are trusted. In a Active Directory Domain Services (AD DS) environment, the enterprise CA also would be trusted.</a:t>
            </a:r>
          </a:p>
          <a:p>
            <a:pPr marL="406400" indent="-177800" eaLnBrk="1" hangingPunct="1">
              <a:buFontTx/>
              <a:buChar char="•"/>
              <a:defRPr/>
            </a:pPr>
            <a:r>
              <a:rPr lang="en-US" b="1" dirty="0" smtClean="0">
                <a:latin typeface="Arial" pitchFamily="34" charset="0"/>
              </a:rPr>
              <a:t>Untrusted Certification Authority. </a:t>
            </a:r>
            <a:r>
              <a:rPr lang="en-US" dirty="0" smtClean="0">
                <a:latin typeface="Arial" pitchFamily="34" charset="0"/>
              </a:rPr>
              <a:t> A root CA that does not have a valid certificate in the Trusted Certificate Authorities store of the client. An untrusted CA cannot generate valid certificates.</a:t>
            </a:r>
          </a:p>
        </p:txBody>
      </p:sp>
    </p:spTree>
    <p:extLst>
      <p:ext uri="{BB962C8B-B14F-4D97-AF65-F5344CB8AC3E}">
        <p14:creationId xmlns:p14="http://schemas.microsoft.com/office/powerpoint/2010/main" xmlns="" val="2112609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3686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1C505970-B2E4-4C6D-AFD6-5CB9E5C6E04D}" type="slidenum">
              <a:rPr lang="en-US" b="0">
                <a:latin typeface="Arial" panose="020B0604020202020204" pitchFamily="34" charset="0"/>
              </a:rPr>
              <a:pPr/>
              <a:t>8</a:t>
            </a:fld>
            <a:endParaRPr lang="en-US" b="0">
              <a:latin typeface="Arial" panose="020B0604020202020204" pitchFamily="34" charset="0"/>
            </a:endParaRPr>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xfrm>
            <a:off x="314325" y="2230438"/>
            <a:ext cx="6286500" cy="6797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More detail for these line items are available in the Active Directory Certificate Services Help file.</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When would you use a stand-alone CA? If AD DS is not being used, when the CA is being used for other things such as SSL certificates.</a:t>
            </a:r>
            <a:endParaRPr lang="en-US" b="1" dirty="0" smtClean="0">
              <a:latin typeface="Arial" panose="020B0604020202020204" pitchFamily="34" charset="0"/>
            </a:endParaRPr>
          </a:p>
        </p:txBody>
      </p:sp>
    </p:spTree>
    <p:extLst>
      <p:ext uri="{BB962C8B-B14F-4D97-AF65-F5344CB8AC3E}">
        <p14:creationId xmlns:p14="http://schemas.microsoft.com/office/powerpoint/2010/main" xmlns="" val="273091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3789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3789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843ECDA9-EA5B-4AA2-B7A7-DE9A6BB6BC61}" type="slidenum">
              <a:rPr lang="en-US" b="0">
                <a:latin typeface="Arial" panose="020B0604020202020204" pitchFamily="34" charset="0"/>
              </a:rPr>
              <a:pPr/>
              <a:t>9</a:t>
            </a:fld>
            <a:endParaRPr lang="en-US" b="0">
              <a:latin typeface="Arial" panose="020B0604020202020204" pitchFamily="34" charset="0"/>
            </a:endParaRPr>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xfrm>
            <a:off x="314325" y="2184400"/>
            <a:ext cx="6286500" cy="6843713"/>
          </a:xfrm>
          <a:ln/>
        </p:spPr>
        <p:txBody>
          <a:bodyPr/>
          <a:lstStyle/>
          <a:p>
            <a:pPr marL="228600" indent="-114300" eaLnBrk="1" hangingPunct="1">
              <a:buFontTx/>
              <a:buChar char="•"/>
              <a:defRPr/>
            </a:pPr>
            <a:r>
              <a:rPr lang="en-US" dirty="0" smtClean="0">
                <a:latin typeface="Arial" pitchFamily="34" charset="0"/>
              </a:rPr>
              <a:t>Certification Authority. The primary tool for managing a CA, certificate revocation, and certificate enrollment. </a:t>
            </a:r>
          </a:p>
          <a:p>
            <a:pPr marL="228600" indent="-114300" eaLnBrk="1" hangingPunct="1">
              <a:buFontTx/>
              <a:buChar char="•"/>
              <a:defRPr/>
            </a:pPr>
            <a:r>
              <a:rPr lang="en-US" dirty="0" smtClean="0">
                <a:latin typeface="Arial" pitchFamily="34" charset="0"/>
              </a:rPr>
              <a:t>Certificate Templates. Used to duplicate and configure certificate templates for publication to AD DS and for use with enterprise </a:t>
            </a:r>
            <a:r>
              <a:rPr lang="en-US" dirty="0" err="1" smtClean="0">
                <a:latin typeface="Arial" pitchFamily="34" charset="0"/>
              </a:rPr>
              <a:t>CAs</a:t>
            </a:r>
            <a:r>
              <a:rPr lang="en-US" dirty="0" smtClean="0">
                <a:latin typeface="Arial" pitchFamily="34" charset="0"/>
              </a:rPr>
              <a:t>.</a:t>
            </a:r>
          </a:p>
          <a:p>
            <a:pPr marL="228600" indent="-114300" eaLnBrk="1" hangingPunct="1">
              <a:buFontTx/>
              <a:buChar char="•"/>
              <a:defRPr/>
            </a:pPr>
            <a:r>
              <a:rPr lang="en-US" dirty="0" smtClean="0">
                <a:latin typeface="Arial" pitchFamily="34" charset="0"/>
              </a:rPr>
              <a:t>Online Responder. Used to configure and manage Online Certificate Status Protocol (OCSP) responders.</a:t>
            </a:r>
          </a:p>
          <a:p>
            <a:pPr marL="228600" indent="-114300" eaLnBrk="1" hangingPunct="1">
              <a:buFontTx/>
              <a:buChar char="•"/>
              <a:defRPr/>
            </a:pPr>
            <a:r>
              <a:rPr lang="en-US" dirty="0" smtClean="0">
                <a:latin typeface="Arial" pitchFamily="34" charset="0"/>
              </a:rPr>
              <a:t>Enterprise PKI. Used to monitor multiple </a:t>
            </a:r>
            <a:r>
              <a:rPr lang="en-US" dirty="0" err="1" smtClean="0">
                <a:latin typeface="Arial" pitchFamily="34" charset="0"/>
              </a:rPr>
              <a:t>CAs</a:t>
            </a:r>
            <a:r>
              <a:rPr lang="en-US" dirty="0" smtClean="0">
                <a:latin typeface="Arial" pitchFamily="34" charset="0"/>
              </a:rPr>
              <a:t>, certificate revocation lists (</a:t>
            </a:r>
            <a:r>
              <a:rPr lang="en-US" dirty="0" err="1" smtClean="0">
                <a:latin typeface="Arial" pitchFamily="34" charset="0"/>
              </a:rPr>
              <a:t>CRLs</a:t>
            </a:r>
            <a:r>
              <a:rPr lang="en-US" dirty="0" smtClean="0">
                <a:latin typeface="Arial" pitchFamily="34" charset="0"/>
              </a:rPr>
              <a:t>), and authority information access locations, and to manage AD CS objects that are published to AD DS.</a:t>
            </a:r>
          </a:p>
          <a:p>
            <a:pPr marL="228600" indent="-114300" eaLnBrk="1" hangingPunct="1">
              <a:buFontTx/>
              <a:buChar char="•"/>
              <a:defRPr/>
            </a:pPr>
            <a:r>
              <a:rPr lang="en-US" dirty="0" smtClean="0">
                <a:latin typeface="Arial" pitchFamily="34" charset="0"/>
              </a:rPr>
              <a:t>Certificates. Used to view and manage certificate stores for a computer, user, or service.</a:t>
            </a:r>
            <a:r>
              <a:rPr lang="en-US" b="1" i="1" dirty="0" smtClean="0">
                <a:latin typeface="Arial" pitchFamily="34" charset="0"/>
              </a:rPr>
              <a:t> </a:t>
            </a:r>
            <a:endParaRPr lang="en-US" dirty="0" smtClean="0">
              <a:latin typeface="Arial" pitchFamily="34" charset="0"/>
            </a:endParaRPr>
          </a:p>
          <a:p>
            <a:pPr eaLnBrk="1" hangingPunct="1">
              <a:defRPr/>
            </a:pPr>
            <a:endParaRPr lang="en-US" dirty="0" smtClean="0">
              <a:latin typeface="Arial" pitchFamily="34" charset="0"/>
            </a:endParaRPr>
          </a:p>
        </p:txBody>
      </p:sp>
    </p:spTree>
    <p:extLst>
      <p:ext uri="{BB962C8B-B14F-4D97-AF65-F5344CB8AC3E}">
        <p14:creationId xmlns:p14="http://schemas.microsoft.com/office/powerpoint/2010/main" xmlns="" val="2279260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solidFill>
                  <a:srgbClr val="336699"/>
                </a:solidFill>
                <a:latin typeface="Arial" panose="020B0604020202020204" pitchFamily="34" charset="0"/>
              </a:rPr>
              <a:t>Module 4:Introduction to Active Directory® Certificate Services</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mtClean="0">
                <a:latin typeface="Arial" panose="020B0604020202020204" pitchFamily="34" charset="0"/>
              </a:rPr>
              <a:t>Course 6424A</a:t>
            </a:r>
          </a:p>
        </p:txBody>
      </p:sp>
      <p:sp>
        <p:nvSpPr>
          <p:cNvPr id="3891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fld id="{6012661F-82D8-496B-9D1A-5C77548582A9}" type="slidenum">
              <a:rPr lang="en-US" b="0">
                <a:latin typeface="Arial" panose="020B0604020202020204" pitchFamily="34" charset="0"/>
              </a:rPr>
              <a:pPr/>
              <a:t>10</a:t>
            </a:fld>
            <a:endParaRPr lang="en-US" b="0">
              <a:latin typeface="Arial" panose="020B0604020202020204" pitchFamily="34" charset="0"/>
            </a:endParaRPr>
          </a:p>
        </p:txBody>
      </p:sp>
      <p:sp>
        <p:nvSpPr>
          <p:cNvPr id="38917"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xmlns="" val="36484689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Click to edit Master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9720" t="16544" r="7275" b="16691"/>
          <a:stretch/>
        </p:blipFill>
        <p:spPr>
          <a:xfrm>
            <a:off x="10731799" y="4630992"/>
            <a:ext cx="1131688" cy="33474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09826" y="188373"/>
            <a:ext cx="1847574" cy="739030"/>
          </a:xfrm>
          <a:prstGeom prst="rect">
            <a:avLst/>
          </a:prstGeom>
        </p:spPr>
      </p:pic>
    </p:spTree>
    <p:extLst>
      <p:ext uri="{BB962C8B-B14F-4D97-AF65-F5344CB8AC3E}">
        <p14:creationId xmlns:p14="http://schemas.microsoft.com/office/powerpoint/2010/main" xmlns=""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13834" y="1"/>
            <a:ext cx="10365317" cy="7413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11717" y="992188"/>
            <a:ext cx="10335683" cy="4386262"/>
          </a:xfrm>
          <a:prstGeom prst="rect">
            <a:avLst/>
          </a:prstGeom>
        </p:spPr>
        <p:txBody>
          <a:bodyPr/>
          <a:lstStyle/>
          <a:p>
            <a:pPr lvl="0"/>
            <a:endParaRPr lang="en-US" noProof="0" smtClean="0"/>
          </a:p>
        </p:txBody>
      </p:sp>
    </p:spTree>
    <p:extLst>
      <p:ext uri="{BB962C8B-B14F-4D97-AF65-F5344CB8AC3E}">
        <p14:creationId xmlns:p14="http://schemas.microsoft.com/office/powerpoint/2010/main" xmlns="" val="81259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417638"/>
            <a:ext cx="11525250" cy="5260975"/>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6077458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1994614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6690216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678398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stretch>
            <a:fillRect/>
          </a:stretch>
        </p:blipFill>
        <p:spPr>
          <a:xfrm>
            <a:off x="193271" y="144000"/>
            <a:ext cx="864083" cy="912424"/>
          </a:xfrm>
          <a:prstGeom prst="rect">
            <a:avLst/>
          </a:prstGeom>
        </p:spPr>
      </p:pic>
      <p:sp>
        <p:nvSpPr>
          <p:cNvPr id="7" name="TextBox 6"/>
          <p:cNvSpPr txBox="1"/>
          <p:nvPr userDrawn="1"/>
        </p:nvSpPr>
        <p:spPr>
          <a:xfrm>
            <a:off x="1057354" y="92380"/>
            <a:ext cx="1346633" cy="1015663"/>
          </a:xfrm>
          <a:prstGeom prst="rect">
            <a:avLst/>
          </a:prstGeom>
          <a:noFill/>
        </p:spPr>
        <p:txBody>
          <a:bodyPr wrap="square" rtlCol="0" anchor="ctr" anchorCtr="0">
            <a:spAutoFit/>
          </a:bodyPr>
          <a:lstStyle/>
          <a:p>
            <a:r>
              <a:rPr lang="en-US" sz="2000" dirty="0" smtClean="0">
                <a:latin typeface="Segoe UI Light" panose="020B0502040204020203" pitchFamily="34" charset="0"/>
                <a:cs typeface="Segoe UI Light" panose="020B0502040204020203" pitchFamily="34" charset="0"/>
              </a:rPr>
              <a:t>Microsoft </a:t>
            </a:r>
          </a:p>
          <a:p>
            <a:r>
              <a:rPr lang="en-US" sz="2000" dirty="0" smtClean="0">
                <a:latin typeface="Segoe UI Light" panose="020B0502040204020203" pitchFamily="34" charset="0"/>
                <a:cs typeface="Segoe UI Light" panose="020B0502040204020203" pitchFamily="34" charset="0"/>
              </a:rPr>
              <a:t>Virtual </a:t>
            </a:r>
          </a:p>
          <a:p>
            <a:r>
              <a:rPr lang="en-US" sz="2000" dirty="0" smtClean="0">
                <a:latin typeface="Segoe UI Light" panose="020B0502040204020203" pitchFamily="34" charset="0"/>
                <a:cs typeface="Segoe UI Light" panose="020B0502040204020203" pitchFamily="34" charset="0"/>
              </a:rPr>
              <a:t>Academy</a:t>
            </a:r>
            <a:endParaRPr lang="en-US" sz="2000" dirty="0">
              <a:latin typeface="Segoe UI Light" panose="020B0502040204020203" pitchFamily="34" charset="0"/>
              <a:cs typeface="Segoe UI Light" panose="020B0502040204020203" pitchFamily="34" charset="0"/>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850378" y="6321689"/>
            <a:ext cx="2114550" cy="428625"/>
          </a:xfrm>
          <a:prstGeom prst="rect">
            <a:avLst/>
          </a:prstGeom>
        </p:spPr>
      </p:pic>
    </p:spTree>
    <p:extLst>
      <p:ext uri="{BB962C8B-B14F-4D97-AF65-F5344CB8AC3E}">
        <p14:creationId xmlns:p14="http://schemas.microsoft.com/office/powerpoint/2010/main" xmlns="" val="38232600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285412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xmlns="" val="26678372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34216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357809" y="3423726"/>
            <a:ext cx="8245329" cy="2381841"/>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421649"/>
            <a:ext cx="3257419" cy="238424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9720" t="16544" r="7275" b="16691"/>
          <a:stretch/>
        </p:blipFill>
        <p:spPr>
          <a:xfrm>
            <a:off x="11181757" y="5558001"/>
            <a:ext cx="740346" cy="218986"/>
          </a:xfrm>
          <a:prstGeom prst="rect">
            <a:avLst/>
          </a:prstGeom>
        </p:spPr>
      </p:pic>
      <p:sp>
        <p:nvSpPr>
          <p:cNvPr id="16" name="Text Placeholder 10"/>
          <p:cNvSpPr>
            <a:spLocks noGrp="1"/>
          </p:cNvSpPr>
          <p:nvPr>
            <p:ph type="body" sz="quarter" idx="10"/>
          </p:nvPr>
        </p:nvSpPr>
        <p:spPr>
          <a:xfrm>
            <a:off x="437461" y="3939147"/>
            <a:ext cx="8070435" cy="1666254"/>
          </a:xfrm>
          <a:prstGeom prst="rect">
            <a:avLst/>
          </a:prstGeom>
        </p:spPr>
        <p:txBody>
          <a:bodyPr anchor="b" anchorCtr="0">
            <a:normAutofit/>
          </a:bodyPr>
          <a:lstStyle>
            <a:lvl1pPr marL="0" indent="0">
              <a:buNone/>
              <a:defRPr sz="3600">
                <a:solidFill>
                  <a:schemeClr val="bg1"/>
                </a:solidFill>
                <a:latin typeface="Segoe UI Light" panose="020B0502040204020203" pitchFamily="34" charset="0"/>
                <a:cs typeface="Segoe UI Light" panose="020B0502040204020203" pitchFamily="34" charset="0"/>
              </a:defRPr>
            </a:lvl1pPr>
          </a:lstStyle>
          <a:p>
            <a:pPr lvl="0"/>
            <a:r>
              <a:rPr lang="en-US" dirty="0" smtClean="0"/>
              <a:t>Click to edit Master text styles</a:t>
            </a:r>
          </a:p>
        </p:txBody>
      </p:sp>
      <p:sp>
        <p:nvSpPr>
          <p:cNvPr id="17" name="Rectangle 16"/>
          <p:cNvSpPr/>
          <p:nvPr userDrawn="1"/>
        </p:nvSpPr>
        <p:spPr>
          <a:xfrm>
            <a:off x="9606694" y="3527508"/>
            <a:ext cx="1049236" cy="1140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91440" bIns="0" rtlCol="0" anchor="t" anchorCtr="0"/>
          <a:lstStyle/>
          <a:p>
            <a:r>
              <a:rPr lang="en-US" sz="1600" dirty="0" smtClean="0">
                <a:solidFill>
                  <a:schemeClr val="bg1"/>
                </a:solidFill>
                <a:latin typeface="Segoe UI Light" panose="020B0502040204020203" pitchFamily="34" charset="0"/>
                <a:cs typeface="Segoe UI Light" panose="020B0502040204020203" pitchFamily="34" charset="0"/>
              </a:rPr>
              <a:t>Microsoft </a:t>
            </a:r>
          </a:p>
          <a:p>
            <a:r>
              <a:rPr lang="en-US" sz="1600" dirty="0" smtClean="0">
                <a:solidFill>
                  <a:schemeClr val="bg1"/>
                </a:solidFill>
                <a:latin typeface="Segoe UI Light" panose="020B0502040204020203" pitchFamily="34" charset="0"/>
                <a:cs typeface="Segoe UI Light" panose="020B0502040204020203" pitchFamily="34" charset="0"/>
              </a:rPr>
              <a:t>Virtual</a:t>
            </a:r>
            <a:r>
              <a:rPr lang="en-US" sz="1600" baseline="0" dirty="0" smtClean="0">
                <a:solidFill>
                  <a:schemeClr val="bg1"/>
                </a:solidFill>
                <a:latin typeface="Segoe UI Light" panose="020B0502040204020203" pitchFamily="34" charset="0"/>
                <a:cs typeface="Segoe UI Light" panose="020B0502040204020203" pitchFamily="34" charset="0"/>
              </a:rPr>
              <a:t> Academy</a:t>
            </a:r>
            <a:endParaRPr lang="en-US" sz="1600" dirty="0">
              <a:solidFill>
                <a:schemeClr val="bg1"/>
              </a:solidFill>
              <a:latin typeface="Segoe UI Light" panose="020B0502040204020203" pitchFamily="34" charset="0"/>
              <a:cs typeface="Segoe UI Light" panose="020B0502040204020203" pitchFamily="34" charset="0"/>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8866808" y="3527508"/>
            <a:ext cx="726793" cy="726793"/>
          </a:xfrm>
          <a:prstGeom prst="rect">
            <a:avLst/>
          </a:prstGeom>
        </p:spPr>
      </p:pic>
    </p:spTree>
    <p:extLst>
      <p:ext uri="{BB962C8B-B14F-4D97-AF65-F5344CB8AC3E}">
        <p14:creationId xmlns:p14="http://schemas.microsoft.com/office/powerpoint/2010/main" xmlns=""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xmlns="" val="31187839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1" r:id="rId9"/>
    <p:sldLayoutId id="2147483672" r:id="rId10"/>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notesSlide" Target="../notesSlides/notesSlide11.xml"/><Relationship Id="rId7" Type="http://schemas.openxmlformats.org/officeDocument/2006/relationships/image" Target="../media/image18.png"/><Relationship Id="rId12"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tags" Target="../tags/tag13.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notesSlide" Target="../notesSlides/notesSlide16.xml"/><Relationship Id="rId7" Type="http://schemas.openxmlformats.org/officeDocument/2006/relationships/image" Target="../media/image25.png"/><Relationship Id="rId2" Type="http://schemas.openxmlformats.org/officeDocument/2006/relationships/slideLayout" Target="../slideLayouts/slideLayout10.xml"/><Relationship Id="rId1" Type="http://schemas.openxmlformats.org/officeDocument/2006/relationships/tags" Target="../tags/tag18.xml"/><Relationship Id="rId6" Type="http://schemas.openxmlformats.org/officeDocument/2006/relationships/image" Target="../media/image24.png"/><Relationship Id="rId5" Type="http://schemas.openxmlformats.org/officeDocument/2006/relationships/image" Target="../media/image7.png"/><Relationship Id="rId4" Type="http://schemas.openxmlformats.org/officeDocument/2006/relationships/image" Target="../media/image23.png"/><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2.png"/><Relationship Id="rId5" Type="http://schemas.openxmlformats.org/officeDocument/2006/relationships/image" Target="../media/image27.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4.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err="1" smtClean="0"/>
              <a:t>Frida</a:t>
            </a:r>
            <a:r>
              <a:rPr lang="en-US" dirty="0" smtClean="0"/>
              <a:t> GJERMENI</a:t>
            </a:r>
            <a:endParaRPr lang="en-US" dirty="0"/>
          </a:p>
        </p:txBody>
      </p:sp>
      <p:sp>
        <p:nvSpPr>
          <p:cNvPr id="2" name="Title 1"/>
          <p:cNvSpPr>
            <a:spLocks noGrp="1"/>
          </p:cNvSpPr>
          <p:nvPr>
            <p:ph type="ctrTitle"/>
          </p:nvPr>
        </p:nvSpPr>
        <p:spPr/>
        <p:txBody>
          <a:bodyPr/>
          <a:lstStyle/>
          <a:p>
            <a:r>
              <a:rPr lang="en-US" sz="4400" dirty="0" smtClean="0"/>
              <a:t>Te </a:t>
            </a:r>
            <a:r>
              <a:rPr lang="en-US" sz="4400" dirty="0" err="1" smtClean="0"/>
              <a:t>kuptojme</a:t>
            </a:r>
            <a:r>
              <a:rPr lang="en-US" sz="4400" dirty="0" smtClean="0"/>
              <a:t> “Active Directory”</a:t>
            </a:r>
            <a:endParaRPr lang="en-US" sz="4400" dirty="0"/>
          </a:p>
        </p:txBody>
      </p:sp>
    </p:spTree>
    <p:custDataLst>
      <p:tags r:id="rId1"/>
    </p:custDataLst>
    <p:extLst>
      <p:ext uri="{BB962C8B-B14F-4D97-AF65-F5344CB8AC3E}">
        <p14:creationId xmlns:p14="http://schemas.microsoft.com/office/powerpoint/2010/main" xmlns=""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dirty="0" err="1" smtClean="0"/>
              <a:t>Ceshtja</a:t>
            </a:r>
            <a:r>
              <a:rPr lang="en-US" dirty="0" smtClean="0"/>
              <a:t> 2</a:t>
            </a:r>
          </a:p>
        </p:txBody>
      </p:sp>
      <p:sp>
        <p:nvSpPr>
          <p:cNvPr id="4" name="Content Placeholder 6"/>
          <p:cNvSpPr>
            <a:spLocks noGrp="1"/>
          </p:cNvSpPr>
          <p:nvPr>
            <p:ph sz="quarter" idx="10"/>
          </p:nvPr>
        </p:nvSpPr>
        <p:spPr>
          <a:xfrm>
            <a:off x="379413" y="1417638"/>
            <a:ext cx="11525250" cy="5260975"/>
          </a:xfrm>
        </p:spPr>
        <p:txBody>
          <a:bodyPr>
            <a:normAutofit/>
          </a:bodyPr>
          <a:lstStyle/>
          <a:p>
            <a:r>
              <a:rPr lang="en-US" dirty="0" err="1" smtClean="0"/>
              <a:t>Cfare</a:t>
            </a:r>
            <a:r>
              <a:rPr lang="en-US" dirty="0" smtClean="0"/>
              <a:t> </a:t>
            </a:r>
            <a:r>
              <a:rPr lang="en-US" dirty="0" err="1" smtClean="0"/>
              <a:t>jane</a:t>
            </a:r>
            <a:r>
              <a:rPr lang="en-US" dirty="0" smtClean="0"/>
              <a:t> </a:t>
            </a:r>
            <a:r>
              <a:rPr lang="en-US" dirty="0" err="1" smtClean="0"/>
              <a:t>Certifikatat</a:t>
            </a:r>
            <a:r>
              <a:rPr lang="en-US" dirty="0" smtClean="0"/>
              <a:t> </a:t>
            </a:r>
            <a:r>
              <a:rPr lang="en-US" dirty="0" err="1" smtClean="0"/>
              <a:t>Dixhitale</a:t>
            </a:r>
            <a:r>
              <a:rPr lang="en-US" dirty="0" smtClean="0"/>
              <a:t>? </a:t>
            </a:r>
            <a:endParaRPr lang="en-US" dirty="0"/>
          </a:p>
          <a:p>
            <a:r>
              <a:rPr lang="en-US" dirty="0" smtClean="0"/>
              <a:t>Si </a:t>
            </a:r>
            <a:r>
              <a:rPr lang="en-US" dirty="0" err="1" smtClean="0"/>
              <a:t>punojne</a:t>
            </a:r>
            <a:r>
              <a:rPr lang="en-US" dirty="0" smtClean="0"/>
              <a:t> </a:t>
            </a:r>
            <a:r>
              <a:rPr lang="en-US" dirty="0" err="1" smtClean="0"/>
              <a:t>celesat</a:t>
            </a:r>
            <a:r>
              <a:rPr lang="en-US" dirty="0" smtClean="0"/>
              <a:t> </a:t>
            </a:r>
            <a:r>
              <a:rPr lang="en-US" dirty="0" err="1" smtClean="0"/>
              <a:t>publike</a:t>
            </a:r>
            <a:r>
              <a:rPr lang="en-US" dirty="0" smtClean="0"/>
              <a:t> </a:t>
            </a:r>
            <a:r>
              <a:rPr lang="en-US" dirty="0" err="1" smtClean="0"/>
              <a:t>dhe</a:t>
            </a:r>
            <a:r>
              <a:rPr lang="en-US" dirty="0" smtClean="0"/>
              <a:t> </a:t>
            </a:r>
            <a:r>
              <a:rPr lang="en-US" dirty="0" err="1" smtClean="0"/>
              <a:t>celesat</a:t>
            </a:r>
            <a:r>
              <a:rPr lang="en-US" dirty="0" smtClean="0"/>
              <a:t> private</a:t>
            </a:r>
            <a:endParaRPr lang="en-US" dirty="0"/>
          </a:p>
          <a:p>
            <a:r>
              <a:rPr lang="en-US" dirty="0" err="1" smtClean="0"/>
              <a:t>Cfare</a:t>
            </a:r>
            <a:r>
              <a:rPr lang="en-US" dirty="0" smtClean="0"/>
              <a:t> </a:t>
            </a:r>
            <a:r>
              <a:rPr lang="en-US" dirty="0" err="1" smtClean="0"/>
              <a:t>jane</a:t>
            </a:r>
            <a:r>
              <a:rPr lang="en-US" dirty="0" smtClean="0"/>
              <a:t> </a:t>
            </a:r>
            <a:r>
              <a:rPr lang="en-US" dirty="0" err="1" smtClean="0"/>
              <a:t>templatet</a:t>
            </a:r>
            <a:r>
              <a:rPr lang="en-US" dirty="0" smtClean="0"/>
              <a:t> </a:t>
            </a:r>
            <a:r>
              <a:rPr lang="en-US" dirty="0" smtClean="0"/>
              <a:t>e </a:t>
            </a:r>
            <a:r>
              <a:rPr lang="en-US" dirty="0" err="1" smtClean="0"/>
              <a:t>certifikatave</a:t>
            </a:r>
            <a:r>
              <a:rPr lang="en-US" dirty="0" smtClean="0"/>
              <a:t>?  </a:t>
            </a:r>
            <a:endParaRPr lang="en-US" dirty="0"/>
          </a:p>
        </p:txBody>
      </p:sp>
    </p:spTree>
    <p:custDataLst>
      <p:tags r:id="rId1"/>
    </p:custDataLst>
    <p:extLst>
      <p:ext uri="{BB962C8B-B14F-4D97-AF65-F5344CB8AC3E}">
        <p14:creationId xmlns:p14="http://schemas.microsoft.com/office/powerpoint/2010/main" xmlns="" val="1558472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79514" y="182216"/>
            <a:ext cx="11524432" cy="600424"/>
          </a:xfrm>
        </p:spPr>
        <p:txBody>
          <a:bodyPr>
            <a:normAutofit fontScale="90000"/>
          </a:bodyPr>
          <a:lstStyle/>
          <a:p>
            <a:pPr eaLnBrk="1" hangingPunct="1"/>
            <a:r>
              <a:rPr lang="en-US" dirty="0" err="1" smtClean="0"/>
              <a:t>Cfare</a:t>
            </a:r>
            <a:r>
              <a:rPr lang="en-US" dirty="0" smtClean="0"/>
              <a:t> </a:t>
            </a:r>
            <a:r>
              <a:rPr lang="en-US" dirty="0" err="1" smtClean="0"/>
              <a:t>jane</a:t>
            </a:r>
            <a:r>
              <a:rPr lang="en-US" dirty="0" smtClean="0"/>
              <a:t> </a:t>
            </a:r>
            <a:r>
              <a:rPr lang="en-US" dirty="0" err="1" smtClean="0"/>
              <a:t>Certifikatat</a:t>
            </a:r>
            <a:r>
              <a:rPr lang="en-US" dirty="0" smtClean="0"/>
              <a:t> </a:t>
            </a:r>
            <a:r>
              <a:rPr lang="en-US" dirty="0" err="1" smtClean="0"/>
              <a:t>Dixhitale</a:t>
            </a:r>
            <a:r>
              <a:rPr lang="en-US" dirty="0" smtClean="0"/>
              <a:t>? </a:t>
            </a:r>
          </a:p>
        </p:txBody>
      </p:sp>
      <p:sp>
        <p:nvSpPr>
          <p:cNvPr id="13315" name="Rounded Rectangle 812098"/>
          <p:cNvSpPr>
            <a:spLocks noGrp="1" noChangeArrowheads="1"/>
          </p:cNvSpPr>
          <p:nvPr>
            <p:ph type="body" idx="4294967295"/>
          </p:nvPr>
        </p:nvSpPr>
        <p:spPr>
          <a:xfrm>
            <a:off x="1968500" y="1044576"/>
            <a:ext cx="8339138" cy="3465513"/>
          </a:xfrm>
          <a:prstGeom prst="rect">
            <a:avLst/>
          </a:prstGeom>
          <a:solidFill>
            <a:srgbClr val="DEE7F1"/>
          </a:solidFill>
          <a:ln cap="flat" algn="ctr">
            <a:solidFill>
              <a:srgbClr val="333333"/>
            </a:solidFill>
            <a:round/>
            <a:headEnd type="none" w="med" len="med"/>
            <a:tailEnd type="none" w="med" len="med"/>
          </a:ln>
        </p:spPr>
        <p:txBody>
          <a:bodyPr lIns="91440" tIns="45720" rIns="91440" bIns="45720"/>
          <a:lstStyle/>
          <a:p>
            <a:pPr marL="0" indent="0">
              <a:spcBef>
                <a:spcPct val="0"/>
              </a:spcBef>
              <a:buNone/>
            </a:pPr>
            <a:r>
              <a:rPr lang="en-US" b="0" dirty="0" err="1" smtClean="0"/>
              <a:t>Eshte</a:t>
            </a:r>
            <a:r>
              <a:rPr lang="en-US" b="0" dirty="0" smtClean="0"/>
              <a:t> </a:t>
            </a:r>
            <a:r>
              <a:rPr lang="en-US" b="0" dirty="0" err="1" smtClean="0"/>
              <a:t>nje</a:t>
            </a:r>
            <a:r>
              <a:rPr lang="en-US" b="0" dirty="0" smtClean="0"/>
              <a:t> file </a:t>
            </a:r>
            <a:r>
              <a:rPr lang="en-US" b="0" dirty="0" err="1" smtClean="0"/>
              <a:t>dixhital</a:t>
            </a:r>
            <a:r>
              <a:rPr lang="en-US" b="0" dirty="0" smtClean="0"/>
              <a:t> me </a:t>
            </a:r>
            <a:r>
              <a:rPr lang="en-US" b="0" dirty="0" err="1" smtClean="0"/>
              <a:t>dy</a:t>
            </a:r>
            <a:r>
              <a:rPr lang="en-US" b="0" dirty="0" smtClean="0"/>
              <a:t> </a:t>
            </a:r>
            <a:r>
              <a:rPr lang="en-US" b="0" dirty="0" err="1" smtClean="0"/>
              <a:t>pjese</a:t>
            </a:r>
            <a:endParaRPr lang="en-US" b="0" dirty="0" smtClean="0"/>
          </a:p>
        </p:txBody>
      </p:sp>
      <p:grpSp>
        <p:nvGrpSpPr>
          <p:cNvPr id="3" name="Group 2"/>
          <p:cNvGrpSpPr/>
          <p:nvPr/>
        </p:nvGrpSpPr>
        <p:grpSpPr>
          <a:xfrm>
            <a:off x="2205039" y="2080419"/>
            <a:ext cx="3431673" cy="2018507"/>
            <a:chOff x="2205039" y="2080419"/>
            <a:chExt cx="3431673" cy="2018507"/>
          </a:xfrm>
        </p:grpSpPr>
        <p:sp>
          <p:nvSpPr>
            <p:cNvPr id="13316" name="Rounded Rectangle 844806"/>
            <p:cNvSpPr>
              <a:spLocks noChangeArrowheads="1"/>
            </p:cNvSpPr>
            <p:nvPr/>
          </p:nvSpPr>
          <p:spPr bwMode="auto">
            <a:xfrm>
              <a:off x="2205039" y="2080419"/>
              <a:ext cx="3431673" cy="2018507"/>
            </a:xfrm>
            <a:prstGeom prst="rect">
              <a:avLst/>
            </a:prstGeom>
            <a:solidFill>
              <a:srgbClr val="F2E7CE"/>
            </a:solidFill>
            <a:ln w="9525" algn="ctr">
              <a:solidFill>
                <a:srgbClr val="333333"/>
              </a:solidFill>
              <a:round/>
              <a:headEnd/>
              <a:tailEnd/>
            </a:ln>
          </p:spPr>
          <p:txBody>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Informacioni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baze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certifikates</a:t>
              </a:r>
              <a:endParaRPr lang="en-US" b="0" dirty="0">
                <a:latin typeface="Segoe UI Light" panose="020B0502040204020203" pitchFamily="34" charset="0"/>
                <a:cs typeface="Segoe UI Light" panose="020B0502040204020203" pitchFamily="34" charset="0"/>
              </a:endParaRPr>
            </a:p>
          </p:txBody>
        </p:sp>
        <p:pic>
          <p:nvPicPr>
            <p:cNvPr id="990220" name="Picture 12"/>
            <p:cNvPicPr>
              <a:picLocks noChangeAspect="1" noChangeArrowheads="1"/>
            </p:cNvPicPr>
            <p:nvPr/>
          </p:nvPicPr>
          <p:blipFill>
            <a:blip r:embed="rId4" cstate="print"/>
            <a:srcRect/>
            <a:stretch>
              <a:fillRect/>
            </a:stretch>
          </p:blipFill>
          <p:spPr bwMode="auto">
            <a:xfrm>
              <a:off x="3946525" y="2682875"/>
              <a:ext cx="1055688" cy="1176338"/>
            </a:xfrm>
            <a:prstGeom prst="rect">
              <a:avLst/>
            </a:prstGeom>
            <a:noFill/>
            <a:ln w="9525" algn="ctr">
              <a:noFill/>
              <a:miter lim="800000"/>
              <a:headEnd/>
              <a:tailEnd/>
            </a:ln>
            <a:effectLst>
              <a:outerShdw dist="35921" dir="2700000" algn="ctr" rotWithShape="0">
                <a:srgbClr val="AFAFAF"/>
              </a:outerShdw>
            </a:effectLst>
          </p:spPr>
        </p:pic>
        <p:pic>
          <p:nvPicPr>
            <p:cNvPr id="990221" name="Picture 13"/>
            <p:cNvPicPr>
              <a:picLocks noChangeAspect="1" noChangeArrowheads="1"/>
            </p:cNvPicPr>
            <p:nvPr/>
          </p:nvPicPr>
          <p:blipFill>
            <a:blip r:embed="rId5" cstate="print"/>
            <a:srcRect/>
            <a:stretch>
              <a:fillRect/>
            </a:stretch>
          </p:blipFill>
          <p:spPr bwMode="auto">
            <a:xfrm>
              <a:off x="3360739" y="2600326"/>
              <a:ext cx="663575" cy="1312863"/>
            </a:xfrm>
            <a:prstGeom prst="rect">
              <a:avLst/>
            </a:prstGeom>
            <a:noFill/>
            <a:ln w="9525" algn="ctr">
              <a:noFill/>
              <a:miter lim="800000"/>
              <a:headEnd/>
              <a:tailEnd/>
            </a:ln>
            <a:effectLst>
              <a:outerShdw dist="35921" dir="2700000" algn="ctr" rotWithShape="0">
                <a:srgbClr val="AFAFAF"/>
              </a:outerShdw>
            </a:effectLst>
          </p:spPr>
        </p:pic>
      </p:grpSp>
      <p:grpSp>
        <p:nvGrpSpPr>
          <p:cNvPr id="4" name="Group 3"/>
          <p:cNvGrpSpPr/>
          <p:nvPr/>
        </p:nvGrpSpPr>
        <p:grpSpPr>
          <a:xfrm>
            <a:off x="6478464" y="2080418"/>
            <a:ext cx="3584677" cy="2018507"/>
            <a:chOff x="6478464" y="2080418"/>
            <a:chExt cx="3584677" cy="2018507"/>
          </a:xfrm>
        </p:grpSpPr>
        <p:sp>
          <p:nvSpPr>
            <p:cNvPr id="13317" name="Rounded Rectangle 844808"/>
            <p:cNvSpPr>
              <a:spLocks noChangeArrowheads="1"/>
            </p:cNvSpPr>
            <p:nvPr/>
          </p:nvSpPr>
          <p:spPr bwMode="auto">
            <a:xfrm>
              <a:off x="6478464" y="2080418"/>
              <a:ext cx="3584677" cy="2018507"/>
            </a:xfrm>
            <a:prstGeom prst="rect">
              <a:avLst/>
            </a:prstGeom>
            <a:solidFill>
              <a:srgbClr val="F2E7CE"/>
            </a:solidFill>
            <a:ln w="9525" algn="ctr">
              <a:solidFill>
                <a:srgbClr val="333333"/>
              </a:solidFill>
              <a:round/>
              <a:headEnd/>
              <a:tailEnd/>
            </a:ln>
          </p:spPr>
          <p:txBody>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Celesi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publik</a:t>
              </a:r>
              <a:endParaRPr lang="en-US" b="0" dirty="0">
                <a:latin typeface="Segoe UI Light" panose="020B0502040204020203" pitchFamily="34" charset="0"/>
                <a:cs typeface="Segoe UI Light" panose="020B0502040204020203" pitchFamily="34" charset="0"/>
              </a:endParaRPr>
            </a:p>
          </p:txBody>
        </p:sp>
        <p:grpSp>
          <p:nvGrpSpPr>
            <p:cNvPr id="2" name="Group 1"/>
            <p:cNvGrpSpPr/>
            <p:nvPr/>
          </p:nvGrpSpPr>
          <p:grpSpPr>
            <a:xfrm>
              <a:off x="8270802" y="2288013"/>
              <a:ext cx="1175494" cy="1625176"/>
              <a:chOff x="7819231" y="2234037"/>
              <a:chExt cx="1175494" cy="1625176"/>
            </a:xfrm>
          </p:grpSpPr>
          <p:pic>
            <p:nvPicPr>
              <p:cNvPr id="990222" name="Picture 14"/>
              <p:cNvPicPr>
                <a:picLocks noChangeAspect="1" noChangeArrowheads="1"/>
              </p:cNvPicPr>
              <p:nvPr/>
            </p:nvPicPr>
            <p:blipFill>
              <a:blip r:embed="rId6" cstate="print"/>
              <a:srcRect/>
              <a:stretch>
                <a:fillRect/>
              </a:stretch>
            </p:blipFill>
            <p:spPr bwMode="auto">
              <a:xfrm>
                <a:off x="7819231" y="2527300"/>
                <a:ext cx="1089025" cy="1331913"/>
              </a:xfrm>
              <a:prstGeom prst="rect">
                <a:avLst/>
              </a:prstGeom>
              <a:noFill/>
              <a:ln w="9525" algn="ctr">
                <a:noFill/>
                <a:miter lim="800000"/>
                <a:headEnd/>
                <a:tailEnd/>
              </a:ln>
              <a:effectLst>
                <a:outerShdw dist="35921" dir="2700000" algn="ctr" rotWithShape="0">
                  <a:srgbClr val="AFAFAF"/>
                </a:outerShdw>
              </a:effectLst>
            </p:spPr>
          </p:pic>
          <p:pic>
            <p:nvPicPr>
              <p:cNvPr id="990223" name="Picture 15"/>
              <p:cNvPicPr>
                <a:picLocks noChangeAspect="1" noChangeArrowheads="1"/>
              </p:cNvPicPr>
              <p:nvPr/>
            </p:nvPicPr>
            <p:blipFill>
              <a:blip r:embed="rId7" cstate="print"/>
              <a:srcRect/>
              <a:stretch>
                <a:fillRect/>
              </a:stretch>
            </p:blipFill>
            <p:spPr bwMode="auto">
              <a:xfrm>
                <a:off x="8383537" y="2234037"/>
                <a:ext cx="611188" cy="1209675"/>
              </a:xfrm>
              <a:prstGeom prst="rect">
                <a:avLst/>
              </a:prstGeom>
              <a:noFill/>
              <a:ln w="9525" algn="ctr">
                <a:noFill/>
                <a:miter lim="800000"/>
                <a:headEnd/>
                <a:tailEnd/>
              </a:ln>
              <a:effectLst>
                <a:outerShdw dist="35921" dir="2700000" algn="ctr" rotWithShape="0">
                  <a:srgbClr val="AFAFAF"/>
                </a:outerShdw>
              </a:effectLst>
            </p:spPr>
          </p:pic>
        </p:grpSp>
      </p:grpSp>
      <p:sp>
        <p:nvSpPr>
          <p:cNvPr id="13322" name="AutoShape 16"/>
          <p:cNvSpPr>
            <a:spLocks noChangeArrowheads="1"/>
          </p:cNvSpPr>
          <p:nvPr/>
        </p:nvSpPr>
        <p:spPr bwMode="auto">
          <a:xfrm>
            <a:off x="2085976" y="4772026"/>
            <a:ext cx="8105775" cy="1520825"/>
          </a:xfrm>
          <a:prstGeom prst="rect">
            <a:avLst/>
          </a:prstGeom>
          <a:solidFill>
            <a:srgbClr val="BBCDE3"/>
          </a:solidFill>
          <a:ln w="9525" algn="ctr">
            <a:solidFill>
              <a:srgbClr val="333333"/>
            </a:solidFill>
            <a:round/>
            <a:headEnd/>
            <a:tailEnd/>
          </a:ln>
        </p:spPr>
        <p:txBody>
          <a:bodyPr anchor="ct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buClr>
                <a:schemeClr val="hlink"/>
              </a:buClr>
              <a:buFontTx/>
              <a:buChar char="•"/>
            </a:pPr>
            <a:r>
              <a:rPr lang="en-US" b="0" dirty="0" err="1" smtClean="0">
                <a:latin typeface="Segoe UI Light" panose="020B0502040204020203" pitchFamily="34" charset="0"/>
                <a:cs typeface="Segoe UI Light" panose="020B0502040204020203" pitchFamily="34" charset="0"/>
              </a:rPr>
              <a:t>Celesat</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publik</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jepen</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gjithe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klienteve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qe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bejne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kerkese</a:t>
            </a:r>
            <a:r>
              <a:rPr lang="en-US" b="0" dirty="0" smtClean="0">
                <a:latin typeface="Segoe UI Light" panose="020B0502040204020203" pitchFamily="34" charset="0"/>
                <a:cs typeface="Segoe UI Light" panose="020B0502040204020203" pitchFamily="34" charset="0"/>
              </a:rPr>
              <a:t> per </a:t>
            </a:r>
            <a:r>
              <a:rPr lang="en-US" b="0" dirty="0" err="1" smtClean="0">
                <a:latin typeface="Segoe UI Light" panose="020B0502040204020203" pitchFamily="34" charset="0"/>
                <a:cs typeface="Segoe UI Light" panose="020B0502040204020203" pitchFamily="34" charset="0"/>
              </a:rPr>
              <a:t>te</a:t>
            </a:r>
            <a:endParaRPr lang="en-US" b="0" dirty="0">
              <a:latin typeface="Segoe UI Light" panose="020B0502040204020203" pitchFamily="34" charset="0"/>
              <a:cs typeface="Segoe UI Light" panose="020B0502040204020203" pitchFamily="34" charset="0"/>
            </a:endParaRPr>
          </a:p>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Celesat</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privat</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ruhen</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vetem</a:t>
            </a:r>
            <a:r>
              <a:rPr lang="en-US" b="0" dirty="0" smtClean="0">
                <a:latin typeface="Segoe UI Light" panose="020B0502040204020203" pitchFamily="34" charset="0"/>
                <a:cs typeface="Segoe UI Light" panose="020B0502040204020203" pitchFamily="34" charset="0"/>
              </a:rPr>
              <a:t> ne PC-</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nga</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ku</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kerkohet</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certifikata</a:t>
            </a:r>
            <a:endParaRPr lang="en-US" b="0" dirty="0">
              <a:latin typeface="Segoe UI Light" panose="020B0502040204020203" pitchFamily="34" charset="0"/>
              <a:cs typeface="Segoe UI Light" panose="020B0502040204020203" pitchFamily="34" charset="0"/>
            </a:endParaRPr>
          </a:p>
          <a:p>
            <a:pPr algn="l"/>
            <a:endParaRPr lang="en-US" b="0" dirty="0">
              <a:latin typeface="Segoe UI Light" panose="020B0502040204020203" pitchFamily="34" charset="0"/>
              <a:cs typeface="Segoe UI Light" panose="020B0502040204020203" pitchFamily="34" charset="0"/>
            </a:endParaRPr>
          </a:p>
        </p:txBody>
      </p:sp>
    </p:spTree>
    <p:custDataLst>
      <p:tags r:id="rId1"/>
    </p:custDataLst>
    <p:extLst>
      <p:ext uri="{BB962C8B-B14F-4D97-AF65-F5344CB8AC3E}">
        <p14:creationId xmlns:p14="http://schemas.microsoft.com/office/powerpoint/2010/main" xmlns="" val="426316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834" y="876822"/>
            <a:ext cx="10797377" cy="566176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Segoe UI Light" panose="020B0502040204020203" pitchFamily="34" charset="0"/>
              <a:cs typeface="Segoe UI Light" panose="020B0502040204020203" pitchFamily="34" charset="0"/>
            </a:endParaRPr>
          </a:p>
        </p:txBody>
      </p:sp>
      <p:grpSp>
        <p:nvGrpSpPr>
          <p:cNvPr id="14340" name="Group 5"/>
          <p:cNvGrpSpPr>
            <a:grpSpLocks/>
          </p:cNvGrpSpPr>
          <p:nvPr/>
        </p:nvGrpSpPr>
        <p:grpSpPr bwMode="auto">
          <a:xfrm>
            <a:off x="8021638" y="2698750"/>
            <a:ext cx="1003300" cy="312738"/>
            <a:chOff x="2016" y="569"/>
            <a:chExt cx="2009" cy="3427"/>
          </a:xfrm>
        </p:grpSpPr>
        <p:sp>
          <p:nvSpPr>
            <p:cNvPr id="14376" name="Line 6"/>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a14="http://schemas.microsoft.com/office/drawing/2010/main" xmlns="">
                  <a:noFill/>
                </a14:hiddenFill>
              </a:ext>
            </a:extLst>
          </p:spPr>
          <p:txBody>
            <a:bodyPr anchor="ctr"/>
            <a:lstStyle/>
            <a:p>
              <a:endParaRPr lang="en-US">
                <a:solidFill>
                  <a:schemeClr val="bg1"/>
                </a:solidFill>
                <a:latin typeface="Segoe UI Light" panose="020B0502040204020203" pitchFamily="34" charset="0"/>
                <a:cs typeface="Segoe UI Light" panose="020B0502040204020203" pitchFamily="34" charset="0"/>
              </a:endParaRPr>
            </a:p>
          </p:txBody>
        </p:sp>
        <p:sp>
          <p:nvSpPr>
            <p:cNvPr id="14377" name="Text Box 7"/>
            <p:cNvSpPr txBox="1">
              <a:spLocks noChangeArrowheads="1"/>
            </p:cNvSpPr>
            <p:nvPr/>
          </p:nvSpPr>
          <p:spPr bwMode="auto">
            <a:xfrm rot="-224136">
              <a:off x="2867" y="569"/>
              <a:ext cx="1078" cy="34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solidFill>
                  <a:schemeClr val="bg1"/>
                </a:solidFill>
                <a:latin typeface="Segoe UI Light" panose="020B0502040204020203" pitchFamily="34" charset="0"/>
                <a:cs typeface="Segoe UI Light" panose="020B0502040204020203" pitchFamily="34" charset="0"/>
              </a:endParaRPr>
            </a:p>
          </p:txBody>
        </p:sp>
      </p:grpSp>
      <p:grpSp>
        <p:nvGrpSpPr>
          <p:cNvPr id="14341" name="Group 8"/>
          <p:cNvGrpSpPr>
            <a:grpSpLocks/>
          </p:cNvGrpSpPr>
          <p:nvPr/>
        </p:nvGrpSpPr>
        <p:grpSpPr bwMode="auto">
          <a:xfrm>
            <a:off x="3152776" y="2782889"/>
            <a:ext cx="1001713" cy="312737"/>
            <a:chOff x="2016" y="569"/>
            <a:chExt cx="2009" cy="3427"/>
          </a:xfrm>
        </p:grpSpPr>
        <p:sp>
          <p:nvSpPr>
            <p:cNvPr id="14374" name="Line 9"/>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a14="http://schemas.microsoft.com/office/drawing/2010/main" xmlns="">
                  <a:noFill/>
                </a14:hiddenFill>
              </a:ext>
            </a:extLst>
          </p:spPr>
          <p:txBody>
            <a:bodyPr anchor="ctr"/>
            <a:lstStyle/>
            <a:p>
              <a:endParaRPr lang="en-US">
                <a:solidFill>
                  <a:schemeClr val="bg1"/>
                </a:solidFill>
                <a:latin typeface="Segoe UI Light" panose="020B0502040204020203" pitchFamily="34" charset="0"/>
                <a:cs typeface="Segoe UI Light" panose="020B0502040204020203" pitchFamily="34" charset="0"/>
              </a:endParaRPr>
            </a:p>
          </p:txBody>
        </p:sp>
        <p:sp>
          <p:nvSpPr>
            <p:cNvPr id="14375" name="Text Box 10"/>
            <p:cNvSpPr txBox="1">
              <a:spLocks noChangeArrowheads="1"/>
            </p:cNvSpPr>
            <p:nvPr/>
          </p:nvSpPr>
          <p:spPr bwMode="auto">
            <a:xfrm rot="-224136">
              <a:off x="2867" y="569"/>
              <a:ext cx="1078" cy="34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solidFill>
                  <a:schemeClr val="bg1"/>
                </a:solidFill>
                <a:latin typeface="Segoe UI Light" panose="020B0502040204020203" pitchFamily="34" charset="0"/>
                <a:cs typeface="Segoe UI Light" panose="020B0502040204020203" pitchFamily="34" charset="0"/>
              </a:endParaRPr>
            </a:p>
          </p:txBody>
        </p:sp>
      </p:grpSp>
      <p:pic>
        <p:nvPicPr>
          <p:cNvPr id="992267" name="Picture 11"/>
          <p:cNvPicPr>
            <a:picLocks noChangeAspect="1" noChangeArrowheads="1"/>
          </p:cNvPicPr>
          <p:nvPr/>
        </p:nvPicPr>
        <p:blipFill>
          <a:blip r:embed="rId4" cstate="print"/>
          <a:srcRect/>
          <a:stretch>
            <a:fillRect/>
          </a:stretch>
        </p:blipFill>
        <p:spPr bwMode="auto">
          <a:xfrm>
            <a:off x="2209801" y="2336801"/>
            <a:ext cx="722313" cy="849313"/>
          </a:xfrm>
          <a:prstGeom prst="rect">
            <a:avLst/>
          </a:prstGeom>
          <a:noFill/>
          <a:ln w="9525" algn="ctr">
            <a:noFill/>
            <a:miter lim="800000"/>
            <a:headEnd/>
            <a:tailEnd/>
          </a:ln>
          <a:effectLst>
            <a:outerShdw dist="35921" dir="2700000" algn="ctr" rotWithShape="0">
              <a:srgbClr val="AFAFAF"/>
            </a:outerShdw>
          </a:effectLst>
        </p:spPr>
      </p:pic>
      <p:pic>
        <p:nvPicPr>
          <p:cNvPr id="992270" name="Picture 14"/>
          <p:cNvPicPr>
            <a:picLocks noChangeAspect="1" noChangeArrowheads="1"/>
          </p:cNvPicPr>
          <p:nvPr/>
        </p:nvPicPr>
        <p:blipFill>
          <a:blip r:embed="rId4" cstate="print"/>
          <a:srcRect/>
          <a:stretch>
            <a:fillRect/>
          </a:stretch>
        </p:blipFill>
        <p:spPr bwMode="auto">
          <a:xfrm>
            <a:off x="9224963" y="2262188"/>
            <a:ext cx="722312" cy="849312"/>
          </a:xfrm>
          <a:prstGeom prst="rect">
            <a:avLst/>
          </a:prstGeom>
          <a:noFill/>
          <a:ln w="9525" algn="ctr">
            <a:noFill/>
            <a:miter lim="800000"/>
            <a:headEnd/>
            <a:tailEnd/>
          </a:ln>
          <a:effectLst>
            <a:outerShdw dist="35921" dir="2700000" algn="ctr" rotWithShape="0">
              <a:srgbClr val="AFAFAF"/>
            </a:outerShdw>
          </a:effectLst>
        </p:spPr>
      </p:pic>
      <p:sp>
        <p:nvSpPr>
          <p:cNvPr id="14344" name="Text Box 32"/>
          <p:cNvSpPr txBox="1">
            <a:spLocks noChangeArrowheads="1"/>
          </p:cNvSpPr>
          <p:nvPr/>
        </p:nvSpPr>
        <p:spPr bwMode="auto">
          <a:xfrm>
            <a:off x="5164138" y="2205038"/>
            <a:ext cx="1865312" cy="430212"/>
          </a:xfrm>
          <a:prstGeom prst="rect">
            <a:avLst/>
          </a:prstGeom>
          <a:solidFill>
            <a:schemeClr val="bg1">
              <a:alpha val="0"/>
            </a:scheme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a:solidFill>
                  <a:schemeClr val="bg1"/>
                </a:solidFill>
                <a:latin typeface="Segoe UI Light" panose="020B0502040204020203" pitchFamily="34" charset="0"/>
                <a:cs typeface="Segoe UI Light" panose="020B0502040204020203" pitchFamily="34" charset="0"/>
              </a:rPr>
              <a:t>SSL (Encrypted)</a:t>
            </a:r>
            <a:endParaRPr lang="en-US" sz="1600" b="0" dirty="0">
              <a:solidFill>
                <a:schemeClr val="bg1"/>
              </a:solidFill>
              <a:latin typeface="Segoe UI Light" panose="020B0502040204020203" pitchFamily="34" charset="0"/>
              <a:cs typeface="Segoe UI Light" panose="020B0502040204020203" pitchFamily="34" charset="0"/>
            </a:endParaRPr>
          </a:p>
        </p:txBody>
      </p:sp>
      <p:sp>
        <p:nvSpPr>
          <p:cNvPr id="14345" name="Text Box 34"/>
          <p:cNvSpPr txBox="1">
            <a:spLocks noChangeArrowheads="1"/>
          </p:cNvSpPr>
          <p:nvPr/>
        </p:nvSpPr>
        <p:spPr bwMode="auto">
          <a:xfrm>
            <a:off x="2022475" y="3236913"/>
            <a:ext cx="1150938" cy="635000"/>
          </a:xfrm>
          <a:prstGeom prst="rect">
            <a:avLst/>
          </a:prstGeom>
          <a:noFill/>
          <a:ln w="9525" algn="ctr">
            <a:no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a:solidFill>
                  <a:schemeClr val="bg1"/>
                </a:solidFill>
                <a:latin typeface="Segoe UI Light" panose="020B0502040204020203" pitchFamily="34" charset="0"/>
                <a:cs typeface="Segoe UI Light" panose="020B0502040204020203" pitchFamily="34" charset="0"/>
              </a:rPr>
              <a:t>Web Server</a:t>
            </a:r>
            <a:endParaRPr lang="en-US" sz="1600" b="0" dirty="0">
              <a:solidFill>
                <a:schemeClr val="bg1"/>
              </a:solidFill>
              <a:latin typeface="Segoe UI Light" panose="020B0502040204020203" pitchFamily="34" charset="0"/>
              <a:cs typeface="Segoe UI Light" panose="020B0502040204020203" pitchFamily="34" charset="0"/>
            </a:endParaRPr>
          </a:p>
        </p:txBody>
      </p:sp>
      <p:sp>
        <p:nvSpPr>
          <p:cNvPr id="14346" name="Text Box 46"/>
          <p:cNvSpPr txBox="1">
            <a:spLocks noChangeArrowheads="1"/>
          </p:cNvSpPr>
          <p:nvPr/>
        </p:nvSpPr>
        <p:spPr bwMode="auto">
          <a:xfrm>
            <a:off x="8974139" y="3162300"/>
            <a:ext cx="1171575" cy="615950"/>
          </a:xfrm>
          <a:prstGeom prst="rect">
            <a:avLst/>
          </a:prstGeom>
          <a:noFill/>
          <a:ln w="9525" algn="ctr">
            <a:no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a:solidFill>
                  <a:schemeClr val="bg1"/>
                </a:solidFill>
                <a:latin typeface="Segoe UI Light" panose="020B0502040204020203" pitchFamily="34" charset="0"/>
                <a:cs typeface="Segoe UI Light" panose="020B0502040204020203" pitchFamily="34" charset="0"/>
              </a:rPr>
              <a:t>Web </a:t>
            </a:r>
            <a:r>
              <a:rPr lang="en-GB" sz="1600" b="0" dirty="0" err="1" smtClean="0">
                <a:solidFill>
                  <a:schemeClr val="bg1"/>
                </a:solidFill>
                <a:latin typeface="Segoe UI Light" panose="020B0502040204020203" pitchFamily="34" charset="0"/>
                <a:cs typeface="Segoe UI Light" panose="020B0502040204020203" pitchFamily="34" charset="0"/>
              </a:rPr>
              <a:t>Klient</a:t>
            </a:r>
            <a:endParaRPr lang="en-US" sz="1600" b="0" dirty="0">
              <a:solidFill>
                <a:schemeClr val="bg1"/>
              </a:solidFill>
              <a:latin typeface="Segoe UI Light" panose="020B0502040204020203" pitchFamily="34" charset="0"/>
              <a:cs typeface="Segoe UI Light" panose="020B0502040204020203" pitchFamily="34" charset="0"/>
            </a:endParaRPr>
          </a:p>
        </p:txBody>
      </p:sp>
      <p:grpSp>
        <p:nvGrpSpPr>
          <p:cNvPr id="14347" name="Group 53"/>
          <p:cNvGrpSpPr>
            <a:grpSpLocks/>
          </p:cNvGrpSpPr>
          <p:nvPr/>
        </p:nvGrpSpPr>
        <p:grpSpPr bwMode="auto">
          <a:xfrm>
            <a:off x="5745163" y="1177926"/>
            <a:ext cx="576262" cy="938213"/>
            <a:chOff x="2704" y="2804"/>
            <a:chExt cx="363" cy="591"/>
          </a:xfrm>
        </p:grpSpPr>
        <p:pic>
          <p:nvPicPr>
            <p:cNvPr id="992308" name="Picture 52"/>
            <p:cNvPicPr>
              <a:picLocks noChangeAspect="1" noChangeArrowheads="1"/>
            </p:cNvPicPr>
            <p:nvPr/>
          </p:nvPicPr>
          <p:blipFill>
            <a:blip r:embed="rId5" cstate="print"/>
            <a:srcRect/>
            <a:stretch>
              <a:fillRect/>
            </a:stretch>
          </p:blipFill>
          <p:spPr bwMode="auto">
            <a:xfrm>
              <a:off x="2704" y="2804"/>
              <a:ext cx="363" cy="591"/>
            </a:xfrm>
            <a:prstGeom prst="rect">
              <a:avLst/>
            </a:prstGeom>
            <a:noFill/>
            <a:ln w="9525" algn="ctr">
              <a:noFill/>
              <a:miter lim="800000"/>
              <a:headEnd/>
              <a:tailEnd/>
            </a:ln>
            <a:effectLst>
              <a:outerShdw dist="35921" dir="2700000" algn="ctr" rotWithShape="0">
                <a:srgbClr val="AFAFAF"/>
              </a:outerShdw>
            </a:effectLst>
          </p:spPr>
        </p:pic>
        <p:pic>
          <p:nvPicPr>
            <p:cNvPr id="992305" name="Picture 49"/>
            <p:cNvPicPr>
              <a:picLocks noChangeAspect="1" noChangeArrowheads="1"/>
            </p:cNvPicPr>
            <p:nvPr/>
          </p:nvPicPr>
          <p:blipFill>
            <a:blip r:embed="rId6" cstate="print"/>
            <a:srcRect/>
            <a:stretch>
              <a:fillRect/>
            </a:stretch>
          </p:blipFill>
          <p:spPr bwMode="auto">
            <a:xfrm>
              <a:off x="2754" y="2920"/>
              <a:ext cx="248" cy="398"/>
            </a:xfrm>
            <a:prstGeom prst="rect">
              <a:avLst/>
            </a:prstGeom>
            <a:noFill/>
            <a:ln w="9525" algn="ctr">
              <a:noFill/>
              <a:miter lim="800000"/>
              <a:headEnd/>
              <a:tailEnd/>
            </a:ln>
            <a:effectLst>
              <a:outerShdw dist="35921" dir="2700000" algn="ctr" rotWithShape="0">
                <a:srgbClr val="AFAFAF"/>
              </a:outerShdw>
            </a:effectLst>
          </p:spPr>
        </p:pic>
      </p:grpSp>
      <p:pic>
        <p:nvPicPr>
          <p:cNvPr id="992310" name="Picture 54"/>
          <p:cNvPicPr>
            <a:picLocks noChangeAspect="1" noChangeArrowheads="1"/>
          </p:cNvPicPr>
          <p:nvPr/>
        </p:nvPicPr>
        <p:blipFill>
          <a:blip r:embed="rId7" cstate="print"/>
          <a:srcRect/>
          <a:stretch>
            <a:fillRect/>
          </a:stretch>
        </p:blipFill>
        <p:spPr bwMode="auto">
          <a:xfrm>
            <a:off x="7089775" y="2190750"/>
            <a:ext cx="649288" cy="984250"/>
          </a:xfrm>
          <a:prstGeom prst="rect">
            <a:avLst/>
          </a:prstGeom>
          <a:noFill/>
          <a:ln w="9525" algn="ctr">
            <a:noFill/>
            <a:miter lim="800000"/>
            <a:headEnd/>
            <a:tailEnd/>
          </a:ln>
          <a:effectLst>
            <a:outerShdw dist="35921" dir="2700000" algn="ctr" rotWithShape="0">
              <a:srgbClr val="AFAFAF"/>
            </a:outerShdw>
          </a:effectLst>
        </p:spPr>
      </p:pic>
      <p:pic>
        <p:nvPicPr>
          <p:cNvPr id="992311" name="Picture 55"/>
          <p:cNvPicPr>
            <a:picLocks noChangeAspect="1" noChangeArrowheads="1"/>
          </p:cNvPicPr>
          <p:nvPr/>
        </p:nvPicPr>
        <p:blipFill>
          <a:blip r:embed="rId8" cstate="print"/>
          <a:srcRect/>
          <a:stretch>
            <a:fillRect/>
          </a:stretch>
        </p:blipFill>
        <p:spPr bwMode="auto">
          <a:xfrm>
            <a:off x="4418014" y="2260601"/>
            <a:ext cx="598487" cy="962025"/>
          </a:xfrm>
          <a:prstGeom prst="rect">
            <a:avLst/>
          </a:prstGeom>
          <a:noFill/>
          <a:ln w="9525" algn="ctr">
            <a:noFill/>
            <a:miter lim="800000"/>
            <a:headEnd/>
            <a:tailEnd/>
          </a:ln>
          <a:effectLst>
            <a:outerShdw dist="35921" dir="2700000" algn="ctr" rotWithShape="0">
              <a:srgbClr val="AFAFAF"/>
            </a:outerShdw>
          </a:effectLst>
        </p:spPr>
      </p:pic>
      <p:pic>
        <p:nvPicPr>
          <p:cNvPr id="992312" name="Picture 56"/>
          <p:cNvPicPr>
            <a:picLocks noChangeAspect="1" noChangeArrowheads="1"/>
          </p:cNvPicPr>
          <p:nvPr/>
        </p:nvPicPr>
        <p:blipFill>
          <a:blip r:embed="rId9" cstate="print"/>
          <a:srcRect/>
          <a:stretch>
            <a:fillRect/>
          </a:stretch>
        </p:blipFill>
        <p:spPr bwMode="auto">
          <a:xfrm>
            <a:off x="4487864" y="4565651"/>
            <a:ext cx="541337" cy="1071563"/>
          </a:xfrm>
          <a:prstGeom prst="rect">
            <a:avLst/>
          </a:prstGeom>
          <a:noFill/>
          <a:ln w="9525" algn="ctr">
            <a:noFill/>
            <a:miter lim="800000"/>
            <a:headEnd/>
            <a:tailEnd/>
          </a:ln>
          <a:effectLst>
            <a:outerShdw dist="35921" dir="2700000" algn="ctr" rotWithShape="0">
              <a:srgbClr val="AFAFAF"/>
            </a:outerShdw>
          </a:effectLst>
        </p:spPr>
      </p:pic>
      <p:pic>
        <p:nvPicPr>
          <p:cNvPr id="992313" name="Picture 57"/>
          <p:cNvPicPr>
            <a:picLocks noChangeAspect="1" noChangeArrowheads="1"/>
          </p:cNvPicPr>
          <p:nvPr/>
        </p:nvPicPr>
        <p:blipFill>
          <a:blip r:embed="rId10" cstate="print"/>
          <a:srcRect/>
          <a:stretch>
            <a:fillRect/>
          </a:stretch>
        </p:blipFill>
        <p:spPr bwMode="auto">
          <a:xfrm>
            <a:off x="7121525" y="4616450"/>
            <a:ext cx="528638" cy="1047750"/>
          </a:xfrm>
          <a:prstGeom prst="rect">
            <a:avLst/>
          </a:prstGeom>
          <a:noFill/>
          <a:ln w="9525" algn="ctr">
            <a:noFill/>
            <a:miter lim="800000"/>
            <a:headEnd/>
            <a:tailEnd/>
          </a:ln>
          <a:effectLst>
            <a:outerShdw dist="35921" dir="2700000" algn="ctr" rotWithShape="0">
              <a:srgbClr val="AFAFAF"/>
            </a:outerShdw>
          </a:effectLst>
        </p:spPr>
      </p:pic>
      <p:grpSp>
        <p:nvGrpSpPr>
          <p:cNvPr id="14352" name="Group 59"/>
          <p:cNvGrpSpPr>
            <a:grpSpLocks/>
          </p:cNvGrpSpPr>
          <p:nvPr/>
        </p:nvGrpSpPr>
        <p:grpSpPr bwMode="auto">
          <a:xfrm>
            <a:off x="5257800" y="2763839"/>
            <a:ext cx="1652588" cy="312737"/>
            <a:chOff x="2016" y="569"/>
            <a:chExt cx="2009" cy="3069"/>
          </a:xfrm>
        </p:grpSpPr>
        <p:sp>
          <p:nvSpPr>
            <p:cNvPr id="14370" name="Line 60"/>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a14="http://schemas.microsoft.com/office/drawing/2010/main" xmlns="">
                  <a:noFill/>
                </a14:hiddenFill>
              </a:ext>
            </a:extLst>
          </p:spPr>
          <p:txBody>
            <a:bodyPr anchor="ctr"/>
            <a:lstStyle/>
            <a:p>
              <a:endParaRPr lang="en-US">
                <a:solidFill>
                  <a:schemeClr val="bg1"/>
                </a:solidFill>
                <a:latin typeface="Segoe UI Light" panose="020B0502040204020203" pitchFamily="34" charset="0"/>
                <a:cs typeface="Segoe UI Light" panose="020B0502040204020203" pitchFamily="34" charset="0"/>
              </a:endParaRPr>
            </a:p>
          </p:txBody>
        </p:sp>
        <p:sp>
          <p:nvSpPr>
            <p:cNvPr id="14371" name="Text Box 61"/>
            <p:cNvSpPr txBox="1">
              <a:spLocks noChangeArrowheads="1"/>
            </p:cNvSpPr>
            <p:nvPr/>
          </p:nvSpPr>
          <p:spPr bwMode="auto">
            <a:xfrm rot="-224136">
              <a:off x="2867" y="569"/>
              <a:ext cx="1079" cy="30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solidFill>
                  <a:schemeClr val="bg1"/>
                </a:solidFill>
                <a:latin typeface="Segoe UI Light" panose="020B0502040204020203" pitchFamily="34" charset="0"/>
                <a:cs typeface="Segoe UI Light" panose="020B0502040204020203" pitchFamily="34" charset="0"/>
              </a:endParaRPr>
            </a:p>
          </p:txBody>
        </p:sp>
      </p:grpSp>
      <p:grpSp>
        <p:nvGrpSpPr>
          <p:cNvPr id="14353" name="Group 73"/>
          <p:cNvGrpSpPr>
            <a:grpSpLocks/>
          </p:cNvGrpSpPr>
          <p:nvPr/>
        </p:nvGrpSpPr>
        <p:grpSpPr bwMode="auto">
          <a:xfrm>
            <a:off x="2960688" y="1290638"/>
            <a:ext cx="1301750" cy="1231900"/>
            <a:chOff x="982" y="1096"/>
            <a:chExt cx="820" cy="776"/>
          </a:xfrm>
        </p:grpSpPr>
        <p:pic>
          <p:nvPicPr>
            <p:cNvPr id="992303" name="Picture 47"/>
            <p:cNvPicPr>
              <a:picLocks noChangeAspect="1" noChangeArrowheads="1"/>
            </p:cNvPicPr>
            <p:nvPr/>
          </p:nvPicPr>
          <p:blipFill>
            <a:blip r:embed="rId11" cstate="print"/>
            <a:srcRect/>
            <a:stretch>
              <a:fillRect/>
            </a:stretch>
          </p:blipFill>
          <p:spPr bwMode="auto">
            <a:xfrm>
              <a:off x="1214" y="1096"/>
              <a:ext cx="339" cy="552"/>
            </a:xfrm>
            <a:prstGeom prst="rect">
              <a:avLst/>
            </a:prstGeom>
            <a:noFill/>
            <a:ln w="9525" algn="ctr">
              <a:noFill/>
              <a:miter lim="800000"/>
              <a:headEnd/>
              <a:tailEnd/>
            </a:ln>
            <a:effectLst>
              <a:outerShdw dist="35921" dir="2700000" algn="ctr" rotWithShape="0">
                <a:srgbClr val="AFAFAF"/>
              </a:outerShdw>
            </a:effectLst>
          </p:spPr>
        </p:pic>
        <p:sp>
          <p:nvSpPr>
            <p:cNvPr id="14369" name="Text Box 62"/>
            <p:cNvSpPr txBox="1">
              <a:spLocks noChangeArrowheads="1"/>
            </p:cNvSpPr>
            <p:nvPr/>
          </p:nvSpPr>
          <p:spPr bwMode="auto">
            <a:xfrm>
              <a:off x="982" y="1624"/>
              <a:ext cx="820" cy="248"/>
            </a:xfrm>
            <a:prstGeom prst="rect">
              <a:avLst/>
            </a:prstGeom>
            <a:solidFill>
              <a:schemeClr val="bg1">
                <a:alpha val="0"/>
              </a:scheme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z="1600" b="0" dirty="0">
                  <a:solidFill>
                    <a:schemeClr val="bg1"/>
                  </a:solidFill>
                  <a:latin typeface="Segoe UI Light" panose="020B0502040204020203" pitchFamily="34" charset="0"/>
                  <a:cs typeface="Segoe UI Light" panose="020B0502040204020203" pitchFamily="34" charset="0"/>
                </a:rPr>
                <a:t>Plaintext</a:t>
              </a:r>
            </a:p>
          </p:txBody>
        </p:sp>
      </p:grpSp>
      <p:grpSp>
        <p:nvGrpSpPr>
          <p:cNvPr id="14354" name="Group 74"/>
          <p:cNvGrpSpPr>
            <a:grpSpLocks/>
          </p:cNvGrpSpPr>
          <p:nvPr/>
        </p:nvGrpSpPr>
        <p:grpSpPr bwMode="auto">
          <a:xfrm>
            <a:off x="7858125" y="1284288"/>
            <a:ext cx="1320800" cy="1179512"/>
            <a:chOff x="3880" y="1114"/>
            <a:chExt cx="832" cy="743"/>
          </a:xfrm>
        </p:grpSpPr>
        <p:pic>
          <p:nvPicPr>
            <p:cNvPr id="992314" name="Picture 58"/>
            <p:cNvPicPr>
              <a:picLocks noChangeAspect="1" noChangeArrowheads="1"/>
            </p:cNvPicPr>
            <p:nvPr/>
          </p:nvPicPr>
          <p:blipFill>
            <a:blip r:embed="rId11" cstate="print"/>
            <a:srcRect/>
            <a:stretch>
              <a:fillRect/>
            </a:stretch>
          </p:blipFill>
          <p:spPr bwMode="auto">
            <a:xfrm>
              <a:off x="4090" y="1114"/>
              <a:ext cx="339" cy="552"/>
            </a:xfrm>
            <a:prstGeom prst="rect">
              <a:avLst/>
            </a:prstGeom>
            <a:noFill/>
            <a:ln w="9525" algn="ctr">
              <a:noFill/>
              <a:miter lim="800000"/>
              <a:headEnd/>
              <a:tailEnd/>
            </a:ln>
            <a:effectLst>
              <a:outerShdw dist="35921" dir="2700000" algn="ctr" rotWithShape="0">
                <a:srgbClr val="AFAFAF"/>
              </a:outerShdw>
            </a:effectLst>
          </p:spPr>
        </p:pic>
        <p:sp>
          <p:nvSpPr>
            <p:cNvPr id="14367" name="Text Box 63"/>
            <p:cNvSpPr txBox="1">
              <a:spLocks noChangeArrowheads="1"/>
            </p:cNvSpPr>
            <p:nvPr/>
          </p:nvSpPr>
          <p:spPr bwMode="auto">
            <a:xfrm>
              <a:off x="3880" y="1642"/>
              <a:ext cx="832" cy="215"/>
            </a:xfrm>
            <a:prstGeom prst="rect">
              <a:avLst/>
            </a:prstGeom>
            <a:solidFill>
              <a:schemeClr val="bg1">
                <a:alpha val="0"/>
              </a:scheme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z="1600" b="0" dirty="0">
                  <a:solidFill>
                    <a:schemeClr val="bg1"/>
                  </a:solidFill>
                  <a:latin typeface="Segoe UI Light" panose="020B0502040204020203" pitchFamily="34" charset="0"/>
                  <a:cs typeface="Segoe UI Light" panose="020B0502040204020203" pitchFamily="34" charset="0"/>
                </a:rPr>
                <a:t>Plaintext</a:t>
              </a:r>
            </a:p>
          </p:txBody>
        </p:sp>
      </p:grpSp>
      <p:grpSp>
        <p:nvGrpSpPr>
          <p:cNvPr id="14355" name="Group 64"/>
          <p:cNvGrpSpPr>
            <a:grpSpLocks/>
          </p:cNvGrpSpPr>
          <p:nvPr/>
        </p:nvGrpSpPr>
        <p:grpSpPr bwMode="auto">
          <a:xfrm rot="-5400000">
            <a:off x="4445794" y="3860006"/>
            <a:ext cx="755650" cy="312738"/>
            <a:chOff x="2016" y="569"/>
            <a:chExt cx="2009" cy="3427"/>
          </a:xfrm>
        </p:grpSpPr>
        <p:sp>
          <p:nvSpPr>
            <p:cNvPr id="14364" name="Line 65"/>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a14="http://schemas.microsoft.com/office/drawing/2010/main" xmlns="">
                  <a:noFill/>
                </a14:hiddenFill>
              </a:ext>
            </a:extLst>
          </p:spPr>
          <p:txBody>
            <a:bodyPr anchor="ctr"/>
            <a:lstStyle/>
            <a:p>
              <a:endParaRPr lang="en-US">
                <a:solidFill>
                  <a:schemeClr val="bg1"/>
                </a:solidFill>
                <a:latin typeface="Segoe UI Light" panose="020B0502040204020203" pitchFamily="34" charset="0"/>
                <a:cs typeface="Segoe UI Light" panose="020B0502040204020203" pitchFamily="34" charset="0"/>
              </a:endParaRPr>
            </a:p>
          </p:txBody>
        </p:sp>
        <p:sp>
          <p:nvSpPr>
            <p:cNvPr id="14365" name="Text Box 66"/>
            <p:cNvSpPr txBox="1">
              <a:spLocks noChangeArrowheads="1"/>
            </p:cNvSpPr>
            <p:nvPr/>
          </p:nvSpPr>
          <p:spPr bwMode="auto">
            <a:xfrm rot="21375864">
              <a:off x="2866" y="569"/>
              <a:ext cx="1080" cy="34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eaVert">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solidFill>
                  <a:schemeClr val="bg1"/>
                </a:solidFill>
                <a:latin typeface="Segoe UI Light" panose="020B0502040204020203" pitchFamily="34" charset="0"/>
                <a:cs typeface="Segoe UI Light" panose="020B0502040204020203" pitchFamily="34" charset="0"/>
              </a:endParaRPr>
            </a:p>
          </p:txBody>
        </p:sp>
      </p:grpSp>
      <p:grpSp>
        <p:nvGrpSpPr>
          <p:cNvPr id="14356" name="Group 67"/>
          <p:cNvGrpSpPr>
            <a:grpSpLocks/>
          </p:cNvGrpSpPr>
          <p:nvPr/>
        </p:nvGrpSpPr>
        <p:grpSpPr bwMode="auto">
          <a:xfrm rot="-5400000">
            <a:off x="7095332" y="3855245"/>
            <a:ext cx="755650" cy="312737"/>
            <a:chOff x="2016" y="569"/>
            <a:chExt cx="2009" cy="3427"/>
          </a:xfrm>
        </p:grpSpPr>
        <p:sp>
          <p:nvSpPr>
            <p:cNvPr id="14362" name="Line 68"/>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a14="http://schemas.microsoft.com/office/drawing/2010/main" xmlns="">
                  <a:noFill/>
                </a14:hiddenFill>
              </a:ext>
            </a:extLst>
          </p:spPr>
          <p:txBody>
            <a:bodyPr anchor="ctr"/>
            <a:lstStyle/>
            <a:p>
              <a:endParaRPr lang="en-US">
                <a:solidFill>
                  <a:schemeClr val="bg1"/>
                </a:solidFill>
                <a:latin typeface="Segoe UI Light" panose="020B0502040204020203" pitchFamily="34" charset="0"/>
                <a:cs typeface="Segoe UI Light" panose="020B0502040204020203" pitchFamily="34" charset="0"/>
              </a:endParaRPr>
            </a:p>
          </p:txBody>
        </p:sp>
        <p:sp>
          <p:nvSpPr>
            <p:cNvPr id="14363" name="Text Box 69"/>
            <p:cNvSpPr txBox="1">
              <a:spLocks noChangeArrowheads="1"/>
            </p:cNvSpPr>
            <p:nvPr/>
          </p:nvSpPr>
          <p:spPr bwMode="auto">
            <a:xfrm rot="21375864">
              <a:off x="2866" y="569"/>
              <a:ext cx="1080" cy="34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eaVert">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solidFill>
                  <a:schemeClr val="bg1"/>
                </a:solidFill>
                <a:latin typeface="Segoe UI Light" panose="020B0502040204020203" pitchFamily="34" charset="0"/>
                <a:cs typeface="Segoe UI Light" panose="020B0502040204020203" pitchFamily="34" charset="0"/>
              </a:endParaRPr>
            </a:p>
          </p:txBody>
        </p:sp>
      </p:grpSp>
      <p:sp>
        <p:nvSpPr>
          <p:cNvPr id="14357" name="Text Box 70"/>
          <p:cNvSpPr txBox="1">
            <a:spLocks noChangeArrowheads="1"/>
          </p:cNvSpPr>
          <p:nvPr/>
        </p:nvSpPr>
        <p:spPr bwMode="auto">
          <a:xfrm>
            <a:off x="5018089" y="3649663"/>
            <a:ext cx="2058987" cy="1484312"/>
          </a:xfrm>
          <a:prstGeom prst="rect">
            <a:avLst/>
          </a:prstGeom>
          <a:solidFill>
            <a:schemeClr val="bg1">
              <a:alpha val="0"/>
            </a:scheme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z="1600" b="0" dirty="0" err="1" smtClean="0">
                <a:solidFill>
                  <a:schemeClr val="bg1"/>
                </a:solidFill>
                <a:latin typeface="Segoe UI Light" panose="020B0502040204020203" pitchFamily="34" charset="0"/>
                <a:cs typeface="Segoe UI Light" panose="020B0502040204020203" pitchFamily="34" charset="0"/>
              </a:rPr>
              <a:t>Pedoren</a:t>
            </a:r>
            <a:r>
              <a:rPr lang="en-US" sz="1600" b="0" dirty="0" smtClean="0">
                <a:solidFill>
                  <a:schemeClr val="bg1"/>
                </a:solidFill>
                <a:latin typeface="Segoe UI Light" panose="020B0502040204020203" pitchFamily="34" charset="0"/>
                <a:cs typeface="Segoe UI Light" panose="020B0502040204020203" pitchFamily="34" charset="0"/>
              </a:rPr>
              <a:t> </a:t>
            </a:r>
            <a:r>
              <a:rPr lang="en-US" sz="1600" b="0" dirty="0" err="1" smtClean="0">
                <a:solidFill>
                  <a:schemeClr val="bg1"/>
                </a:solidFill>
                <a:latin typeface="Segoe UI Light" panose="020B0502040204020203" pitchFamily="34" charset="0"/>
                <a:cs typeface="Segoe UI Light" panose="020B0502040204020203" pitchFamily="34" charset="0"/>
              </a:rPr>
              <a:t>celesa</a:t>
            </a:r>
            <a:r>
              <a:rPr lang="en-US" sz="1600" b="0" dirty="0" smtClean="0">
                <a:solidFill>
                  <a:schemeClr val="bg1"/>
                </a:solidFill>
                <a:latin typeface="Segoe UI Light" panose="020B0502040204020203" pitchFamily="34" charset="0"/>
                <a:cs typeface="Segoe UI Light" panose="020B0502040204020203" pitchFamily="34" charset="0"/>
              </a:rPr>
              <a:t> </a:t>
            </a:r>
            <a:r>
              <a:rPr lang="en-US" sz="1600" b="0" dirty="0" err="1" smtClean="0">
                <a:solidFill>
                  <a:schemeClr val="bg1"/>
                </a:solidFill>
                <a:latin typeface="Segoe UI Light" panose="020B0502040204020203" pitchFamily="34" charset="0"/>
                <a:cs typeface="Segoe UI Light" panose="020B0502040204020203" pitchFamily="34" charset="0"/>
              </a:rPr>
              <a:t>te</a:t>
            </a:r>
            <a:r>
              <a:rPr lang="en-US" sz="1600" b="0" dirty="0" smtClean="0">
                <a:solidFill>
                  <a:schemeClr val="bg1"/>
                </a:solidFill>
                <a:latin typeface="Segoe UI Light" panose="020B0502040204020203" pitchFamily="34" charset="0"/>
                <a:cs typeface="Segoe UI Light" panose="020B0502040204020203" pitchFamily="34" charset="0"/>
              </a:rPr>
              <a:t> </a:t>
            </a:r>
            <a:r>
              <a:rPr lang="en-US" sz="1600" b="0" dirty="0" err="1" smtClean="0">
                <a:solidFill>
                  <a:schemeClr val="bg1"/>
                </a:solidFill>
                <a:latin typeface="Segoe UI Light" panose="020B0502040204020203" pitchFamily="34" charset="0"/>
                <a:cs typeface="Segoe UI Light" panose="020B0502040204020203" pitchFamily="34" charset="0"/>
              </a:rPr>
              <a:t>ndryshem</a:t>
            </a:r>
            <a:r>
              <a:rPr lang="en-US" sz="1600" b="0" dirty="0" smtClean="0">
                <a:solidFill>
                  <a:schemeClr val="bg1"/>
                </a:solidFill>
                <a:latin typeface="Segoe UI Light" panose="020B0502040204020203" pitchFamily="34" charset="0"/>
                <a:cs typeface="Segoe UI Light" panose="020B0502040204020203" pitchFamily="34" charset="0"/>
              </a:rPr>
              <a:t> per </a:t>
            </a:r>
            <a:r>
              <a:rPr lang="en-US" sz="1600" b="0" dirty="0" err="1" smtClean="0">
                <a:solidFill>
                  <a:schemeClr val="bg1"/>
                </a:solidFill>
                <a:latin typeface="Segoe UI Light" panose="020B0502040204020203" pitchFamily="34" charset="0"/>
                <a:cs typeface="Segoe UI Light" panose="020B0502040204020203" pitchFamily="34" charset="0"/>
              </a:rPr>
              <a:t>te</a:t>
            </a:r>
            <a:r>
              <a:rPr lang="en-US" sz="1600" b="0" dirty="0" smtClean="0">
                <a:solidFill>
                  <a:schemeClr val="bg1"/>
                </a:solidFill>
                <a:latin typeface="Segoe UI Light" panose="020B0502040204020203" pitchFamily="34" charset="0"/>
                <a:cs typeface="Segoe UI Light" panose="020B0502040204020203" pitchFamily="34" charset="0"/>
              </a:rPr>
              <a:t> </a:t>
            </a:r>
            <a:r>
              <a:rPr lang="en-US" sz="1600" b="0" dirty="0" err="1" smtClean="0">
                <a:solidFill>
                  <a:schemeClr val="bg1"/>
                </a:solidFill>
                <a:latin typeface="Segoe UI Light" panose="020B0502040204020203" pitchFamily="34" charset="0"/>
                <a:cs typeface="Segoe UI Light" panose="020B0502040204020203" pitchFamily="34" charset="0"/>
              </a:rPr>
              <a:t>enkriptuar</a:t>
            </a:r>
            <a:r>
              <a:rPr lang="en-US" sz="1600" b="0" dirty="0" smtClean="0">
                <a:solidFill>
                  <a:schemeClr val="bg1"/>
                </a:solidFill>
                <a:latin typeface="Segoe UI Light" panose="020B0502040204020203" pitchFamily="34" charset="0"/>
                <a:cs typeface="Segoe UI Light" panose="020B0502040204020203" pitchFamily="34" charset="0"/>
              </a:rPr>
              <a:t> </a:t>
            </a:r>
            <a:r>
              <a:rPr lang="en-US" sz="1600" b="0" dirty="0" err="1" smtClean="0">
                <a:solidFill>
                  <a:schemeClr val="bg1"/>
                </a:solidFill>
                <a:latin typeface="Segoe UI Light" panose="020B0502040204020203" pitchFamily="34" charset="0"/>
                <a:cs typeface="Segoe UI Light" panose="020B0502040204020203" pitchFamily="34" charset="0"/>
              </a:rPr>
              <a:t>dhe</a:t>
            </a:r>
            <a:r>
              <a:rPr lang="en-US" sz="1600" b="0" dirty="0" smtClean="0">
                <a:solidFill>
                  <a:schemeClr val="bg1"/>
                </a:solidFill>
                <a:latin typeface="Segoe UI Light" panose="020B0502040204020203" pitchFamily="34" charset="0"/>
                <a:cs typeface="Segoe UI Light" panose="020B0502040204020203" pitchFamily="34" charset="0"/>
              </a:rPr>
              <a:t> </a:t>
            </a:r>
            <a:r>
              <a:rPr lang="en-US" sz="1600" b="0" dirty="0" err="1" smtClean="0">
                <a:solidFill>
                  <a:schemeClr val="bg1"/>
                </a:solidFill>
                <a:latin typeface="Segoe UI Light" panose="020B0502040204020203" pitchFamily="34" charset="0"/>
                <a:cs typeface="Segoe UI Light" panose="020B0502040204020203" pitchFamily="34" charset="0"/>
              </a:rPr>
              <a:t>dekriptuar</a:t>
            </a:r>
            <a:r>
              <a:rPr lang="en-US" sz="1600" b="0" dirty="0" smtClean="0">
                <a:solidFill>
                  <a:schemeClr val="bg1"/>
                </a:solidFill>
                <a:latin typeface="Segoe UI Light" panose="020B0502040204020203" pitchFamily="34" charset="0"/>
                <a:cs typeface="Segoe UI Light" panose="020B0502040204020203" pitchFamily="34" charset="0"/>
              </a:rPr>
              <a:t> </a:t>
            </a:r>
            <a:r>
              <a:rPr lang="en-US" sz="1600" b="0" dirty="0" err="1" smtClean="0">
                <a:solidFill>
                  <a:schemeClr val="bg1"/>
                </a:solidFill>
                <a:latin typeface="Segoe UI Light" panose="020B0502040204020203" pitchFamily="34" charset="0"/>
                <a:cs typeface="Segoe UI Light" panose="020B0502040204020203" pitchFamily="34" charset="0"/>
              </a:rPr>
              <a:t>informacionin</a:t>
            </a:r>
            <a:endParaRPr lang="en-US" sz="1600" b="0" dirty="0">
              <a:solidFill>
                <a:schemeClr val="bg1"/>
              </a:solidFill>
              <a:latin typeface="Segoe UI Light" panose="020B0502040204020203" pitchFamily="34" charset="0"/>
              <a:cs typeface="Segoe UI Light" panose="020B0502040204020203" pitchFamily="34" charset="0"/>
            </a:endParaRPr>
          </a:p>
        </p:txBody>
      </p:sp>
      <p:sp>
        <p:nvSpPr>
          <p:cNvPr id="14358" name="Text Box 71"/>
          <p:cNvSpPr txBox="1">
            <a:spLocks noChangeArrowheads="1"/>
          </p:cNvSpPr>
          <p:nvPr/>
        </p:nvSpPr>
        <p:spPr bwMode="auto">
          <a:xfrm>
            <a:off x="4143375" y="3171826"/>
            <a:ext cx="1162050" cy="341313"/>
          </a:xfrm>
          <a:prstGeom prst="rect">
            <a:avLst/>
          </a:prstGeom>
          <a:solidFill>
            <a:schemeClr val="bg1">
              <a:alpha val="0"/>
            </a:scheme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z="1600" b="0" dirty="0" err="1" smtClean="0">
                <a:solidFill>
                  <a:schemeClr val="bg1"/>
                </a:solidFill>
                <a:latin typeface="Segoe UI Light" panose="020B0502040204020203" pitchFamily="34" charset="0"/>
                <a:cs typeface="Segoe UI Light" panose="020B0502040204020203" pitchFamily="34" charset="0"/>
              </a:rPr>
              <a:t>Enkripto</a:t>
            </a:r>
            <a:endParaRPr lang="en-US" sz="1600" b="0" dirty="0">
              <a:solidFill>
                <a:schemeClr val="bg1"/>
              </a:solidFill>
              <a:latin typeface="Segoe UI Light" panose="020B0502040204020203" pitchFamily="34" charset="0"/>
              <a:cs typeface="Segoe UI Light" panose="020B0502040204020203" pitchFamily="34" charset="0"/>
            </a:endParaRPr>
          </a:p>
        </p:txBody>
      </p:sp>
      <p:sp>
        <p:nvSpPr>
          <p:cNvPr id="14359" name="Text Box 72"/>
          <p:cNvSpPr txBox="1">
            <a:spLocks noChangeArrowheads="1"/>
          </p:cNvSpPr>
          <p:nvPr/>
        </p:nvSpPr>
        <p:spPr bwMode="auto">
          <a:xfrm>
            <a:off x="6791325" y="3165476"/>
            <a:ext cx="1162050" cy="341313"/>
          </a:xfrm>
          <a:prstGeom prst="rect">
            <a:avLst/>
          </a:prstGeom>
          <a:solidFill>
            <a:schemeClr val="bg1">
              <a:alpha val="0"/>
            </a:scheme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z="1600" b="0" dirty="0" err="1" smtClean="0">
                <a:solidFill>
                  <a:schemeClr val="bg1"/>
                </a:solidFill>
                <a:latin typeface="Segoe UI Light" panose="020B0502040204020203" pitchFamily="34" charset="0"/>
                <a:cs typeface="Segoe UI Light" panose="020B0502040204020203" pitchFamily="34" charset="0"/>
              </a:rPr>
              <a:t>Dekripto</a:t>
            </a:r>
            <a:endParaRPr lang="en-US" sz="1600" b="0" dirty="0">
              <a:solidFill>
                <a:schemeClr val="bg1"/>
              </a:solidFill>
              <a:latin typeface="Segoe UI Light" panose="020B0502040204020203" pitchFamily="34" charset="0"/>
              <a:cs typeface="Segoe UI Light" panose="020B0502040204020203" pitchFamily="34" charset="0"/>
            </a:endParaRPr>
          </a:p>
        </p:txBody>
      </p:sp>
      <p:sp>
        <p:nvSpPr>
          <p:cNvPr id="14360" name="Text Box 34"/>
          <p:cNvSpPr txBox="1">
            <a:spLocks noChangeArrowheads="1"/>
          </p:cNvSpPr>
          <p:nvPr/>
        </p:nvSpPr>
        <p:spPr bwMode="auto">
          <a:xfrm>
            <a:off x="3990975" y="5665788"/>
            <a:ext cx="1525588" cy="476250"/>
          </a:xfrm>
          <a:prstGeom prst="rect">
            <a:avLst/>
          </a:prstGeom>
          <a:noFill/>
          <a:ln w="9525" algn="ctr">
            <a:no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err="1" smtClean="0">
                <a:solidFill>
                  <a:schemeClr val="bg1"/>
                </a:solidFill>
                <a:latin typeface="Segoe UI Light" panose="020B0502040204020203" pitchFamily="34" charset="0"/>
                <a:cs typeface="Segoe UI Light" panose="020B0502040204020203" pitchFamily="34" charset="0"/>
              </a:rPr>
              <a:t>Celas</a:t>
            </a:r>
            <a:r>
              <a:rPr lang="en-GB" sz="1600" b="0" dirty="0" smtClean="0">
                <a:solidFill>
                  <a:schemeClr val="bg1"/>
                </a:solidFill>
                <a:latin typeface="Segoe UI Light" panose="020B0502040204020203" pitchFamily="34" charset="0"/>
                <a:cs typeface="Segoe UI Light" panose="020B0502040204020203" pitchFamily="34" charset="0"/>
              </a:rPr>
              <a:t> </a:t>
            </a:r>
            <a:r>
              <a:rPr lang="en-GB" sz="1600" b="0" dirty="0" err="1" smtClean="0">
                <a:solidFill>
                  <a:schemeClr val="bg1"/>
                </a:solidFill>
                <a:latin typeface="Segoe UI Light" panose="020B0502040204020203" pitchFamily="34" charset="0"/>
                <a:cs typeface="Segoe UI Light" panose="020B0502040204020203" pitchFamily="34" charset="0"/>
              </a:rPr>
              <a:t>privat</a:t>
            </a:r>
            <a:r>
              <a:rPr lang="en-GB" sz="1600" b="0" dirty="0" smtClean="0">
                <a:solidFill>
                  <a:schemeClr val="bg1"/>
                </a:solidFill>
                <a:latin typeface="Segoe UI Light" panose="020B0502040204020203" pitchFamily="34" charset="0"/>
                <a:cs typeface="Segoe UI Light" panose="020B0502040204020203" pitchFamily="34" charset="0"/>
              </a:rPr>
              <a:t> </a:t>
            </a:r>
            <a:endParaRPr lang="en-US" sz="1600" b="0" dirty="0">
              <a:solidFill>
                <a:schemeClr val="bg1"/>
              </a:solidFill>
              <a:latin typeface="Segoe UI Light" panose="020B0502040204020203" pitchFamily="34" charset="0"/>
              <a:cs typeface="Segoe UI Light" panose="020B0502040204020203" pitchFamily="34" charset="0"/>
            </a:endParaRPr>
          </a:p>
        </p:txBody>
      </p:sp>
      <p:sp>
        <p:nvSpPr>
          <p:cNvPr id="14361" name="Text Box 34"/>
          <p:cNvSpPr txBox="1">
            <a:spLocks noChangeArrowheads="1"/>
          </p:cNvSpPr>
          <p:nvPr/>
        </p:nvSpPr>
        <p:spPr bwMode="auto">
          <a:xfrm>
            <a:off x="6645275" y="5664201"/>
            <a:ext cx="1525588" cy="474663"/>
          </a:xfrm>
          <a:prstGeom prst="rect">
            <a:avLst/>
          </a:prstGeom>
          <a:noFill/>
          <a:ln w="9525" algn="ctr">
            <a:no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z="1600" b="0" dirty="0" err="1" smtClean="0">
                <a:solidFill>
                  <a:schemeClr val="bg1"/>
                </a:solidFill>
                <a:latin typeface="Segoe UI Light" panose="020B0502040204020203" pitchFamily="34" charset="0"/>
                <a:cs typeface="Segoe UI Light" panose="020B0502040204020203" pitchFamily="34" charset="0"/>
              </a:rPr>
              <a:t>Celes</a:t>
            </a:r>
            <a:r>
              <a:rPr lang="en-US" sz="1600" b="0" dirty="0" smtClean="0">
                <a:solidFill>
                  <a:schemeClr val="bg1"/>
                </a:solidFill>
                <a:latin typeface="Segoe UI Light" panose="020B0502040204020203" pitchFamily="34" charset="0"/>
                <a:cs typeface="Segoe UI Light" panose="020B0502040204020203" pitchFamily="34" charset="0"/>
              </a:rPr>
              <a:t> </a:t>
            </a:r>
            <a:r>
              <a:rPr lang="en-US" sz="1600" b="0" dirty="0" err="1" smtClean="0">
                <a:solidFill>
                  <a:schemeClr val="bg1"/>
                </a:solidFill>
                <a:latin typeface="Segoe UI Light" panose="020B0502040204020203" pitchFamily="34" charset="0"/>
                <a:cs typeface="Segoe UI Light" panose="020B0502040204020203" pitchFamily="34" charset="0"/>
              </a:rPr>
              <a:t>publik</a:t>
            </a:r>
            <a:endParaRPr lang="en-US" sz="1600" b="0" dirty="0">
              <a:solidFill>
                <a:schemeClr val="bg1"/>
              </a:solidFill>
              <a:latin typeface="Segoe UI Light" panose="020B0502040204020203" pitchFamily="34" charset="0"/>
              <a:cs typeface="Segoe UI Light" panose="020B0502040204020203" pitchFamily="34" charset="0"/>
            </a:endParaRPr>
          </a:p>
        </p:txBody>
      </p:sp>
      <p:pic>
        <p:nvPicPr>
          <p:cNvPr id="43" name="Picture 42"/>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246180" y="5987205"/>
            <a:ext cx="1847574" cy="739030"/>
          </a:xfrm>
          <a:prstGeom prst="rect">
            <a:avLst/>
          </a:prstGeom>
        </p:spPr>
      </p:pic>
      <p:sp>
        <p:nvSpPr>
          <p:cNvPr id="44" name="Rectangle 2"/>
          <p:cNvSpPr txBox="1">
            <a:spLocks noChangeArrowheads="1"/>
          </p:cNvSpPr>
          <p:nvPr/>
        </p:nvSpPr>
        <p:spPr>
          <a:xfrm>
            <a:off x="379514" y="182216"/>
            <a:ext cx="11524432" cy="600424"/>
          </a:xfrm>
          <a:prstGeom prst="rect">
            <a:avLst/>
          </a:prstGeom>
        </p:spPr>
        <p:txBody>
          <a:bodyPr vert="horz" lIns="91409" tIns="45705" rIns="91409" bIns="45705" rtlCol="0" anchor="t" anchorCtr="0">
            <a:normAutofit fontScale="97500" lnSpcReduction="10000"/>
          </a:bodyPr>
          <a:lst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smtClean="0"/>
              <a:t>Si </a:t>
            </a:r>
            <a:r>
              <a:rPr lang="en-US" dirty="0" err="1" smtClean="0"/>
              <a:t>funksionojne</a:t>
            </a:r>
            <a:r>
              <a:rPr lang="en-US" dirty="0" smtClean="0"/>
              <a:t> </a:t>
            </a:r>
            <a:r>
              <a:rPr lang="en-US" dirty="0" err="1" smtClean="0"/>
              <a:t>celesat</a:t>
            </a:r>
            <a:r>
              <a:rPr lang="en-US" dirty="0" smtClean="0"/>
              <a:t> </a:t>
            </a:r>
            <a:r>
              <a:rPr lang="en-US" dirty="0" err="1" smtClean="0"/>
              <a:t>publik</a:t>
            </a:r>
            <a:r>
              <a:rPr lang="en-US" dirty="0" smtClean="0"/>
              <a:t> </a:t>
            </a:r>
            <a:r>
              <a:rPr lang="en-US" dirty="0" err="1" smtClean="0"/>
              <a:t>dhe</a:t>
            </a:r>
            <a:r>
              <a:rPr lang="en-US" dirty="0" smtClean="0"/>
              <a:t> </a:t>
            </a:r>
            <a:r>
              <a:rPr lang="en-US" dirty="0" err="1" smtClean="0"/>
              <a:t>celesat</a:t>
            </a:r>
            <a:r>
              <a:rPr lang="en-US" dirty="0" smtClean="0"/>
              <a:t> </a:t>
            </a:r>
            <a:r>
              <a:rPr lang="en-US" dirty="0" err="1" smtClean="0"/>
              <a:t>privat</a:t>
            </a:r>
            <a:r>
              <a:rPr lang="en-US" dirty="0" smtClean="0"/>
              <a:t> </a:t>
            </a:r>
          </a:p>
        </p:txBody>
      </p:sp>
    </p:spTree>
    <p:custDataLst>
      <p:tags r:id="rId1"/>
    </p:custDataLst>
    <p:extLst>
      <p:ext uri="{BB962C8B-B14F-4D97-AF65-F5344CB8AC3E}">
        <p14:creationId xmlns:p14="http://schemas.microsoft.com/office/powerpoint/2010/main" xmlns="" val="2531954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err="1" smtClean="0"/>
              <a:t>Cfare</a:t>
            </a:r>
            <a:r>
              <a:rPr lang="en-US" dirty="0" smtClean="0"/>
              <a:t> </a:t>
            </a:r>
            <a:r>
              <a:rPr lang="en-US" dirty="0" err="1" smtClean="0"/>
              <a:t>jane</a:t>
            </a:r>
            <a:r>
              <a:rPr lang="en-US" dirty="0" smtClean="0"/>
              <a:t> </a:t>
            </a:r>
            <a:r>
              <a:rPr lang="en-US" dirty="0" err="1" smtClean="0"/>
              <a:t>templated</a:t>
            </a:r>
            <a:r>
              <a:rPr lang="en-US" dirty="0" smtClean="0"/>
              <a:t> e </a:t>
            </a:r>
            <a:r>
              <a:rPr lang="en-US" dirty="0" err="1" smtClean="0"/>
              <a:t>certifikatave</a:t>
            </a:r>
            <a:r>
              <a:rPr lang="en-US" dirty="0" smtClean="0"/>
              <a:t>?  </a:t>
            </a:r>
          </a:p>
        </p:txBody>
      </p:sp>
      <p:sp>
        <p:nvSpPr>
          <p:cNvPr id="16387" name="Rounded Rectangle 812098"/>
          <p:cNvSpPr>
            <a:spLocks noGrp="1" noChangeArrowheads="1"/>
          </p:cNvSpPr>
          <p:nvPr>
            <p:ph type="body" idx="4294967295"/>
          </p:nvPr>
        </p:nvSpPr>
        <p:spPr>
          <a:xfrm>
            <a:off x="1968500" y="1227138"/>
            <a:ext cx="8339138" cy="2760662"/>
          </a:xfrm>
          <a:prstGeom prst="rect">
            <a:avLst/>
          </a:prstGeom>
          <a:solidFill>
            <a:srgbClr val="DEE7F1"/>
          </a:solidFill>
          <a:ln cap="flat" algn="ctr">
            <a:solidFill>
              <a:srgbClr val="333333"/>
            </a:solidFill>
            <a:round/>
            <a:headEnd type="none" w="med" len="med"/>
            <a:tailEnd type="none" w="med" len="med"/>
          </a:ln>
        </p:spPr>
        <p:txBody>
          <a:bodyPr lIns="91440" tIns="45720" rIns="91440" bIns="45720"/>
          <a:lstStyle/>
          <a:p>
            <a:pPr marL="0" indent="0">
              <a:spcBef>
                <a:spcPct val="0"/>
              </a:spcBef>
              <a:buNone/>
            </a:pPr>
            <a:r>
              <a:rPr lang="en-US" b="0" dirty="0" err="1" smtClean="0"/>
              <a:t>Templated</a:t>
            </a:r>
            <a:r>
              <a:rPr lang="en-US" b="0" dirty="0" smtClean="0"/>
              <a:t> e </a:t>
            </a:r>
            <a:r>
              <a:rPr lang="en-US" b="0" dirty="0" err="1" smtClean="0"/>
              <a:t>Certifikatave</a:t>
            </a:r>
            <a:r>
              <a:rPr lang="en-US" sz="1800" b="0" dirty="0" smtClean="0"/>
              <a:t>:</a:t>
            </a:r>
            <a:endParaRPr lang="en-US" sz="1800" b="0" dirty="0"/>
          </a:p>
        </p:txBody>
      </p:sp>
      <p:sp>
        <p:nvSpPr>
          <p:cNvPr id="16388" name="Rounded Rectangle 844806"/>
          <p:cNvSpPr>
            <a:spLocks noChangeArrowheads="1"/>
          </p:cNvSpPr>
          <p:nvPr/>
        </p:nvSpPr>
        <p:spPr bwMode="auto">
          <a:xfrm>
            <a:off x="2166938" y="1816605"/>
            <a:ext cx="7923212" cy="348240"/>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Percakto</a:t>
            </a:r>
            <a:r>
              <a:rPr lang="en-US" b="0" dirty="0" smtClean="0">
                <a:latin typeface="Segoe UI Light" panose="020B0502040204020203" pitchFamily="34" charset="0"/>
                <a:cs typeface="Segoe UI Light" panose="020B0502040204020203" pitchFamily="34" charset="0"/>
              </a:rPr>
              <a:t> se </a:t>
            </a:r>
            <a:r>
              <a:rPr lang="en-US" b="0" dirty="0" err="1" smtClean="0">
                <a:latin typeface="Segoe UI Light" panose="020B0502040204020203" pitchFamily="34" charset="0"/>
                <a:cs typeface="Segoe UI Light" panose="020B0502040204020203" pitchFamily="34" charset="0"/>
              </a:rPr>
              <a:t>cilat</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cetifikata</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mund</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kerkohen</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nga</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autoritetet</a:t>
            </a:r>
            <a:r>
              <a:rPr lang="en-US" b="0" dirty="0" smtClean="0">
                <a:latin typeface="Segoe UI Light" panose="020B0502040204020203" pitchFamily="34" charset="0"/>
                <a:cs typeface="Segoe UI Light" panose="020B0502040204020203" pitchFamily="34" charset="0"/>
              </a:rPr>
              <a:t>  CA</a:t>
            </a:r>
            <a:endParaRPr lang="en-US" b="0" dirty="0">
              <a:latin typeface="Segoe UI Light" panose="020B0502040204020203" pitchFamily="34" charset="0"/>
              <a:cs typeface="Segoe UI Light" panose="020B0502040204020203" pitchFamily="34" charset="0"/>
            </a:endParaRPr>
          </a:p>
        </p:txBody>
      </p:sp>
      <p:sp>
        <p:nvSpPr>
          <p:cNvPr id="16389" name="Rounded Rectangle 844808"/>
          <p:cNvSpPr>
            <a:spLocks noChangeArrowheads="1"/>
          </p:cNvSpPr>
          <p:nvPr/>
        </p:nvSpPr>
        <p:spPr bwMode="auto">
          <a:xfrm>
            <a:off x="2168526" y="2408743"/>
            <a:ext cx="7904163" cy="348240"/>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Percakto</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certifikatat</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qe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perdoren</a:t>
            </a:r>
            <a:r>
              <a:rPr lang="en-US" b="0" dirty="0" smtClean="0">
                <a:latin typeface="Segoe UI Light" panose="020B0502040204020203" pitchFamily="34" charset="0"/>
                <a:cs typeface="Segoe UI Light" panose="020B0502040204020203" pitchFamily="34" charset="0"/>
              </a:rPr>
              <a:t> per </a:t>
            </a:r>
            <a:r>
              <a:rPr lang="en-US" b="0" dirty="0" err="1" smtClean="0">
                <a:latin typeface="Segoe UI Light" panose="020B0502040204020203" pitchFamily="34" charset="0"/>
                <a:cs typeface="Segoe UI Light" panose="020B0502040204020203" pitchFamily="34" charset="0"/>
              </a:rPr>
              <a:t>qellime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ndryshme</a:t>
            </a:r>
            <a:endParaRPr lang="en-US" b="0" dirty="0">
              <a:latin typeface="Segoe UI Light" panose="020B0502040204020203" pitchFamily="34" charset="0"/>
              <a:cs typeface="Segoe UI Light" panose="020B0502040204020203" pitchFamily="34" charset="0"/>
            </a:endParaRPr>
          </a:p>
        </p:txBody>
      </p:sp>
      <p:sp>
        <p:nvSpPr>
          <p:cNvPr id="16390" name="Rounded Rectangle 844808"/>
          <p:cNvSpPr>
            <a:spLocks noChangeArrowheads="1"/>
          </p:cNvSpPr>
          <p:nvPr/>
        </p:nvSpPr>
        <p:spPr bwMode="auto">
          <a:xfrm>
            <a:off x="2176464" y="3008757"/>
            <a:ext cx="7907337" cy="602361"/>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Percakto</a:t>
            </a:r>
            <a:r>
              <a:rPr lang="en-US" b="0" dirty="0" smtClean="0">
                <a:latin typeface="Segoe UI Light" panose="020B0502040204020203" pitchFamily="34" charset="0"/>
                <a:cs typeface="Segoe UI Light" panose="020B0502040204020203" pitchFamily="34" charset="0"/>
              </a:rPr>
              <a:t> se </a:t>
            </a:r>
            <a:r>
              <a:rPr lang="en-US" b="0" dirty="0" err="1" smtClean="0">
                <a:latin typeface="Segoe UI Light" panose="020B0502040204020203" pitchFamily="34" charset="0"/>
                <a:cs typeface="Segoe UI Light" panose="020B0502040204020203" pitchFamily="34" charset="0"/>
              </a:rPr>
              <a:t>cilet</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principe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sigurise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kane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leje</a:t>
            </a:r>
            <a:r>
              <a:rPr lang="en-US" b="0" dirty="0" smtClean="0">
                <a:latin typeface="Segoe UI Light" panose="020B0502040204020203" pitchFamily="34" charset="0"/>
                <a:cs typeface="Segoe UI Light" panose="020B0502040204020203" pitchFamily="34" charset="0"/>
              </a:rPr>
              <a:t> per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bere</a:t>
            </a:r>
            <a:r>
              <a:rPr lang="en-US" b="0" dirty="0" smtClean="0">
                <a:latin typeface="Segoe UI Light" panose="020B0502040204020203" pitchFamily="34" charset="0"/>
                <a:cs typeface="Segoe UI Light" panose="020B0502040204020203" pitchFamily="34" charset="0"/>
              </a:rPr>
              <a:t> read/</a:t>
            </a:r>
            <a:r>
              <a:rPr lang="en-US" b="0" dirty="0" err="1" smtClean="0">
                <a:latin typeface="Segoe UI Light" panose="020B0502040204020203" pitchFamily="34" charset="0"/>
                <a:cs typeface="Segoe UI Light" panose="020B0502040204020203" pitchFamily="34" charset="0"/>
              </a:rPr>
              <a:t>Lexim</a:t>
            </a:r>
            <a:r>
              <a:rPr lang="en-US" b="0" dirty="0" smtClean="0">
                <a:latin typeface="Segoe UI Light" panose="020B0502040204020203" pitchFamily="34" charset="0"/>
                <a:cs typeface="Segoe UI Light" panose="020B0502040204020203" pitchFamily="34" charset="0"/>
              </a:rPr>
              <a:t>, enroll/</a:t>
            </a:r>
            <a:r>
              <a:rPr lang="en-US" b="0" dirty="0" err="1" smtClean="0">
                <a:latin typeface="Segoe UI Light" panose="020B0502040204020203" pitchFamily="34" charset="0"/>
                <a:cs typeface="Segoe UI Light" panose="020B0502040204020203" pitchFamily="34" charset="0"/>
              </a:rPr>
              <a:t>anetareso</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dhe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konfiguro</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templaten</a:t>
            </a:r>
            <a:r>
              <a:rPr lang="en-US" b="0" dirty="0" smtClean="0">
                <a:latin typeface="Segoe UI Light" panose="020B0502040204020203" pitchFamily="34" charset="0"/>
                <a:cs typeface="Segoe UI Light" panose="020B0502040204020203" pitchFamily="34" charset="0"/>
              </a:rPr>
              <a:t> e </a:t>
            </a:r>
            <a:r>
              <a:rPr lang="en-US" b="0" dirty="0" err="1" smtClean="0">
                <a:latin typeface="Segoe UI Light" panose="020B0502040204020203" pitchFamily="34" charset="0"/>
                <a:cs typeface="Segoe UI Light" panose="020B0502040204020203" pitchFamily="34" charset="0"/>
              </a:rPr>
              <a:t>certifikates</a:t>
            </a:r>
            <a:endParaRPr lang="en-US" b="0" dirty="0">
              <a:latin typeface="Segoe UI Light" panose="020B0502040204020203" pitchFamily="34" charset="0"/>
              <a:cs typeface="Segoe UI Light" panose="020B0502040204020203" pitchFamily="34" charset="0"/>
            </a:endParaRPr>
          </a:p>
        </p:txBody>
      </p:sp>
      <p:pic>
        <p:nvPicPr>
          <p:cNvPr id="996363" name="Picture 11"/>
          <p:cNvPicPr>
            <a:picLocks noChangeAspect="1" noChangeArrowheads="1"/>
          </p:cNvPicPr>
          <p:nvPr/>
        </p:nvPicPr>
        <p:blipFill>
          <a:blip r:embed="rId4" cstate="print"/>
          <a:srcRect/>
          <a:stretch>
            <a:fillRect/>
          </a:stretch>
        </p:blipFill>
        <p:spPr bwMode="auto">
          <a:xfrm>
            <a:off x="7753350" y="4256089"/>
            <a:ext cx="2192338" cy="2105025"/>
          </a:xfrm>
          <a:prstGeom prst="rect">
            <a:avLst/>
          </a:prstGeom>
          <a:noFill/>
          <a:ln w="9525" algn="ctr">
            <a:noFill/>
            <a:miter lim="800000"/>
            <a:headEnd/>
            <a:tailEnd/>
          </a:ln>
          <a:effectLst>
            <a:outerShdw dist="35921" dir="2700000" algn="ctr" rotWithShape="0">
              <a:srgbClr val="AFAFAF"/>
            </a:outerShdw>
          </a:effectLst>
        </p:spPr>
      </p:pic>
      <p:pic>
        <p:nvPicPr>
          <p:cNvPr id="996364" name="Picture 12"/>
          <p:cNvPicPr>
            <a:picLocks noChangeAspect="1" noChangeArrowheads="1"/>
          </p:cNvPicPr>
          <p:nvPr/>
        </p:nvPicPr>
        <p:blipFill>
          <a:blip r:embed="rId4" cstate="print"/>
          <a:srcRect/>
          <a:stretch>
            <a:fillRect/>
          </a:stretch>
        </p:blipFill>
        <p:spPr bwMode="auto">
          <a:xfrm>
            <a:off x="7324725" y="4216401"/>
            <a:ext cx="2192338" cy="2105025"/>
          </a:xfrm>
          <a:prstGeom prst="rect">
            <a:avLst/>
          </a:prstGeom>
          <a:noFill/>
          <a:ln w="9525" algn="ctr">
            <a:noFill/>
            <a:miter lim="800000"/>
            <a:headEnd/>
            <a:tailEnd/>
          </a:ln>
          <a:effectLst>
            <a:outerShdw dist="35921" dir="2700000" algn="ctr" rotWithShape="0">
              <a:srgbClr val="AFAFAF"/>
            </a:outerShdw>
          </a:effectLst>
        </p:spPr>
      </p:pic>
      <p:pic>
        <p:nvPicPr>
          <p:cNvPr id="996365" name="Picture 13"/>
          <p:cNvPicPr>
            <a:picLocks noChangeAspect="1" noChangeArrowheads="1"/>
          </p:cNvPicPr>
          <p:nvPr/>
        </p:nvPicPr>
        <p:blipFill>
          <a:blip r:embed="rId4" cstate="print"/>
          <a:srcRect/>
          <a:stretch>
            <a:fillRect/>
          </a:stretch>
        </p:blipFill>
        <p:spPr bwMode="auto">
          <a:xfrm>
            <a:off x="6850064" y="4162426"/>
            <a:ext cx="2192337" cy="2105025"/>
          </a:xfrm>
          <a:prstGeom prst="rect">
            <a:avLst/>
          </a:prstGeom>
          <a:noFill/>
          <a:ln w="9525" algn="ctr">
            <a:noFill/>
            <a:miter lim="800000"/>
            <a:headEnd/>
            <a:tailEnd/>
          </a:ln>
          <a:effectLst>
            <a:outerShdw dist="35921" dir="2700000" algn="ctr" rotWithShape="0">
              <a:srgbClr val="AFAFAF"/>
            </a:outerShdw>
          </a:effectLst>
        </p:spPr>
      </p:pic>
      <p:pic>
        <p:nvPicPr>
          <p:cNvPr id="11" name="Picture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46180" y="5987205"/>
            <a:ext cx="1847574" cy="739030"/>
          </a:xfrm>
          <a:prstGeom prst="rect">
            <a:avLst/>
          </a:prstGeom>
        </p:spPr>
      </p:pic>
    </p:spTree>
    <p:custDataLst>
      <p:tags r:id="rId1"/>
    </p:custDataLst>
    <p:extLst>
      <p:ext uri="{BB962C8B-B14F-4D97-AF65-F5344CB8AC3E}">
        <p14:creationId xmlns:p14="http://schemas.microsoft.com/office/powerpoint/2010/main" xmlns="" val="1866709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dirty="0" err="1" smtClean="0"/>
              <a:t>Implemento</a:t>
            </a:r>
            <a:r>
              <a:rPr lang="en-US" dirty="0" smtClean="0"/>
              <a:t> </a:t>
            </a:r>
            <a:r>
              <a:rPr lang="en-US" dirty="0" err="1" smtClean="0"/>
              <a:t>anetaresimin</a:t>
            </a:r>
            <a:r>
              <a:rPr lang="en-US" dirty="0" smtClean="0"/>
              <a:t> e </a:t>
            </a:r>
            <a:r>
              <a:rPr lang="en-US" dirty="0" err="1" smtClean="0"/>
              <a:t>Certifikates</a:t>
            </a:r>
            <a:r>
              <a:rPr lang="en-US" dirty="0" smtClean="0"/>
              <a:t> </a:t>
            </a:r>
            <a:r>
              <a:rPr lang="en-US" dirty="0" err="1" smtClean="0"/>
              <a:t>dhe</a:t>
            </a:r>
            <a:r>
              <a:rPr lang="en-US" dirty="0" smtClean="0"/>
              <a:t> </a:t>
            </a:r>
            <a:r>
              <a:rPr lang="en-US" dirty="0" err="1" smtClean="0"/>
              <a:t>kthimin</a:t>
            </a:r>
            <a:r>
              <a:rPr lang="en-US" dirty="0" smtClean="0"/>
              <a:t> e </a:t>
            </a:r>
            <a:r>
              <a:rPr lang="en-US" dirty="0" err="1" smtClean="0"/>
              <a:t>tyre</a:t>
            </a:r>
            <a:endParaRPr lang="en-US" dirty="0" smtClean="0"/>
          </a:p>
        </p:txBody>
      </p:sp>
      <p:sp>
        <p:nvSpPr>
          <p:cNvPr id="4" name="Content Placeholder 6"/>
          <p:cNvSpPr>
            <a:spLocks noGrp="1"/>
          </p:cNvSpPr>
          <p:nvPr>
            <p:ph sz="quarter" idx="10"/>
          </p:nvPr>
        </p:nvSpPr>
        <p:spPr>
          <a:xfrm>
            <a:off x="379413" y="1417638"/>
            <a:ext cx="11525250" cy="5260975"/>
          </a:xfrm>
        </p:spPr>
        <p:txBody>
          <a:bodyPr>
            <a:normAutofit/>
          </a:bodyPr>
          <a:lstStyle/>
          <a:p>
            <a:r>
              <a:rPr lang="en-US" dirty="0" err="1" smtClean="0"/>
              <a:t>Opsione</a:t>
            </a:r>
            <a:r>
              <a:rPr lang="en-US" dirty="0" smtClean="0"/>
              <a:t> per </a:t>
            </a:r>
            <a:r>
              <a:rPr lang="en-US" dirty="0" err="1" smtClean="0"/>
              <a:t>te</a:t>
            </a:r>
            <a:r>
              <a:rPr lang="en-US" dirty="0" smtClean="0"/>
              <a:t> </a:t>
            </a:r>
            <a:r>
              <a:rPr lang="en-US" dirty="0" err="1" smtClean="0"/>
              <a:t>implementuar</a:t>
            </a:r>
            <a:r>
              <a:rPr lang="en-US" dirty="0" smtClean="0"/>
              <a:t> </a:t>
            </a:r>
            <a:r>
              <a:rPr lang="en-US" dirty="0" err="1" smtClean="0"/>
              <a:t>anetaresimin</a:t>
            </a:r>
            <a:r>
              <a:rPr lang="en-US" dirty="0" smtClean="0"/>
              <a:t> e </a:t>
            </a:r>
            <a:r>
              <a:rPr lang="en-US" dirty="0" err="1" smtClean="0"/>
              <a:t>Certifkates</a:t>
            </a:r>
            <a:r>
              <a:rPr lang="en-US" dirty="0" smtClean="0"/>
              <a:t>  </a:t>
            </a:r>
            <a:endParaRPr lang="en-US" dirty="0"/>
          </a:p>
          <a:p>
            <a:r>
              <a:rPr lang="en-US" dirty="0" err="1" smtClean="0"/>
              <a:t>Administro</a:t>
            </a:r>
            <a:r>
              <a:rPr lang="en-US" dirty="0" smtClean="0"/>
              <a:t> </a:t>
            </a:r>
            <a:r>
              <a:rPr lang="en-US" dirty="0" err="1" smtClean="0"/>
              <a:t>anetaresimin</a:t>
            </a:r>
            <a:r>
              <a:rPr lang="en-US" dirty="0" smtClean="0"/>
              <a:t> e </a:t>
            </a:r>
            <a:r>
              <a:rPr lang="en-US" dirty="0" err="1" smtClean="0"/>
              <a:t>Certifikates</a:t>
            </a:r>
            <a:endParaRPr lang="en-US" dirty="0"/>
          </a:p>
          <a:p>
            <a:r>
              <a:rPr lang="en-US" dirty="0" err="1" smtClean="0"/>
              <a:t>Opsione</a:t>
            </a:r>
            <a:r>
              <a:rPr lang="en-US" dirty="0" smtClean="0"/>
              <a:t> per </a:t>
            </a:r>
            <a:r>
              <a:rPr lang="en-US" dirty="0" err="1" smtClean="0"/>
              <a:t>te</a:t>
            </a:r>
            <a:r>
              <a:rPr lang="en-US" dirty="0" smtClean="0"/>
              <a:t> </a:t>
            </a:r>
            <a:r>
              <a:rPr lang="en-US" dirty="0" err="1" smtClean="0"/>
              <a:t>automatizuar</a:t>
            </a:r>
            <a:r>
              <a:rPr lang="en-US" dirty="0" smtClean="0"/>
              <a:t> </a:t>
            </a:r>
            <a:r>
              <a:rPr lang="en-US" dirty="0" err="1" smtClean="0"/>
              <a:t>anetaresimin</a:t>
            </a:r>
            <a:r>
              <a:rPr lang="en-US" dirty="0" smtClean="0"/>
              <a:t> e </a:t>
            </a:r>
            <a:r>
              <a:rPr lang="en-US" dirty="0" err="1" smtClean="0"/>
              <a:t>certifikates</a:t>
            </a:r>
            <a:endParaRPr lang="en-US" dirty="0"/>
          </a:p>
          <a:p>
            <a:r>
              <a:rPr lang="en-US" dirty="0" err="1" smtClean="0"/>
              <a:t>Cfare</a:t>
            </a:r>
            <a:r>
              <a:rPr lang="en-US" dirty="0" smtClean="0"/>
              <a:t> </a:t>
            </a:r>
            <a:r>
              <a:rPr lang="en-US" dirty="0" err="1" smtClean="0"/>
              <a:t>eshte</a:t>
            </a:r>
            <a:r>
              <a:rPr lang="en-US" dirty="0" smtClean="0"/>
              <a:t> </a:t>
            </a:r>
            <a:r>
              <a:rPr lang="en-US" dirty="0" err="1" smtClean="0"/>
              <a:t>kthimi</a:t>
            </a:r>
            <a:r>
              <a:rPr lang="en-US" dirty="0" smtClean="0"/>
              <a:t> </a:t>
            </a:r>
            <a:r>
              <a:rPr lang="en-US" dirty="0" err="1" smtClean="0"/>
              <a:t>i</a:t>
            </a:r>
            <a:r>
              <a:rPr lang="en-US" dirty="0" smtClean="0"/>
              <a:t> </a:t>
            </a:r>
            <a:r>
              <a:rPr lang="en-US" dirty="0" err="1" smtClean="0"/>
              <a:t>certifikates</a:t>
            </a:r>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p14="http://schemas.microsoft.com/office/powerpoint/2010/main" xmlns="" val="2525747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dirty="0" err="1" smtClean="0"/>
              <a:t>Opsione</a:t>
            </a:r>
            <a:r>
              <a:rPr lang="en-US" dirty="0" smtClean="0"/>
              <a:t> per </a:t>
            </a:r>
            <a:r>
              <a:rPr lang="en-US" dirty="0" err="1" smtClean="0"/>
              <a:t>te</a:t>
            </a:r>
            <a:r>
              <a:rPr lang="en-US" dirty="0" smtClean="0"/>
              <a:t> </a:t>
            </a:r>
            <a:r>
              <a:rPr lang="en-US" dirty="0" err="1" smtClean="0"/>
              <a:t>implementuar</a:t>
            </a:r>
            <a:r>
              <a:rPr lang="en-US" dirty="0" smtClean="0"/>
              <a:t> </a:t>
            </a:r>
            <a:r>
              <a:rPr lang="en-US" dirty="0" err="1" smtClean="0"/>
              <a:t>anetaresimin</a:t>
            </a:r>
            <a:r>
              <a:rPr lang="en-US" dirty="0" smtClean="0"/>
              <a:t> e </a:t>
            </a:r>
            <a:r>
              <a:rPr lang="en-US" dirty="0" err="1" smtClean="0"/>
              <a:t>cetifikates</a:t>
            </a:r>
            <a:r>
              <a:rPr lang="en-US" dirty="0" smtClean="0"/>
              <a:t> </a:t>
            </a:r>
          </a:p>
        </p:txBody>
      </p:sp>
      <p:sp>
        <p:nvSpPr>
          <p:cNvPr id="18435" name="Rounded Rectangle 812098"/>
          <p:cNvSpPr>
            <a:spLocks noGrp="1" noChangeArrowheads="1"/>
          </p:cNvSpPr>
          <p:nvPr>
            <p:ph type="body" idx="4294967295"/>
          </p:nvPr>
        </p:nvSpPr>
        <p:spPr>
          <a:xfrm>
            <a:off x="1968500" y="1227138"/>
            <a:ext cx="8339138" cy="2760662"/>
          </a:xfrm>
          <a:prstGeom prst="rect">
            <a:avLst/>
          </a:prstGeom>
          <a:solidFill>
            <a:srgbClr val="DEE7F1"/>
          </a:solidFill>
          <a:ln cap="flat" algn="ctr">
            <a:solidFill>
              <a:srgbClr val="333333"/>
            </a:solidFill>
            <a:round/>
            <a:headEnd type="none" w="med" len="med"/>
            <a:tailEnd type="none" w="med" len="med"/>
          </a:ln>
        </p:spPr>
        <p:txBody>
          <a:bodyPr lIns="91440" tIns="45720" rIns="91440" bIns="45720"/>
          <a:lstStyle/>
          <a:p>
            <a:pPr marL="0" indent="0">
              <a:spcBef>
                <a:spcPct val="0"/>
              </a:spcBef>
              <a:buNone/>
            </a:pPr>
            <a:r>
              <a:rPr lang="en-US" b="0" dirty="0" err="1" smtClean="0"/>
              <a:t>Cfare</a:t>
            </a:r>
            <a:r>
              <a:rPr lang="en-US" b="0" dirty="0" smtClean="0"/>
              <a:t> </a:t>
            </a:r>
            <a:r>
              <a:rPr lang="en-US" b="0" dirty="0" err="1" smtClean="0"/>
              <a:t>metodash</a:t>
            </a:r>
            <a:r>
              <a:rPr lang="en-US" b="0" dirty="0" smtClean="0"/>
              <a:t> </a:t>
            </a:r>
            <a:r>
              <a:rPr lang="en-US" b="0" dirty="0" err="1" smtClean="0"/>
              <a:t>perdoren</a:t>
            </a:r>
            <a:r>
              <a:rPr lang="en-US" b="0" dirty="0" smtClean="0"/>
              <a:t>?</a:t>
            </a:r>
          </a:p>
        </p:txBody>
      </p:sp>
      <p:sp>
        <p:nvSpPr>
          <p:cNvPr id="18436" name="Rounded Rectangle 844806"/>
          <p:cNvSpPr>
            <a:spLocks noChangeArrowheads="1"/>
          </p:cNvSpPr>
          <p:nvPr/>
        </p:nvSpPr>
        <p:spPr bwMode="auto">
          <a:xfrm>
            <a:off x="2185988" y="2314962"/>
            <a:ext cx="7900988" cy="355600"/>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Anetaresimi</a:t>
            </a:r>
            <a:r>
              <a:rPr lang="en-US" b="0" dirty="0" smtClean="0">
                <a:latin typeface="Segoe UI Light" panose="020B0502040204020203" pitchFamily="34" charset="0"/>
                <a:cs typeface="Segoe UI Light" panose="020B0502040204020203" pitchFamily="34" charset="0"/>
              </a:rPr>
              <a:t> Web </a:t>
            </a:r>
            <a:endParaRPr lang="en-US" b="0" dirty="0">
              <a:latin typeface="Segoe UI Light" panose="020B0502040204020203" pitchFamily="34" charset="0"/>
              <a:cs typeface="Segoe UI Light" panose="020B0502040204020203" pitchFamily="34" charset="0"/>
            </a:endParaRPr>
          </a:p>
        </p:txBody>
      </p:sp>
      <p:sp>
        <p:nvSpPr>
          <p:cNvPr id="18437" name="Rounded Rectangle 844808"/>
          <p:cNvSpPr>
            <a:spLocks noChangeArrowheads="1"/>
          </p:cNvSpPr>
          <p:nvPr/>
        </p:nvSpPr>
        <p:spPr bwMode="auto">
          <a:xfrm>
            <a:off x="2185988" y="2875448"/>
            <a:ext cx="7904162" cy="355600"/>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Anetaresimi</a:t>
            </a:r>
            <a:r>
              <a:rPr lang="en-US" b="0" dirty="0" smtClean="0">
                <a:latin typeface="Segoe UI Light" panose="020B0502040204020203" pitchFamily="34" charset="0"/>
                <a:cs typeface="Segoe UI Light" panose="020B0502040204020203" pitchFamily="34" charset="0"/>
              </a:rPr>
              <a:t>  Manual/Offline</a:t>
            </a:r>
            <a:endParaRPr lang="en-US" b="0" dirty="0">
              <a:latin typeface="Segoe UI Light" panose="020B0502040204020203" pitchFamily="34" charset="0"/>
              <a:cs typeface="Segoe UI Light" panose="020B0502040204020203" pitchFamily="34" charset="0"/>
            </a:endParaRPr>
          </a:p>
        </p:txBody>
      </p:sp>
      <p:sp>
        <p:nvSpPr>
          <p:cNvPr id="18438" name="Rounded Rectangle 844808"/>
          <p:cNvSpPr>
            <a:spLocks noChangeArrowheads="1"/>
          </p:cNvSpPr>
          <p:nvPr/>
        </p:nvSpPr>
        <p:spPr bwMode="auto">
          <a:xfrm>
            <a:off x="2185988" y="3438653"/>
            <a:ext cx="7900988" cy="355600"/>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Anetaresimi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Automatik</a:t>
            </a:r>
            <a:endParaRPr lang="en-US" b="0" dirty="0">
              <a:latin typeface="Segoe UI Light" panose="020B0502040204020203" pitchFamily="34" charset="0"/>
              <a:cs typeface="Segoe UI Light" panose="020B0502040204020203" pitchFamily="34"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p14="http://schemas.microsoft.com/office/powerpoint/2010/main" xmlns="" val="2460901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n-US" dirty="0" err="1" smtClean="0"/>
              <a:t>Administrimi</a:t>
            </a:r>
            <a:r>
              <a:rPr lang="en-US" dirty="0" smtClean="0"/>
              <a:t> </a:t>
            </a:r>
            <a:r>
              <a:rPr lang="en-US" dirty="0" err="1" smtClean="0"/>
              <a:t>i</a:t>
            </a:r>
            <a:r>
              <a:rPr lang="en-US" dirty="0" smtClean="0"/>
              <a:t> </a:t>
            </a:r>
            <a:r>
              <a:rPr lang="en-US" dirty="0" err="1" smtClean="0"/>
              <a:t>Anetaresimit</a:t>
            </a:r>
            <a:r>
              <a:rPr lang="en-US" dirty="0" smtClean="0"/>
              <a:t> ne </a:t>
            </a:r>
            <a:r>
              <a:rPr lang="en-US" dirty="0" err="1" smtClean="0"/>
              <a:t>Certifiakte</a:t>
            </a:r>
            <a:endParaRPr lang="en-US" dirty="0" smtClean="0"/>
          </a:p>
        </p:txBody>
      </p:sp>
      <p:sp>
        <p:nvSpPr>
          <p:cNvPr id="20483" name="AutoShape 3"/>
          <p:cNvSpPr>
            <a:spLocks noChangeArrowheads="1"/>
          </p:cNvSpPr>
          <p:nvPr/>
        </p:nvSpPr>
        <p:spPr bwMode="auto">
          <a:xfrm>
            <a:off x="1914525" y="1057275"/>
            <a:ext cx="8362950" cy="5265738"/>
          </a:xfrm>
          <a:prstGeom prst="rect">
            <a:avLst/>
          </a:prstGeom>
          <a:solidFill>
            <a:srgbClr val="DEE7F1"/>
          </a:solidFill>
          <a:ln w="9525" algn="ctr">
            <a:solidFill>
              <a:srgbClr val="333333"/>
            </a:solidFill>
            <a:round/>
            <a:headEnd/>
            <a:tailEnd/>
          </a:ln>
        </p:spPr>
        <p:txBody>
          <a:bodyPr/>
          <a:lstStyle>
            <a:lvl1pPr marL="174625" indent="-174625">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r>
              <a:rPr lang="en-US" sz="2000" b="0" dirty="0" smtClean="0">
                <a:latin typeface="Segoe UI Light" panose="020B0502040204020203" pitchFamily="34" charset="0"/>
                <a:cs typeface="Segoe UI Light" panose="020B0502040204020203" pitchFamily="34" charset="0"/>
              </a:rPr>
              <a:t>Per </a:t>
            </a:r>
            <a:r>
              <a:rPr lang="en-US" sz="2000" b="0" dirty="0" err="1" smtClean="0">
                <a:latin typeface="Segoe UI Light" panose="020B0502040204020203" pitchFamily="34" charset="0"/>
                <a:cs typeface="Segoe UI Light" panose="020B0502040204020203" pitchFamily="34" charset="0"/>
              </a:rPr>
              <a:t>te</a:t>
            </a:r>
            <a:r>
              <a:rPr lang="en-US" sz="2000" b="0" dirty="0" smtClean="0">
                <a:latin typeface="Segoe UI Light" panose="020B0502040204020203" pitchFamily="34" charset="0"/>
                <a:cs typeface="Segoe UI Light" panose="020B0502040204020203" pitchFamily="34" charset="0"/>
              </a:rPr>
              <a:t> </a:t>
            </a:r>
            <a:r>
              <a:rPr lang="en-US" sz="2000" b="0" dirty="0" err="1" smtClean="0">
                <a:latin typeface="Segoe UI Light" panose="020B0502040204020203" pitchFamily="34" charset="0"/>
                <a:cs typeface="Segoe UI Light" panose="020B0502040204020203" pitchFamily="34" charset="0"/>
              </a:rPr>
              <a:t>perfituar</a:t>
            </a:r>
            <a:r>
              <a:rPr lang="en-US" sz="2000" b="0" dirty="0" smtClean="0">
                <a:latin typeface="Segoe UI Light" panose="020B0502040204020203" pitchFamily="34" charset="0"/>
                <a:cs typeface="Segoe UI Light" panose="020B0502040204020203" pitchFamily="34" charset="0"/>
              </a:rPr>
              <a:t> </a:t>
            </a:r>
            <a:r>
              <a:rPr lang="en-US" sz="2000" b="0" dirty="0" err="1" smtClean="0">
                <a:latin typeface="Segoe UI Light" panose="020B0502040204020203" pitchFamily="34" charset="0"/>
                <a:cs typeface="Segoe UI Light" panose="020B0502040204020203" pitchFamily="34" charset="0"/>
              </a:rPr>
              <a:t>nje</a:t>
            </a:r>
            <a:r>
              <a:rPr lang="en-US" sz="2000" b="0" dirty="0" smtClean="0">
                <a:latin typeface="Segoe UI Light" panose="020B0502040204020203" pitchFamily="34" charset="0"/>
                <a:cs typeface="Segoe UI Light" panose="020B0502040204020203" pitchFamily="34" charset="0"/>
              </a:rPr>
              <a:t> </a:t>
            </a:r>
            <a:r>
              <a:rPr lang="en-US" sz="2000" b="0" dirty="0" err="1" smtClean="0">
                <a:latin typeface="Segoe UI Light" panose="020B0502040204020203" pitchFamily="34" charset="0"/>
                <a:cs typeface="Segoe UI Light" panose="020B0502040204020203" pitchFamily="34" charset="0"/>
              </a:rPr>
              <a:t>certifikate</a:t>
            </a:r>
            <a:r>
              <a:rPr lang="en-US" sz="2000" b="0" dirty="0" smtClean="0">
                <a:latin typeface="Segoe UI Light" panose="020B0502040204020203" pitchFamily="34" charset="0"/>
                <a:cs typeface="Segoe UI Light" panose="020B0502040204020203" pitchFamily="34" charset="0"/>
              </a:rPr>
              <a:t> duke </a:t>
            </a:r>
            <a:r>
              <a:rPr lang="en-US" sz="2000" b="0" dirty="0" err="1" smtClean="0">
                <a:latin typeface="Segoe UI Light" panose="020B0502040204020203" pitchFamily="34" charset="0"/>
                <a:cs typeface="Segoe UI Light" panose="020B0502040204020203" pitchFamily="34" charset="0"/>
              </a:rPr>
              <a:t>perdorur</a:t>
            </a:r>
            <a:r>
              <a:rPr lang="en-US" sz="2000" b="0" dirty="0" smtClean="0">
                <a:latin typeface="Segoe UI Light" panose="020B0502040204020203" pitchFamily="34" charset="0"/>
                <a:cs typeface="Segoe UI Light" panose="020B0502040204020203" pitchFamily="34" charset="0"/>
              </a:rPr>
              <a:t> </a:t>
            </a:r>
            <a:r>
              <a:rPr lang="en-US" sz="2000" b="0" dirty="0" err="1" smtClean="0">
                <a:latin typeface="Segoe UI Light" panose="020B0502040204020203" pitchFamily="34" charset="0"/>
                <a:cs typeface="Segoe UI Light" panose="020B0502040204020203" pitchFamily="34" charset="0"/>
              </a:rPr>
              <a:t>anetaresim</a:t>
            </a:r>
            <a:r>
              <a:rPr lang="en-US" sz="2000" b="0" dirty="0" smtClean="0">
                <a:latin typeface="Segoe UI Light" panose="020B0502040204020203" pitchFamily="34" charset="0"/>
                <a:cs typeface="Segoe UI Light" panose="020B0502040204020203" pitchFamily="34" charset="0"/>
              </a:rPr>
              <a:t> manual</a:t>
            </a:r>
            <a:endParaRPr lang="en-US" sz="2000" b="0" dirty="0">
              <a:latin typeface="Segoe UI Light" panose="020B0502040204020203" pitchFamily="34" charset="0"/>
              <a:cs typeface="Segoe UI Light" panose="020B0502040204020203" pitchFamily="34" charset="0"/>
            </a:endParaRPr>
          </a:p>
        </p:txBody>
      </p:sp>
      <p:sp>
        <p:nvSpPr>
          <p:cNvPr id="20484" name="AutoShape 4"/>
          <p:cNvSpPr>
            <a:spLocks noChangeArrowheads="1"/>
          </p:cNvSpPr>
          <p:nvPr/>
        </p:nvSpPr>
        <p:spPr bwMode="auto">
          <a:xfrm>
            <a:off x="2427288" y="1930401"/>
            <a:ext cx="7454900" cy="449263"/>
          </a:xfrm>
          <a:prstGeom prst="roundRect">
            <a:avLst>
              <a:gd name="adj" fmla="val 4167"/>
            </a:avLst>
          </a:prstGeom>
          <a:gradFill rotWithShape="1">
            <a:gsLst>
              <a:gs pos="0">
                <a:srgbClr val="EEEFD7"/>
              </a:gs>
              <a:gs pos="100000">
                <a:srgbClr val="E4CD9A"/>
              </a:gs>
            </a:gsLst>
            <a:path path="shape">
              <a:fillToRect l="50000" t="50000" r="50000" b="50000"/>
            </a:path>
          </a:gradFill>
          <a:ln w="9525" algn="ctr">
            <a:solidFill>
              <a:srgbClr val="333333"/>
            </a:solidFill>
            <a:round/>
            <a:headEnd/>
            <a:tailEnd/>
          </a:ln>
        </p:spPr>
        <p:txBody>
          <a:bodyPr wrap="none" anchor="ctr"/>
          <a:lstStyle>
            <a:lvl1pPr marL="115888">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pPr>
            <a:r>
              <a:rPr lang="en-US" b="0" dirty="0" err="1" smtClean="0">
                <a:latin typeface="Segoe UI Light" panose="020B0502040204020203" pitchFamily="34" charset="0"/>
                <a:cs typeface="Segoe UI Light" panose="020B0502040204020203" pitchFamily="34" charset="0"/>
              </a:rPr>
              <a:t>Krijo</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kerkese</a:t>
            </a:r>
            <a:r>
              <a:rPr lang="en-US" b="0" dirty="0" smtClean="0">
                <a:latin typeface="Segoe UI Light" panose="020B0502040204020203" pitchFamily="34" charset="0"/>
                <a:cs typeface="Segoe UI Light" panose="020B0502040204020203" pitchFamily="34" charset="0"/>
              </a:rPr>
              <a:t> per </a:t>
            </a:r>
            <a:r>
              <a:rPr lang="en-US" b="0" dirty="0" err="1" smtClean="0">
                <a:latin typeface="Segoe UI Light" panose="020B0502040204020203" pitchFamily="34" charset="0"/>
                <a:cs typeface="Segoe UI Light" panose="020B0502040204020203" pitchFamily="34" charset="0"/>
              </a:rPr>
              <a:t>certifikate</a:t>
            </a:r>
            <a:r>
              <a:rPr lang="en-US" b="0" dirty="0" smtClean="0">
                <a:latin typeface="Segoe UI Light" panose="020B0502040204020203" pitchFamily="34" charset="0"/>
                <a:cs typeface="Segoe UI Light" panose="020B0502040204020203" pitchFamily="34" charset="0"/>
              </a:rPr>
              <a:t> </a:t>
            </a:r>
            <a:endParaRPr lang="en-US" b="0" dirty="0">
              <a:latin typeface="Segoe UI Light" panose="020B0502040204020203" pitchFamily="34" charset="0"/>
              <a:cs typeface="Segoe UI Light" panose="020B0502040204020203" pitchFamily="34" charset="0"/>
            </a:endParaRPr>
          </a:p>
        </p:txBody>
      </p:sp>
      <p:sp>
        <p:nvSpPr>
          <p:cNvPr id="20485" name="AutoShape 5"/>
          <p:cNvSpPr>
            <a:spLocks noChangeArrowheads="1"/>
          </p:cNvSpPr>
          <p:nvPr/>
        </p:nvSpPr>
        <p:spPr bwMode="auto">
          <a:xfrm>
            <a:off x="2428876" y="2703514"/>
            <a:ext cx="7451725" cy="479425"/>
          </a:xfrm>
          <a:prstGeom prst="roundRect">
            <a:avLst>
              <a:gd name="adj" fmla="val 4167"/>
            </a:avLst>
          </a:prstGeom>
          <a:gradFill rotWithShape="1">
            <a:gsLst>
              <a:gs pos="0">
                <a:srgbClr val="EEEFD7"/>
              </a:gs>
              <a:gs pos="100000">
                <a:srgbClr val="E4CD9A"/>
              </a:gs>
            </a:gsLst>
            <a:path path="shape">
              <a:fillToRect l="50000" t="50000" r="50000" b="50000"/>
            </a:path>
          </a:gradFill>
          <a:ln w="9525" algn="ctr">
            <a:solidFill>
              <a:srgbClr val="333333"/>
            </a:solidFill>
            <a:round/>
            <a:headEnd/>
            <a:tailEnd/>
          </a:ln>
        </p:spPr>
        <p:txBody>
          <a:bodyPr wrap="none" anchor="ctr"/>
          <a:lstStyle>
            <a:lvl1pPr marL="115888">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pPr>
            <a:r>
              <a:rPr lang="en-US" b="0" dirty="0" err="1" smtClean="0">
                <a:latin typeface="Segoe UI Light" panose="020B0502040204020203" pitchFamily="34" charset="0"/>
                <a:cs typeface="Segoe UI Light" panose="020B0502040204020203" pitchFamily="34" charset="0"/>
              </a:rPr>
              <a:t>Dergo</a:t>
            </a:r>
            <a:r>
              <a:rPr lang="en-US" b="0" dirty="0" smtClean="0">
                <a:latin typeface="Segoe UI Light" panose="020B0502040204020203" pitchFamily="34" charset="0"/>
                <a:cs typeface="Segoe UI Light" panose="020B0502040204020203" pitchFamily="34" charset="0"/>
              </a:rPr>
              <a:t> per </a:t>
            </a:r>
            <a:r>
              <a:rPr lang="en-US" b="0" dirty="0" err="1" smtClean="0">
                <a:latin typeface="Segoe UI Light" panose="020B0502040204020203" pitchFamily="34" charset="0"/>
                <a:cs typeface="Segoe UI Light" panose="020B0502040204020203" pitchFamily="34" charset="0"/>
              </a:rPr>
              <a:t>pranim</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kerkese</a:t>
            </a:r>
            <a:r>
              <a:rPr lang="en-US" b="0" dirty="0" smtClean="0">
                <a:latin typeface="Segoe UI Light" panose="020B0502040204020203" pitchFamily="34" charset="0"/>
                <a:cs typeface="Segoe UI Light" panose="020B0502040204020203" pitchFamily="34" charset="0"/>
              </a:rPr>
              <a:t> per </a:t>
            </a:r>
            <a:r>
              <a:rPr lang="en-US" b="0" dirty="0" err="1" smtClean="0">
                <a:latin typeface="Segoe UI Light" panose="020B0502040204020203" pitchFamily="34" charset="0"/>
                <a:cs typeface="Segoe UI Light" panose="020B0502040204020203" pitchFamily="34" charset="0"/>
              </a:rPr>
              <a:t>certifikate</a:t>
            </a:r>
            <a:r>
              <a:rPr lang="en-US" b="0" dirty="0" smtClean="0">
                <a:latin typeface="Segoe UI Light" panose="020B0502040204020203" pitchFamily="34" charset="0"/>
                <a:cs typeface="Segoe UI Light" panose="020B0502040204020203" pitchFamily="34" charset="0"/>
              </a:rPr>
              <a:t> ne CA</a:t>
            </a:r>
            <a:endParaRPr lang="en-US" b="0" dirty="0">
              <a:latin typeface="Segoe UI Light" panose="020B0502040204020203" pitchFamily="34" charset="0"/>
              <a:cs typeface="Segoe UI Light" panose="020B0502040204020203" pitchFamily="34" charset="0"/>
            </a:endParaRPr>
          </a:p>
        </p:txBody>
      </p:sp>
      <p:sp>
        <p:nvSpPr>
          <p:cNvPr id="20486" name="AutoShape 6"/>
          <p:cNvSpPr>
            <a:spLocks noChangeArrowheads="1"/>
          </p:cNvSpPr>
          <p:nvPr/>
        </p:nvSpPr>
        <p:spPr bwMode="auto">
          <a:xfrm>
            <a:off x="2420938" y="3559176"/>
            <a:ext cx="7466012" cy="447675"/>
          </a:xfrm>
          <a:prstGeom prst="roundRect">
            <a:avLst>
              <a:gd name="adj" fmla="val 4167"/>
            </a:avLst>
          </a:prstGeom>
          <a:gradFill rotWithShape="1">
            <a:gsLst>
              <a:gs pos="0">
                <a:srgbClr val="EEEFD7"/>
              </a:gs>
              <a:gs pos="100000">
                <a:srgbClr val="E4CD9A"/>
              </a:gs>
            </a:gsLst>
            <a:path path="shape">
              <a:fillToRect l="50000" t="50000" r="50000" b="50000"/>
            </a:path>
          </a:gradFill>
          <a:ln w="9525" algn="ctr">
            <a:solidFill>
              <a:srgbClr val="333333"/>
            </a:solidFill>
            <a:round/>
            <a:headEnd/>
            <a:tailEnd/>
          </a:ln>
        </p:spPr>
        <p:txBody>
          <a:bodyPr wrap="none" anchor="ctr"/>
          <a:lstStyle>
            <a:lvl1pPr marL="115888">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pPr>
            <a:r>
              <a:rPr lang="en-US" b="0" dirty="0" err="1" smtClean="0">
                <a:latin typeface="Segoe UI Light" panose="020B0502040204020203" pitchFamily="34" charset="0"/>
                <a:cs typeface="Segoe UI Light" panose="020B0502040204020203" pitchFamily="34" charset="0"/>
              </a:rPr>
              <a:t>Perfito</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pranimin</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administrativ</a:t>
            </a:r>
            <a:r>
              <a:rPr lang="en-US" b="0" dirty="0" smtClean="0">
                <a:latin typeface="Segoe UI Light" panose="020B0502040204020203" pitchFamily="34" charset="0"/>
                <a:cs typeface="Segoe UI Light" panose="020B0502040204020203" pitchFamily="34" charset="0"/>
              </a:rPr>
              <a:t> per </a:t>
            </a:r>
            <a:r>
              <a:rPr lang="en-US" b="0" dirty="0" err="1" smtClean="0">
                <a:latin typeface="Segoe UI Light" panose="020B0502040204020203" pitchFamily="34" charset="0"/>
                <a:cs typeface="Segoe UI Light" panose="020B0502040204020203" pitchFamily="34" charset="0"/>
              </a:rPr>
              <a:t>certifikaten</a:t>
            </a:r>
            <a:endParaRPr lang="en-US" b="0" dirty="0">
              <a:latin typeface="Segoe UI Light" panose="020B0502040204020203" pitchFamily="34" charset="0"/>
              <a:cs typeface="Segoe UI Light" panose="020B0502040204020203" pitchFamily="34" charset="0"/>
            </a:endParaRPr>
          </a:p>
        </p:txBody>
      </p:sp>
      <p:sp>
        <p:nvSpPr>
          <p:cNvPr id="20487" name="AutoShape 7"/>
          <p:cNvSpPr>
            <a:spLocks noChangeArrowheads="1"/>
          </p:cNvSpPr>
          <p:nvPr/>
        </p:nvSpPr>
        <p:spPr bwMode="auto">
          <a:xfrm>
            <a:off x="2422526" y="4397375"/>
            <a:ext cx="7464425" cy="465138"/>
          </a:xfrm>
          <a:prstGeom prst="roundRect">
            <a:avLst>
              <a:gd name="adj" fmla="val 4167"/>
            </a:avLst>
          </a:prstGeom>
          <a:gradFill rotWithShape="1">
            <a:gsLst>
              <a:gs pos="0">
                <a:srgbClr val="EEEFD7"/>
              </a:gs>
              <a:gs pos="100000">
                <a:srgbClr val="E4CD9A"/>
              </a:gs>
            </a:gsLst>
            <a:path path="shape">
              <a:fillToRect l="50000" t="50000" r="50000" b="50000"/>
            </a:path>
          </a:gradFill>
          <a:ln w="9525" algn="ctr">
            <a:solidFill>
              <a:srgbClr val="333333"/>
            </a:solidFill>
            <a:round/>
            <a:headEnd/>
            <a:tailEnd/>
          </a:ln>
        </p:spPr>
        <p:txBody>
          <a:bodyPr wrap="none" anchor="ctr"/>
          <a:lstStyle>
            <a:lvl1pPr marL="115888">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pPr>
            <a:r>
              <a:rPr lang="en-US" b="0" dirty="0" err="1" smtClean="0">
                <a:latin typeface="Segoe UI Light" panose="020B0502040204020203" pitchFamily="34" charset="0"/>
                <a:cs typeface="Segoe UI Light" panose="020B0502040204020203" pitchFamily="34" charset="0"/>
              </a:rPr>
              <a:t>Gjeje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certifikaten</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nga</a:t>
            </a:r>
            <a:r>
              <a:rPr lang="en-US" b="0" dirty="0" smtClean="0">
                <a:latin typeface="Segoe UI Light" panose="020B0502040204020203" pitchFamily="34" charset="0"/>
                <a:cs typeface="Segoe UI Light" panose="020B0502040204020203" pitchFamily="34" charset="0"/>
              </a:rPr>
              <a:t> </a:t>
            </a:r>
            <a:r>
              <a:rPr lang="en-US" b="0" dirty="0" smtClean="0">
                <a:latin typeface="Segoe UI Light" panose="020B0502040204020203" pitchFamily="34" charset="0"/>
                <a:cs typeface="Segoe UI Light" panose="020B0502040204020203" pitchFamily="34" charset="0"/>
              </a:rPr>
              <a:t>CA </a:t>
            </a:r>
            <a:r>
              <a:rPr lang="en-US" b="0" dirty="0" err="1" smtClean="0">
                <a:latin typeface="Segoe UI Light" panose="020B0502040204020203" pitchFamily="34" charset="0"/>
                <a:cs typeface="Segoe UI Light" panose="020B0502040204020203" pitchFamily="34" charset="0"/>
              </a:rPr>
              <a:t>dhe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instaloje</a:t>
            </a:r>
            <a:r>
              <a:rPr lang="en-US" b="0" dirty="0" smtClean="0">
                <a:latin typeface="Segoe UI Light" panose="020B0502040204020203" pitchFamily="34" charset="0"/>
                <a:cs typeface="Segoe UI Light" panose="020B0502040204020203" pitchFamily="34" charset="0"/>
              </a:rPr>
              <a:t> ne </a:t>
            </a:r>
            <a:r>
              <a:rPr lang="en-US" b="0" dirty="0" err="1" smtClean="0">
                <a:latin typeface="Segoe UI Light" panose="020B0502040204020203" pitchFamily="34" charset="0"/>
                <a:cs typeface="Segoe UI Light" panose="020B0502040204020203" pitchFamily="34" charset="0"/>
              </a:rPr>
              <a:t>klient</a:t>
            </a:r>
            <a:endParaRPr lang="en-US" b="0" dirty="0">
              <a:latin typeface="Segoe UI Light" panose="020B0502040204020203" pitchFamily="34" charset="0"/>
              <a:cs typeface="Segoe UI Light" panose="020B0502040204020203" pitchFamily="34" charset="0"/>
            </a:endParaRPr>
          </a:p>
        </p:txBody>
      </p:sp>
      <p:sp>
        <p:nvSpPr>
          <p:cNvPr id="1002504" name="AutoShape 8"/>
          <p:cNvSpPr>
            <a:spLocks noChangeArrowheads="1"/>
          </p:cNvSpPr>
          <p:nvPr/>
        </p:nvSpPr>
        <p:spPr bwMode="auto">
          <a:xfrm>
            <a:off x="2235201" y="1970088"/>
            <a:ext cx="322263" cy="349250"/>
          </a:xfrm>
          <a:prstGeom prst="roundRect">
            <a:avLst>
              <a:gd name="adj" fmla="val 0"/>
            </a:avLst>
          </a:prstGeom>
          <a:gradFill rotWithShape="1">
            <a:gsLst>
              <a:gs pos="0">
                <a:srgbClr val="CECECE"/>
              </a:gs>
              <a:gs pos="50000">
                <a:srgbClr val="F0F0F0"/>
              </a:gs>
              <a:gs pos="100000">
                <a:srgbClr val="CECECE"/>
              </a:gs>
            </a:gsLst>
            <a:lin ang="5400000" scaled="1"/>
          </a:gradFill>
          <a:ln w="9525">
            <a:solidFill>
              <a:schemeClr val="tx1"/>
            </a:solidFill>
            <a:round/>
            <a:headEnd/>
            <a:tailEnd/>
          </a:ln>
          <a:effectLst>
            <a:outerShdw dist="35921" dir="2700000" algn="ctr" rotWithShape="0">
              <a:schemeClr val="tx1">
                <a:alpha val="50000"/>
              </a:schemeClr>
            </a:outerShdw>
          </a:effectLst>
        </p:spPr>
        <p:txBody>
          <a:bodyPr wrap="none" anchor="ctr"/>
          <a:lstStyle/>
          <a:p>
            <a:pPr>
              <a:defRPr/>
            </a:pPr>
            <a:r>
              <a:rPr lang="en-US" sz="2000">
                <a:solidFill>
                  <a:srgbClr val="990033"/>
                </a:solidFill>
                <a:latin typeface="Segoe UI Light" panose="020B0502040204020203" pitchFamily="34" charset="0"/>
                <a:cs typeface="Segoe UI Light" panose="020B0502040204020203" pitchFamily="34" charset="0"/>
              </a:rPr>
              <a:t>1</a:t>
            </a:r>
          </a:p>
        </p:txBody>
      </p:sp>
      <p:sp>
        <p:nvSpPr>
          <p:cNvPr id="1002505" name="AutoShape 9"/>
          <p:cNvSpPr>
            <a:spLocks noChangeArrowheads="1"/>
          </p:cNvSpPr>
          <p:nvPr/>
        </p:nvSpPr>
        <p:spPr bwMode="auto">
          <a:xfrm>
            <a:off x="2224088" y="3600450"/>
            <a:ext cx="322262" cy="349250"/>
          </a:xfrm>
          <a:prstGeom prst="roundRect">
            <a:avLst>
              <a:gd name="adj" fmla="val 0"/>
            </a:avLst>
          </a:prstGeom>
          <a:gradFill rotWithShape="1">
            <a:gsLst>
              <a:gs pos="0">
                <a:srgbClr val="CECECE"/>
              </a:gs>
              <a:gs pos="50000">
                <a:srgbClr val="F0F0F0"/>
              </a:gs>
              <a:gs pos="100000">
                <a:srgbClr val="CECECE"/>
              </a:gs>
            </a:gsLst>
            <a:lin ang="5400000" scaled="1"/>
          </a:gradFill>
          <a:ln w="9525">
            <a:solidFill>
              <a:schemeClr val="tx1"/>
            </a:solidFill>
            <a:round/>
            <a:headEnd/>
            <a:tailEnd/>
          </a:ln>
          <a:effectLst>
            <a:outerShdw dist="35921" dir="2700000" algn="ctr" rotWithShape="0">
              <a:schemeClr val="tx1">
                <a:alpha val="50000"/>
              </a:schemeClr>
            </a:outerShdw>
          </a:effectLst>
        </p:spPr>
        <p:txBody>
          <a:bodyPr wrap="none" anchor="ctr"/>
          <a:lstStyle/>
          <a:p>
            <a:pPr>
              <a:defRPr/>
            </a:pPr>
            <a:r>
              <a:rPr lang="en-US" sz="2000">
                <a:solidFill>
                  <a:srgbClr val="990033"/>
                </a:solidFill>
                <a:latin typeface="Segoe UI Light" panose="020B0502040204020203" pitchFamily="34" charset="0"/>
                <a:cs typeface="Segoe UI Light" panose="020B0502040204020203" pitchFamily="34" charset="0"/>
              </a:rPr>
              <a:t>3</a:t>
            </a:r>
          </a:p>
        </p:txBody>
      </p:sp>
      <p:sp>
        <p:nvSpPr>
          <p:cNvPr id="1002506" name="AutoShape 10"/>
          <p:cNvSpPr>
            <a:spLocks noChangeArrowheads="1"/>
          </p:cNvSpPr>
          <p:nvPr/>
        </p:nvSpPr>
        <p:spPr bwMode="auto">
          <a:xfrm>
            <a:off x="2232026" y="4451350"/>
            <a:ext cx="322263" cy="349250"/>
          </a:xfrm>
          <a:prstGeom prst="roundRect">
            <a:avLst>
              <a:gd name="adj" fmla="val 0"/>
            </a:avLst>
          </a:prstGeom>
          <a:gradFill rotWithShape="1">
            <a:gsLst>
              <a:gs pos="0">
                <a:srgbClr val="CECECE"/>
              </a:gs>
              <a:gs pos="50000">
                <a:srgbClr val="F0F0F0"/>
              </a:gs>
              <a:gs pos="100000">
                <a:srgbClr val="CECECE"/>
              </a:gs>
            </a:gsLst>
            <a:lin ang="5400000" scaled="1"/>
          </a:gradFill>
          <a:ln w="9525">
            <a:solidFill>
              <a:schemeClr val="tx1"/>
            </a:solidFill>
            <a:round/>
            <a:headEnd/>
            <a:tailEnd/>
          </a:ln>
          <a:effectLst>
            <a:outerShdw dist="35921" dir="2700000" algn="ctr" rotWithShape="0">
              <a:schemeClr val="tx1">
                <a:alpha val="50000"/>
              </a:schemeClr>
            </a:outerShdw>
          </a:effectLst>
        </p:spPr>
        <p:txBody>
          <a:bodyPr wrap="none" anchor="ctr"/>
          <a:lstStyle/>
          <a:p>
            <a:pPr>
              <a:defRPr/>
            </a:pPr>
            <a:r>
              <a:rPr lang="en-US" sz="2000">
                <a:solidFill>
                  <a:srgbClr val="990033"/>
                </a:solidFill>
                <a:latin typeface="Segoe UI Light" panose="020B0502040204020203" pitchFamily="34" charset="0"/>
                <a:cs typeface="Segoe UI Light" panose="020B0502040204020203" pitchFamily="34" charset="0"/>
              </a:rPr>
              <a:t>4</a:t>
            </a:r>
          </a:p>
        </p:txBody>
      </p:sp>
      <p:sp>
        <p:nvSpPr>
          <p:cNvPr id="1002507" name="AutoShape 11"/>
          <p:cNvSpPr>
            <a:spLocks noChangeArrowheads="1"/>
          </p:cNvSpPr>
          <p:nvPr/>
        </p:nvSpPr>
        <p:spPr bwMode="auto">
          <a:xfrm>
            <a:off x="2225676" y="2760663"/>
            <a:ext cx="322263" cy="349250"/>
          </a:xfrm>
          <a:prstGeom prst="roundRect">
            <a:avLst>
              <a:gd name="adj" fmla="val 0"/>
            </a:avLst>
          </a:prstGeom>
          <a:gradFill rotWithShape="1">
            <a:gsLst>
              <a:gs pos="0">
                <a:srgbClr val="CECECE"/>
              </a:gs>
              <a:gs pos="50000">
                <a:srgbClr val="F0F0F0"/>
              </a:gs>
              <a:gs pos="100000">
                <a:srgbClr val="CECECE"/>
              </a:gs>
            </a:gsLst>
            <a:lin ang="5400000" scaled="1"/>
          </a:gradFill>
          <a:ln w="9525">
            <a:solidFill>
              <a:schemeClr val="tx1"/>
            </a:solidFill>
            <a:round/>
            <a:headEnd/>
            <a:tailEnd/>
          </a:ln>
          <a:effectLst>
            <a:outerShdw dist="35921" dir="2700000" algn="ctr" rotWithShape="0">
              <a:schemeClr val="tx1">
                <a:alpha val="50000"/>
              </a:schemeClr>
            </a:outerShdw>
          </a:effectLst>
        </p:spPr>
        <p:txBody>
          <a:bodyPr wrap="none" anchor="ctr"/>
          <a:lstStyle/>
          <a:p>
            <a:pPr>
              <a:defRPr/>
            </a:pPr>
            <a:r>
              <a:rPr lang="en-US" sz="2000">
                <a:solidFill>
                  <a:srgbClr val="990033"/>
                </a:solidFill>
                <a:latin typeface="Segoe UI Light" panose="020B0502040204020203" pitchFamily="34" charset="0"/>
                <a:cs typeface="Segoe UI Light" panose="020B0502040204020203" pitchFamily="34" charset="0"/>
              </a:rPr>
              <a:t>2</a:t>
            </a:r>
          </a:p>
        </p:txBody>
      </p:sp>
      <p:pic>
        <p:nvPicPr>
          <p:cNvPr id="13" name="Picture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46180" y="5987205"/>
            <a:ext cx="1847574" cy="739030"/>
          </a:xfrm>
          <a:prstGeom prst="rect">
            <a:avLst/>
          </a:prstGeom>
        </p:spPr>
      </p:pic>
    </p:spTree>
    <p:custDataLst>
      <p:tags r:id="rId1"/>
    </p:custDataLst>
    <p:extLst>
      <p:ext uri="{BB962C8B-B14F-4D97-AF65-F5344CB8AC3E}">
        <p14:creationId xmlns:p14="http://schemas.microsoft.com/office/powerpoint/2010/main" xmlns="" val="1869922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ounded Rectangle 812098"/>
          <p:cNvSpPr>
            <a:spLocks noGrp="1" noChangeArrowheads="1"/>
          </p:cNvSpPr>
          <p:nvPr>
            <p:ph type="body" idx="4294967295"/>
          </p:nvPr>
        </p:nvSpPr>
        <p:spPr>
          <a:xfrm>
            <a:off x="1833563" y="1060450"/>
            <a:ext cx="8488362" cy="5253038"/>
          </a:xfrm>
          <a:prstGeom prst="rect">
            <a:avLst/>
          </a:prstGeom>
          <a:solidFill>
            <a:srgbClr val="DEE7F1"/>
          </a:solidFill>
          <a:ln cap="flat" algn="ctr">
            <a:solidFill>
              <a:srgbClr val="333333"/>
            </a:solidFill>
            <a:round/>
            <a:headEnd type="none" w="med" len="med"/>
            <a:tailEnd type="none" w="med" len="med"/>
          </a:ln>
        </p:spPr>
        <p:txBody>
          <a:bodyPr lIns="91440" tIns="45720" rIns="91440" bIns="45720"/>
          <a:lstStyle/>
          <a:p>
            <a:pPr marL="0" indent="0">
              <a:spcBef>
                <a:spcPct val="0"/>
              </a:spcBef>
              <a:buNone/>
            </a:pPr>
            <a:r>
              <a:rPr lang="en-US" b="0" smtClean="0"/>
              <a:t> </a:t>
            </a:r>
          </a:p>
        </p:txBody>
      </p:sp>
      <p:pic>
        <p:nvPicPr>
          <p:cNvPr id="1006632" name="Picture 40"/>
          <p:cNvPicPr>
            <a:picLocks noChangeAspect="1" noChangeArrowheads="1"/>
          </p:cNvPicPr>
          <p:nvPr/>
        </p:nvPicPr>
        <p:blipFill>
          <a:blip r:embed="rId4" cstate="print"/>
          <a:srcRect/>
          <a:stretch>
            <a:fillRect/>
          </a:stretch>
        </p:blipFill>
        <p:spPr bwMode="auto">
          <a:xfrm>
            <a:off x="2325688" y="2884488"/>
            <a:ext cx="2895600" cy="2260600"/>
          </a:xfrm>
          <a:prstGeom prst="rect">
            <a:avLst/>
          </a:prstGeom>
          <a:noFill/>
          <a:ln w="9525" algn="ctr">
            <a:noFill/>
            <a:miter lim="800000"/>
            <a:headEnd/>
            <a:tailEnd/>
          </a:ln>
          <a:effectLst>
            <a:outerShdw dist="35921" dir="2700000" algn="ctr" rotWithShape="0">
              <a:srgbClr val="AFAFAF"/>
            </a:outerShdw>
          </a:effectLst>
        </p:spPr>
      </p:pic>
      <p:pic>
        <p:nvPicPr>
          <p:cNvPr id="1006633" name="Picture 41"/>
          <p:cNvPicPr>
            <a:picLocks noChangeAspect="1" noChangeArrowheads="1"/>
          </p:cNvPicPr>
          <p:nvPr/>
        </p:nvPicPr>
        <p:blipFill>
          <a:blip r:embed="rId5" cstate="print"/>
          <a:srcRect/>
          <a:stretch>
            <a:fillRect/>
          </a:stretch>
        </p:blipFill>
        <p:spPr bwMode="auto">
          <a:xfrm>
            <a:off x="7832726" y="1811339"/>
            <a:ext cx="1520825" cy="1373187"/>
          </a:xfrm>
          <a:prstGeom prst="rect">
            <a:avLst/>
          </a:prstGeom>
          <a:noFill/>
          <a:ln w="9525" algn="ctr">
            <a:noFill/>
            <a:miter lim="800000"/>
            <a:headEnd/>
            <a:tailEnd/>
          </a:ln>
          <a:effectLst>
            <a:outerShdw dist="35921" dir="2700000" algn="ctr" rotWithShape="0">
              <a:srgbClr val="AFAFAF"/>
            </a:outerShdw>
          </a:effectLst>
        </p:spPr>
      </p:pic>
      <p:pic>
        <p:nvPicPr>
          <p:cNvPr id="1006634" name="Picture 42"/>
          <p:cNvPicPr>
            <a:picLocks noChangeAspect="1" noChangeArrowheads="1"/>
          </p:cNvPicPr>
          <p:nvPr/>
        </p:nvPicPr>
        <p:blipFill>
          <a:blip r:embed="rId6" cstate="print"/>
          <a:srcRect/>
          <a:stretch>
            <a:fillRect/>
          </a:stretch>
        </p:blipFill>
        <p:spPr bwMode="auto">
          <a:xfrm>
            <a:off x="4076700" y="3871914"/>
            <a:ext cx="755650" cy="922337"/>
          </a:xfrm>
          <a:prstGeom prst="rect">
            <a:avLst/>
          </a:prstGeom>
          <a:noFill/>
          <a:ln w="9525" algn="ctr">
            <a:noFill/>
            <a:miter lim="800000"/>
            <a:headEnd/>
            <a:tailEnd/>
          </a:ln>
          <a:effectLst>
            <a:outerShdw dist="35921" dir="2700000" algn="ctr" rotWithShape="0">
              <a:srgbClr val="AFAFAF"/>
            </a:outerShdw>
          </a:effectLst>
        </p:spPr>
      </p:pic>
      <p:sp>
        <p:nvSpPr>
          <p:cNvPr id="22535" name="Text Box 44"/>
          <p:cNvSpPr txBox="1">
            <a:spLocks noChangeArrowheads="1"/>
          </p:cNvSpPr>
          <p:nvPr/>
        </p:nvSpPr>
        <p:spPr bwMode="auto">
          <a:xfrm>
            <a:off x="3711575" y="4768850"/>
            <a:ext cx="1485900" cy="528638"/>
          </a:xfrm>
          <a:prstGeom prst="rect">
            <a:avLst/>
          </a:prstGeom>
          <a:solidFill>
            <a:schemeClr val="bg1"/>
          </a:solidFill>
          <a:ln w="9525" algn="ctr">
            <a:solidFill>
              <a:schemeClr val="tx1"/>
            </a:solid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a:latin typeface="Segoe UI Light" panose="020B0502040204020203" pitchFamily="34" charset="0"/>
                <a:cs typeface="Segoe UI Light" panose="020B0502040204020203" pitchFamily="34" charset="0"/>
              </a:rPr>
              <a:t>Domain Computer</a:t>
            </a:r>
            <a:endParaRPr lang="en-US" sz="1600" b="0" dirty="0">
              <a:latin typeface="Segoe UI Light" panose="020B0502040204020203" pitchFamily="34" charset="0"/>
              <a:cs typeface="Segoe UI Light" panose="020B0502040204020203" pitchFamily="34" charset="0"/>
            </a:endParaRPr>
          </a:p>
        </p:txBody>
      </p:sp>
      <p:sp>
        <p:nvSpPr>
          <p:cNvPr id="22536" name="Text Box 45"/>
          <p:cNvSpPr txBox="1">
            <a:spLocks noChangeArrowheads="1"/>
          </p:cNvSpPr>
          <p:nvPr/>
        </p:nvSpPr>
        <p:spPr bwMode="auto">
          <a:xfrm>
            <a:off x="7616825" y="3098800"/>
            <a:ext cx="1538288" cy="635000"/>
          </a:xfrm>
          <a:prstGeom prst="rect">
            <a:avLst/>
          </a:prstGeom>
          <a:solidFill>
            <a:schemeClr val="bg1"/>
          </a:solidFill>
          <a:ln w="9525" algn="ctr">
            <a:solidFill>
              <a:schemeClr val="tx1"/>
            </a:solid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err="1" smtClean="0">
                <a:latin typeface="Segoe UI Light" panose="020B0502040204020203" pitchFamily="34" charset="0"/>
                <a:cs typeface="Segoe UI Light" panose="020B0502040204020203" pitchFamily="34" charset="0"/>
              </a:rPr>
              <a:t>Kompania</a:t>
            </a:r>
            <a:r>
              <a:rPr lang="en-GB" sz="1600" b="0" dirty="0" smtClean="0">
                <a:latin typeface="Segoe UI Light" panose="020B0502040204020203" pitchFamily="34" charset="0"/>
                <a:cs typeface="Segoe UI Light" panose="020B0502040204020203" pitchFamily="34" charset="0"/>
              </a:rPr>
              <a:t> CA</a:t>
            </a:r>
            <a:endParaRPr lang="en-US" sz="1600" b="0" dirty="0">
              <a:latin typeface="Segoe UI Light" panose="020B0502040204020203" pitchFamily="34" charset="0"/>
              <a:cs typeface="Segoe UI Light" panose="020B0502040204020203" pitchFamily="34" charset="0"/>
            </a:endParaRPr>
          </a:p>
        </p:txBody>
      </p:sp>
      <p:sp>
        <p:nvSpPr>
          <p:cNvPr id="22537" name="Text Box 46"/>
          <p:cNvSpPr txBox="1">
            <a:spLocks noChangeArrowheads="1"/>
          </p:cNvSpPr>
          <p:nvPr/>
        </p:nvSpPr>
        <p:spPr bwMode="auto">
          <a:xfrm>
            <a:off x="3042139" y="3972537"/>
            <a:ext cx="868363" cy="511175"/>
          </a:xfrm>
          <a:prstGeom prst="rect">
            <a:avLst/>
          </a:prstGeom>
          <a:solidFill>
            <a:schemeClr val="bg1"/>
          </a:solidFill>
          <a:ln w="9525" algn="ctr">
            <a:solidFill>
              <a:schemeClr val="tx1"/>
            </a:solid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400" b="0" dirty="0" err="1" smtClean="0">
                <a:latin typeface="Segoe UI Light" panose="020B0502040204020203" pitchFamily="34" charset="0"/>
                <a:cs typeface="Segoe UI Light" panose="020B0502040204020203" pitchFamily="34" charset="0"/>
              </a:rPr>
              <a:t>Politika</a:t>
            </a:r>
            <a:r>
              <a:rPr lang="en-GB" sz="1400" b="0" dirty="0" smtClean="0">
                <a:latin typeface="Segoe UI Light" panose="020B0502040204020203" pitchFamily="34" charset="0"/>
                <a:cs typeface="Segoe UI Light" panose="020B0502040204020203" pitchFamily="34" charset="0"/>
              </a:rPr>
              <a:t> </a:t>
            </a:r>
            <a:r>
              <a:rPr lang="en-GB" sz="1400" b="0" dirty="0" err="1" smtClean="0">
                <a:latin typeface="Segoe UI Light" panose="020B0502040204020203" pitchFamily="34" charset="0"/>
                <a:cs typeface="Segoe UI Light" panose="020B0502040204020203" pitchFamily="34" charset="0"/>
              </a:rPr>
              <a:t>Grupi</a:t>
            </a:r>
            <a:endParaRPr lang="en-US" sz="1400" b="0" dirty="0">
              <a:latin typeface="Segoe UI Light" panose="020B0502040204020203" pitchFamily="34" charset="0"/>
              <a:cs typeface="Segoe UI Light" panose="020B0502040204020203" pitchFamily="34" charset="0"/>
            </a:endParaRPr>
          </a:p>
        </p:txBody>
      </p:sp>
      <p:pic>
        <p:nvPicPr>
          <p:cNvPr id="1006635" name="Picture 43"/>
          <p:cNvPicPr>
            <a:picLocks noChangeAspect="1" noChangeArrowheads="1"/>
          </p:cNvPicPr>
          <p:nvPr/>
        </p:nvPicPr>
        <p:blipFill>
          <a:blip r:embed="rId7" cstate="print"/>
          <a:srcRect/>
          <a:stretch>
            <a:fillRect/>
          </a:stretch>
        </p:blipFill>
        <p:spPr bwMode="auto">
          <a:xfrm>
            <a:off x="3033714" y="3454401"/>
            <a:ext cx="922337" cy="538163"/>
          </a:xfrm>
          <a:prstGeom prst="rect">
            <a:avLst/>
          </a:prstGeom>
          <a:noFill/>
          <a:ln w="9525" algn="ctr">
            <a:noFill/>
            <a:miter lim="800000"/>
            <a:headEnd/>
            <a:tailEnd/>
          </a:ln>
          <a:effectLst>
            <a:outerShdw dist="35921" dir="2700000" algn="ctr" rotWithShape="0">
              <a:srgbClr val="AFAFAF"/>
            </a:outerShdw>
          </a:effectLst>
        </p:spPr>
      </p:pic>
      <p:pic>
        <p:nvPicPr>
          <p:cNvPr id="1006640" name="Picture 48"/>
          <p:cNvPicPr>
            <a:picLocks noChangeAspect="1" noChangeArrowheads="1"/>
          </p:cNvPicPr>
          <p:nvPr/>
        </p:nvPicPr>
        <p:blipFill>
          <a:blip r:embed="rId8" cstate="print"/>
          <a:srcRect/>
          <a:stretch>
            <a:fillRect/>
          </a:stretch>
        </p:blipFill>
        <p:spPr bwMode="auto">
          <a:xfrm rot="8770302">
            <a:off x="5757864" y="3740150"/>
            <a:ext cx="3214687" cy="1284288"/>
          </a:xfrm>
          <a:prstGeom prst="rect">
            <a:avLst/>
          </a:prstGeom>
          <a:noFill/>
          <a:ln w="9525" algn="ctr">
            <a:noFill/>
            <a:miter lim="800000"/>
            <a:headEnd/>
            <a:tailEnd/>
          </a:ln>
          <a:effectLst>
            <a:outerShdw dist="35921" dir="2700000" algn="ctr" rotWithShape="0">
              <a:srgbClr val="AFAFAF"/>
            </a:outerShdw>
          </a:effectLst>
        </p:spPr>
      </p:pic>
      <p:pic>
        <p:nvPicPr>
          <p:cNvPr id="1006641" name="Picture 49"/>
          <p:cNvPicPr>
            <a:picLocks noChangeAspect="1" noChangeArrowheads="1"/>
          </p:cNvPicPr>
          <p:nvPr/>
        </p:nvPicPr>
        <p:blipFill>
          <a:blip r:embed="rId8" cstate="print"/>
          <a:srcRect/>
          <a:stretch>
            <a:fillRect/>
          </a:stretch>
        </p:blipFill>
        <p:spPr bwMode="auto">
          <a:xfrm rot="19027834">
            <a:off x="4449764" y="2236789"/>
            <a:ext cx="3214687" cy="1284287"/>
          </a:xfrm>
          <a:prstGeom prst="rect">
            <a:avLst/>
          </a:prstGeom>
          <a:noFill/>
          <a:ln w="9525" algn="ctr">
            <a:noFill/>
            <a:miter lim="800000"/>
            <a:headEnd/>
            <a:tailEnd/>
          </a:ln>
          <a:effectLst>
            <a:outerShdw dist="35921" dir="2700000" algn="ctr" rotWithShape="0">
              <a:srgbClr val="AFAFAF"/>
            </a:outerShdw>
          </a:effectLst>
        </p:spPr>
      </p:pic>
      <p:sp>
        <p:nvSpPr>
          <p:cNvPr id="22541" name="Text Box 50"/>
          <p:cNvSpPr txBox="1">
            <a:spLocks noChangeArrowheads="1"/>
          </p:cNvSpPr>
          <p:nvPr/>
        </p:nvSpPr>
        <p:spPr bwMode="auto">
          <a:xfrm>
            <a:off x="3859214" y="1574800"/>
            <a:ext cx="2428875" cy="958850"/>
          </a:xfrm>
          <a:prstGeom prst="rect">
            <a:avLst/>
          </a:prstGeom>
          <a:solidFill>
            <a:schemeClr val="bg1">
              <a:alpha val="0"/>
            </a:scheme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err="1" smtClean="0">
                <a:latin typeface="Segoe UI Light" panose="020B0502040204020203" pitchFamily="34" charset="0"/>
                <a:cs typeface="Segoe UI Light" panose="020B0502040204020203" pitchFamily="34" charset="0"/>
              </a:rPr>
              <a:t>Politikat</a:t>
            </a:r>
            <a:r>
              <a:rPr lang="en-GB" sz="1600" b="0" dirty="0" smtClean="0">
                <a:latin typeface="Segoe UI Light" panose="020B0502040204020203" pitchFamily="34" charset="0"/>
                <a:cs typeface="Segoe UI Light" panose="020B0502040204020203" pitchFamily="34" charset="0"/>
              </a:rPr>
              <a:t> e </a:t>
            </a:r>
            <a:r>
              <a:rPr lang="en-GB" sz="1600" b="0" dirty="0" err="1" smtClean="0">
                <a:latin typeface="Segoe UI Light" panose="020B0502040204020203" pitchFamily="34" charset="0"/>
                <a:cs typeface="Segoe UI Light" panose="020B0502040204020203" pitchFamily="34" charset="0"/>
              </a:rPr>
              <a:t>grupit</a:t>
            </a:r>
            <a:r>
              <a:rPr lang="en-GB" sz="1600" b="0" dirty="0" smtClean="0">
                <a:latin typeface="Segoe UI Light" panose="020B0502040204020203" pitchFamily="34" charset="0"/>
                <a:cs typeface="Segoe UI Light" panose="020B0502040204020203" pitchFamily="34" charset="0"/>
              </a:rPr>
              <a:t> </a:t>
            </a:r>
            <a:r>
              <a:rPr lang="en-GB" sz="1600" b="0" dirty="0" err="1" smtClean="0">
                <a:latin typeface="Segoe UI Light" panose="020B0502040204020203" pitchFamily="34" charset="0"/>
                <a:cs typeface="Segoe UI Light" panose="020B0502040204020203" pitchFamily="34" charset="0"/>
              </a:rPr>
              <a:t>gjenerojne</a:t>
            </a:r>
            <a:r>
              <a:rPr lang="en-GB" sz="1600" b="0" dirty="0" smtClean="0">
                <a:latin typeface="Segoe UI Light" panose="020B0502040204020203" pitchFamily="34" charset="0"/>
                <a:cs typeface="Segoe UI Light" panose="020B0502040204020203" pitchFamily="34" charset="0"/>
              </a:rPr>
              <a:t> </a:t>
            </a:r>
            <a:r>
              <a:rPr lang="en-GB" sz="1600" b="0" dirty="0" err="1" smtClean="0">
                <a:latin typeface="Segoe UI Light" panose="020B0502040204020203" pitchFamily="34" charset="0"/>
                <a:cs typeface="Segoe UI Light" panose="020B0502040204020203" pitchFamily="34" charset="0"/>
              </a:rPr>
              <a:t>kerkese</a:t>
            </a:r>
            <a:r>
              <a:rPr lang="en-GB" sz="1600" b="0" dirty="0" smtClean="0">
                <a:latin typeface="Segoe UI Light" panose="020B0502040204020203" pitchFamily="34" charset="0"/>
                <a:cs typeface="Segoe UI Light" panose="020B0502040204020203" pitchFamily="34" charset="0"/>
              </a:rPr>
              <a:t> </a:t>
            </a:r>
            <a:r>
              <a:rPr lang="en-GB" sz="1600" b="0" dirty="0" err="1" smtClean="0">
                <a:latin typeface="Segoe UI Light" panose="020B0502040204020203" pitchFamily="34" charset="0"/>
                <a:cs typeface="Segoe UI Light" panose="020B0502040204020203" pitchFamily="34" charset="0"/>
              </a:rPr>
              <a:t>automatike</a:t>
            </a:r>
            <a:endParaRPr lang="en-US" sz="1600" b="0" dirty="0">
              <a:latin typeface="Segoe UI Light" panose="020B0502040204020203" pitchFamily="34" charset="0"/>
              <a:cs typeface="Segoe UI Light" panose="020B0502040204020203" pitchFamily="34" charset="0"/>
            </a:endParaRPr>
          </a:p>
        </p:txBody>
      </p:sp>
      <p:sp>
        <p:nvSpPr>
          <p:cNvPr id="22542" name="Text Box 51"/>
          <p:cNvSpPr txBox="1">
            <a:spLocks noChangeArrowheads="1"/>
          </p:cNvSpPr>
          <p:nvPr/>
        </p:nvSpPr>
        <p:spPr bwMode="auto">
          <a:xfrm>
            <a:off x="6408738" y="5067300"/>
            <a:ext cx="4000500" cy="958850"/>
          </a:xfrm>
          <a:prstGeom prst="rect">
            <a:avLst/>
          </a:prstGeom>
          <a:solidFill>
            <a:schemeClr val="bg1">
              <a:alpha val="0"/>
            </a:scheme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US" sz="1600" b="0" dirty="0" err="1" smtClean="0">
                <a:latin typeface="Segoe UI Light" panose="020B0502040204020203" pitchFamily="34" charset="0"/>
                <a:cs typeface="Segoe UI Light" panose="020B0502040204020203" pitchFamily="34" charset="0"/>
              </a:rPr>
              <a:t>Anetaresimi</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automatik</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aktivizohet</a:t>
            </a:r>
            <a:r>
              <a:rPr lang="en-US" sz="1600" b="0" dirty="0" smtClean="0">
                <a:latin typeface="Segoe UI Light" panose="020B0502040204020203" pitchFamily="34" charset="0"/>
                <a:cs typeface="Segoe UI Light" panose="020B0502040204020203" pitchFamily="34" charset="0"/>
              </a:rPr>
              <a:t> ne </a:t>
            </a:r>
            <a:r>
              <a:rPr lang="en-US" sz="1600" b="0" dirty="0" err="1" smtClean="0">
                <a:latin typeface="Segoe UI Light" panose="020B0502040204020203" pitchFamily="34" charset="0"/>
                <a:cs typeface="Segoe UI Light" panose="020B0502040204020203" pitchFamily="34" charset="0"/>
              </a:rPr>
              <a:t>templaten</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nga</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ku</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krijohet</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certifikata</a:t>
            </a:r>
            <a:endParaRPr lang="en-US" sz="1600" b="0" dirty="0">
              <a:latin typeface="Segoe UI Light" panose="020B0502040204020203" pitchFamily="34" charset="0"/>
              <a:cs typeface="Segoe UI Light" panose="020B0502040204020203" pitchFamily="34" charset="0"/>
            </a:endParaRPr>
          </a:p>
        </p:txBody>
      </p:sp>
      <p:sp>
        <p:nvSpPr>
          <p:cNvPr id="15" name="Rectangle 2"/>
          <p:cNvSpPr txBox="1">
            <a:spLocks noChangeArrowheads="1"/>
          </p:cNvSpPr>
          <p:nvPr/>
        </p:nvSpPr>
        <p:spPr>
          <a:xfrm>
            <a:off x="379514" y="182215"/>
            <a:ext cx="11524432" cy="1063487"/>
          </a:xfrm>
          <a:prstGeom prst="rect">
            <a:avLst/>
          </a:prstGeom>
        </p:spPr>
        <p:txBody>
          <a:bodyPr vert="horz" lIns="91409" tIns="45705" rIns="91409" bIns="45705" rtlCol="0" anchor="t" anchorCtr="0">
            <a:normAutofit fontScale="97500"/>
          </a:bodyPr>
          <a:lst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err="1" smtClean="0"/>
              <a:t>Opsione</a:t>
            </a:r>
            <a:r>
              <a:rPr lang="en-US" dirty="0" smtClean="0"/>
              <a:t> per </a:t>
            </a:r>
            <a:r>
              <a:rPr lang="en-US" dirty="0" err="1" smtClean="0"/>
              <a:t>anterasimin</a:t>
            </a:r>
            <a:r>
              <a:rPr lang="en-US" dirty="0" smtClean="0"/>
              <a:t> </a:t>
            </a:r>
            <a:r>
              <a:rPr lang="en-US" dirty="0" err="1" smtClean="0"/>
              <a:t>automatik</a:t>
            </a:r>
            <a:r>
              <a:rPr lang="en-US" dirty="0" smtClean="0"/>
              <a:t> per </a:t>
            </a:r>
            <a:r>
              <a:rPr lang="en-US" dirty="0" err="1" smtClean="0"/>
              <a:t>certifikate</a:t>
            </a:r>
            <a:endParaRPr lang="en-US" dirty="0" smtClean="0"/>
          </a:p>
        </p:txBody>
      </p:sp>
      <p:pic>
        <p:nvPicPr>
          <p:cNvPr id="17" name="Picture 16"/>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246180" y="5987205"/>
            <a:ext cx="1847574" cy="739030"/>
          </a:xfrm>
          <a:prstGeom prst="rect">
            <a:avLst/>
          </a:prstGeom>
        </p:spPr>
      </p:pic>
    </p:spTree>
    <p:custDataLst>
      <p:tags r:id="rId1"/>
    </p:custDataLst>
    <p:extLst>
      <p:ext uri="{BB962C8B-B14F-4D97-AF65-F5344CB8AC3E}">
        <p14:creationId xmlns:p14="http://schemas.microsoft.com/office/powerpoint/2010/main" xmlns="" val="4182783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err="1" smtClean="0"/>
              <a:t>Cfare</a:t>
            </a:r>
            <a:r>
              <a:rPr lang="en-US" dirty="0" smtClean="0"/>
              <a:t> </a:t>
            </a:r>
            <a:r>
              <a:rPr lang="en-US" dirty="0" err="1" smtClean="0"/>
              <a:t>eshte</a:t>
            </a:r>
            <a:r>
              <a:rPr lang="en-US" dirty="0" smtClean="0"/>
              <a:t> </a:t>
            </a:r>
            <a:r>
              <a:rPr lang="en-US" dirty="0" err="1" smtClean="0"/>
              <a:t>kthimi</a:t>
            </a:r>
            <a:r>
              <a:rPr lang="en-US" dirty="0" smtClean="0"/>
              <a:t> </a:t>
            </a:r>
            <a:r>
              <a:rPr lang="en-US" dirty="0" err="1" smtClean="0"/>
              <a:t>i</a:t>
            </a:r>
            <a:r>
              <a:rPr lang="en-US" dirty="0" smtClean="0"/>
              <a:t> </a:t>
            </a:r>
            <a:r>
              <a:rPr lang="en-US" dirty="0" err="1" smtClean="0"/>
              <a:t>Certifikates</a:t>
            </a:r>
            <a:r>
              <a:rPr lang="en-US" dirty="0" smtClean="0"/>
              <a:t>?</a:t>
            </a:r>
          </a:p>
        </p:txBody>
      </p:sp>
      <p:sp>
        <p:nvSpPr>
          <p:cNvPr id="23555" name="Rounded Rectangle 812098"/>
          <p:cNvSpPr>
            <a:spLocks noGrp="1" noChangeArrowheads="1"/>
          </p:cNvSpPr>
          <p:nvPr>
            <p:ph type="body" idx="4294967295"/>
          </p:nvPr>
        </p:nvSpPr>
        <p:spPr>
          <a:xfrm>
            <a:off x="1970089" y="2985861"/>
            <a:ext cx="8339137" cy="2795588"/>
          </a:xfrm>
          <a:prstGeom prst="rect">
            <a:avLst/>
          </a:prstGeom>
          <a:solidFill>
            <a:srgbClr val="DEE7F1"/>
          </a:solidFill>
          <a:ln cap="flat" algn="ctr">
            <a:solidFill>
              <a:srgbClr val="333333"/>
            </a:solidFill>
            <a:round/>
            <a:headEnd type="none" w="med" len="med"/>
            <a:tailEnd type="none" w="med" len="med"/>
          </a:ln>
        </p:spPr>
        <p:txBody>
          <a:bodyPr lIns="91440" tIns="45720" rIns="91440" bIns="45720"/>
          <a:lstStyle/>
          <a:p>
            <a:pPr marL="0" indent="0">
              <a:spcBef>
                <a:spcPct val="0"/>
              </a:spcBef>
              <a:buNone/>
            </a:pPr>
            <a:r>
              <a:rPr lang="en-US" b="0" dirty="0" err="1" smtClean="0"/>
              <a:t>Klientet</a:t>
            </a:r>
            <a:r>
              <a:rPr lang="en-US" b="0" dirty="0" smtClean="0"/>
              <a:t> </a:t>
            </a:r>
            <a:r>
              <a:rPr lang="en-US" b="0" dirty="0" err="1" smtClean="0"/>
              <a:t>mund</a:t>
            </a:r>
            <a:r>
              <a:rPr lang="en-US" b="0" dirty="0" smtClean="0"/>
              <a:t> </a:t>
            </a:r>
            <a:r>
              <a:rPr lang="en-US" b="0" dirty="0" err="1" smtClean="0"/>
              <a:t>te</a:t>
            </a:r>
            <a:r>
              <a:rPr lang="en-US" b="0" dirty="0" smtClean="0"/>
              <a:t> </a:t>
            </a:r>
            <a:r>
              <a:rPr lang="en-US" b="0" dirty="0" err="1" smtClean="0"/>
              <a:t>sigurojne</a:t>
            </a:r>
            <a:r>
              <a:rPr lang="en-US" b="0" dirty="0" smtClean="0"/>
              <a:t> </a:t>
            </a:r>
            <a:r>
              <a:rPr lang="en-US" b="0" dirty="0" err="1" smtClean="0"/>
              <a:t>qe</a:t>
            </a:r>
            <a:r>
              <a:rPr lang="en-US" b="0" dirty="0" smtClean="0"/>
              <a:t> </a:t>
            </a:r>
            <a:r>
              <a:rPr lang="en-US" b="0" dirty="0" err="1" smtClean="0"/>
              <a:t>certifikata</a:t>
            </a:r>
            <a:r>
              <a:rPr lang="en-US" b="0" dirty="0" smtClean="0"/>
              <a:t> </a:t>
            </a:r>
            <a:r>
              <a:rPr lang="en-US" b="0" dirty="0" err="1" smtClean="0"/>
              <a:t>nuk</a:t>
            </a:r>
            <a:r>
              <a:rPr lang="en-US" b="0" dirty="0" smtClean="0"/>
              <a:t> </a:t>
            </a:r>
            <a:r>
              <a:rPr lang="en-US" b="0" dirty="0" err="1" smtClean="0"/>
              <a:t>eshte</a:t>
            </a:r>
            <a:r>
              <a:rPr lang="en-US" b="0" dirty="0" smtClean="0"/>
              <a:t> </a:t>
            </a:r>
            <a:r>
              <a:rPr lang="en-US" b="0" dirty="0" err="1" smtClean="0"/>
              <a:t>kthyer</a:t>
            </a:r>
            <a:r>
              <a:rPr lang="en-US" b="0" dirty="0" smtClean="0"/>
              <a:t> duke </a:t>
            </a:r>
            <a:r>
              <a:rPr lang="en-US" b="0" dirty="0" err="1" smtClean="0"/>
              <a:t>perdorur</a:t>
            </a:r>
            <a:r>
              <a:rPr lang="en-US" b="0" dirty="0" smtClean="0"/>
              <a:t> </a:t>
            </a:r>
            <a:r>
              <a:rPr lang="en-US" b="0" dirty="0" err="1" smtClean="0"/>
              <a:t>metodat</a:t>
            </a:r>
            <a:r>
              <a:rPr lang="en-US" b="0" dirty="0" smtClean="0"/>
              <a:t> me </a:t>
            </a:r>
            <a:r>
              <a:rPr lang="en-US" b="0" dirty="0" err="1" smtClean="0"/>
              <a:t>poshte</a:t>
            </a:r>
            <a:r>
              <a:rPr lang="en-US" b="0" dirty="0" smtClean="0"/>
              <a:t> :</a:t>
            </a:r>
          </a:p>
        </p:txBody>
      </p:sp>
      <p:sp>
        <p:nvSpPr>
          <p:cNvPr id="23556" name="Rounded Rectangle 844808"/>
          <p:cNvSpPr>
            <a:spLocks noChangeArrowheads="1"/>
          </p:cNvSpPr>
          <p:nvPr/>
        </p:nvSpPr>
        <p:spPr bwMode="auto">
          <a:xfrm>
            <a:off x="2177257" y="4167932"/>
            <a:ext cx="7902914" cy="723900"/>
          </a:xfrm>
          <a:prstGeom prst="roundRect">
            <a:avLst>
              <a:gd name="adj" fmla="val 4167"/>
            </a:avLst>
          </a:prstGeom>
          <a:solidFill>
            <a:srgbClr val="F2E7CE"/>
          </a:solidFill>
          <a:ln w="9525" algn="ctr">
            <a:solidFill>
              <a:srgbClr val="333333"/>
            </a:solidFill>
            <a:round/>
            <a:headEnd/>
            <a:tailEnd/>
          </a:ln>
        </p:spPr>
        <p:txBody>
          <a:bodyPr anchor="ct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a:latin typeface="Segoe UI Light" panose="020B0502040204020203" pitchFamily="34" charset="0"/>
                <a:cs typeface="Segoe UI Light" panose="020B0502040204020203" pitchFamily="34" charset="0"/>
              </a:rPr>
              <a:t>Online Certificate Status Protocol responder service (OCSP</a:t>
            </a:r>
            <a:r>
              <a:rPr lang="en-US" b="0" dirty="0" smtClean="0">
                <a:latin typeface="Segoe UI Light" panose="020B0502040204020203" pitchFamily="34" charset="0"/>
                <a:cs typeface="Segoe UI Light" panose="020B0502040204020203" pitchFamily="34" charset="0"/>
              </a:rPr>
              <a:t>)/</a:t>
            </a:r>
            <a:r>
              <a:rPr lang="en-US" b="0" dirty="0" err="1" smtClean="0">
                <a:latin typeface="Segoe UI Light" panose="020B0502040204020203" pitchFamily="34" charset="0"/>
                <a:cs typeface="Segoe UI Light" panose="020B0502040204020203" pitchFamily="34" charset="0"/>
              </a:rPr>
              <a:t>Sherbimi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pergjigjes</a:t>
            </a:r>
            <a:r>
              <a:rPr lang="en-US" b="0" dirty="0" smtClean="0">
                <a:latin typeface="Segoe UI Light" panose="020B0502040204020203" pitchFamily="34" charset="0"/>
                <a:cs typeface="Segoe UI Light" panose="020B0502040204020203" pitchFamily="34" charset="0"/>
              </a:rPr>
              <a:t> online per </a:t>
            </a:r>
            <a:r>
              <a:rPr lang="en-US" b="0" dirty="0" err="1" smtClean="0">
                <a:latin typeface="Segoe UI Light" panose="020B0502040204020203" pitchFamily="34" charset="0"/>
                <a:cs typeface="Segoe UI Light" panose="020B0502040204020203" pitchFamily="34" charset="0"/>
              </a:rPr>
              <a:t>statusin</a:t>
            </a:r>
            <a:r>
              <a:rPr lang="en-US" b="0" dirty="0" smtClean="0">
                <a:latin typeface="Segoe UI Light" panose="020B0502040204020203" pitchFamily="34" charset="0"/>
                <a:cs typeface="Segoe UI Light" panose="020B0502040204020203" pitchFamily="34" charset="0"/>
              </a:rPr>
              <a:t> e </a:t>
            </a:r>
            <a:r>
              <a:rPr lang="en-US" b="0" dirty="0" err="1" smtClean="0">
                <a:latin typeface="Segoe UI Light" panose="020B0502040204020203" pitchFamily="34" charset="0"/>
                <a:cs typeface="Segoe UI Light" panose="020B0502040204020203" pitchFamily="34" charset="0"/>
              </a:rPr>
              <a:t>certifikates</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sipas</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protokollit</a:t>
            </a:r>
            <a:endParaRPr lang="en-US" b="0" dirty="0">
              <a:latin typeface="Segoe UI Light" panose="020B0502040204020203" pitchFamily="34" charset="0"/>
              <a:cs typeface="Segoe UI Light" panose="020B0502040204020203" pitchFamily="34" charset="0"/>
            </a:endParaRPr>
          </a:p>
        </p:txBody>
      </p:sp>
      <p:sp>
        <p:nvSpPr>
          <p:cNvPr id="23557" name="Rounded Rectangle 844808"/>
          <p:cNvSpPr>
            <a:spLocks noChangeArrowheads="1"/>
          </p:cNvSpPr>
          <p:nvPr/>
        </p:nvSpPr>
        <p:spPr bwMode="auto">
          <a:xfrm>
            <a:off x="2177257" y="5057354"/>
            <a:ext cx="7905750" cy="547687"/>
          </a:xfrm>
          <a:prstGeom prst="roundRect">
            <a:avLst>
              <a:gd name="adj" fmla="val 4167"/>
            </a:avLst>
          </a:prstGeom>
          <a:solidFill>
            <a:srgbClr val="F2E7CE"/>
          </a:solidFill>
          <a:ln w="9525" algn="ctr">
            <a:solidFill>
              <a:srgbClr val="333333"/>
            </a:solidFill>
            <a:round/>
            <a:headEnd/>
            <a:tailEnd/>
          </a:ln>
        </p:spPr>
        <p:txBody>
          <a:bodyPr wrap="none" anchor="ct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a:latin typeface="Segoe UI Light" panose="020B0502040204020203" pitchFamily="34" charset="0"/>
                <a:cs typeface="Segoe UI Light" panose="020B0502040204020203" pitchFamily="34" charset="0"/>
              </a:rPr>
              <a:t>Certificate Revocation Lists (CRLs</a:t>
            </a:r>
            <a:r>
              <a:rPr lang="en-US" b="0" dirty="0" smtClean="0">
                <a:latin typeface="Segoe UI Light" panose="020B0502040204020203" pitchFamily="34" charset="0"/>
                <a:cs typeface="Segoe UI Light" panose="020B0502040204020203" pitchFamily="34" charset="0"/>
              </a:rPr>
              <a:t>)/</a:t>
            </a:r>
            <a:r>
              <a:rPr lang="en-US" b="0" dirty="0" err="1" smtClean="0">
                <a:latin typeface="Segoe UI Light" panose="020B0502040204020203" pitchFamily="34" charset="0"/>
                <a:cs typeface="Segoe UI Light" panose="020B0502040204020203" pitchFamily="34" charset="0"/>
              </a:rPr>
              <a:t>Listat</a:t>
            </a:r>
            <a:r>
              <a:rPr lang="en-US" b="0" dirty="0" smtClean="0">
                <a:latin typeface="Segoe UI Light" panose="020B0502040204020203" pitchFamily="34" charset="0"/>
                <a:cs typeface="Segoe UI Light" panose="020B0502040204020203" pitchFamily="34" charset="0"/>
              </a:rPr>
              <a:t> e </a:t>
            </a:r>
            <a:r>
              <a:rPr lang="en-US" b="0" dirty="0" err="1" smtClean="0">
                <a:latin typeface="Segoe UI Light" panose="020B0502040204020203" pitchFamily="34" charset="0"/>
                <a:cs typeface="Segoe UI Light" panose="020B0502040204020203" pitchFamily="34" charset="0"/>
              </a:rPr>
              <a:t>kthimit</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certifikates</a:t>
            </a:r>
            <a:endParaRPr lang="en-US" b="0" dirty="0">
              <a:latin typeface="Segoe UI Light" panose="020B0502040204020203" pitchFamily="34" charset="0"/>
              <a:cs typeface="Segoe UI Light" panose="020B0502040204020203" pitchFamily="34" charset="0"/>
            </a:endParaRPr>
          </a:p>
        </p:txBody>
      </p:sp>
      <p:sp>
        <p:nvSpPr>
          <p:cNvPr id="925704" name="AutoShape 8"/>
          <p:cNvSpPr>
            <a:spLocks noChangeArrowheads="1"/>
          </p:cNvSpPr>
          <p:nvPr/>
        </p:nvSpPr>
        <p:spPr bwMode="auto">
          <a:xfrm>
            <a:off x="1958975" y="1052513"/>
            <a:ext cx="8362950" cy="1058862"/>
          </a:xfrm>
          <a:prstGeom prst="rect">
            <a:avLst/>
          </a:prstGeom>
          <a:gradFill rotWithShape="1">
            <a:gsLst>
              <a:gs pos="0">
                <a:srgbClr val="EAABA0"/>
              </a:gs>
              <a:gs pos="100000">
                <a:srgbClr val="F6D9D4"/>
              </a:gs>
            </a:gsLst>
            <a:lin ang="2700000" scaled="1"/>
          </a:gradFill>
          <a:ln w="9525" algn="ctr">
            <a:solidFill>
              <a:srgbClr val="808080"/>
            </a:solidFill>
            <a:round/>
            <a:headEnd/>
            <a:tailEnd/>
          </a:ln>
          <a:effectLst>
            <a:outerShdw dist="35921" dir="2700000" algn="ctr" rotWithShape="0">
              <a:srgbClr val="C0C0C0"/>
            </a:outerShdw>
          </a:effectLst>
        </p:spPr>
        <p:txBody>
          <a:bodyPr anchor="ctr"/>
          <a:lstStyle/>
          <a:p>
            <a:pPr algn="l" eaLnBrk="1" hangingPunct="1">
              <a:lnSpc>
                <a:spcPct val="90000"/>
              </a:lnSpc>
              <a:spcBef>
                <a:spcPct val="40000"/>
              </a:spcBef>
              <a:defRPr/>
            </a:pPr>
            <a:r>
              <a:rPr lang="en-US" sz="2000" dirty="0" err="1" smtClean="0">
                <a:latin typeface="Segoe UI Light" panose="020B0502040204020203" pitchFamily="34" charset="0"/>
                <a:cs typeface="Segoe UI Light" panose="020B0502040204020203" pitchFamily="34" charset="0"/>
              </a:rPr>
              <a:t>Ndodh</a:t>
            </a:r>
            <a:r>
              <a:rPr lang="en-US" sz="2000" dirty="0" smtClean="0">
                <a:latin typeface="Segoe UI Light" panose="020B0502040204020203" pitchFamily="34" charset="0"/>
                <a:cs typeface="Segoe UI Light" panose="020B0502040204020203" pitchFamily="34" charset="0"/>
              </a:rPr>
              <a:t> </a:t>
            </a:r>
            <a:r>
              <a:rPr lang="en-US" sz="2000" dirty="0" err="1" smtClean="0">
                <a:latin typeface="Segoe UI Light" panose="020B0502040204020203" pitchFamily="34" charset="0"/>
                <a:cs typeface="Segoe UI Light" panose="020B0502040204020203" pitchFamily="34" charset="0"/>
              </a:rPr>
              <a:t>kur</a:t>
            </a:r>
            <a:r>
              <a:rPr lang="en-US" sz="2000" dirty="0" smtClean="0">
                <a:latin typeface="Segoe UI Light" panose="020B0502040204020203" pitchFamily="34" charset="0"/>
                <a:cs typeface="Segoe UI Light" panose="020B0502040204020203" pitchFamily="34" charset="0"/>
              </a:rPr>
              <a:t> </a:t>
            </a:r>
            <a:r>
              <a:rPr lang="en-US" sz="2000" dirty="0" err="1" smtClean="0">
                <a:latin typeface="Segoe UI Light" panose="020B0502040204020203" pitchFamily="34" charset="0"/>
                <a:cs typeface="Segoe UI Light" panose="020B0502040204020203" pitchFamily="34" charset="0"/>
              </a:rPr>
              <a:t>nje</a:t>
            </a:r>
            <a:r>
              <a:rPr lang="en-US" sz="2000" dirty="0" smtClean="0">
                <a:latin typeface="Segoe UI Light" panose="020B0502040204020203" pitchFamily="34" charset="0"/>
                <a:cs typeface="Segoe UI Light" panose="020B0502040204020203" pitchFamily="34" charset="0"/>
              </a:rPr>
              <a:t> </a:t>
            </a:r>
            <a:r>
              <a:rPr lang="en-US" sz="2000" dirty="0" err="1" smtClean="0">
                <a:latin typeface="Segoe UI Light" panose="020B0502040204020203" pitchFamily="34" charset="0"/>
                <a:cs typeface="Segoe UI Light" panose="020B0502040204020203" pitchFamily="34" charset="0"/>
              </a:rPr>
              <a:t>certifikate</a:t>
            </a:r>
            <a:r>
              <a:rPr lang="en-US" sz="2000" dirty="0" smtClean="0">
                <a:latin typeface="Segoe UI Light" panose="020B0502040204020203" pitchFamily="34" charset="0"/>
                <a:cs typeface="Segoe UI Light" panose="020B0502040204020203" pitchFamily="34" charset="0"/>
              </a:rPr>
              <a:t>  </a:t>
            </a:r>
            <a:r>
              <a:rPr lang="en-US" sz="2000" dirty="0" err="1" smtClean="0">
                <a:latin typeface="Segoe UI Light" panose="020B0502040204020203" pitchFamily="34" charset="0"/>
                <a:cs typeface="Segoe UI Light" panose="020B0502040204020203" pitchFamily="34" charset="0"/>
              </a:rPr>
              <a:t>inavalidohet</a:t>
            </a:r>
            <a:r>
              <a:rPr lang="en-US" sz="2000" dirty="0" smtClean="0">
                <a:latin typeface="Segoe UI Light" panose="020B0502040204020203" pitchFamily="34" charset="0"/>
                <a:cs typeface="Segoe UI Light" panose="020B0502040204020203" pitchFamily="34" charset="0"/>
              </a:rPr>
              <a:t> </a:t>
            </a:r>
            <a:r>
              <a:rPr lang="en-US" sz="2000" dirty="0" err="1" smtClean="0">
                <a:latin typeface="Segoe UI Light" panose="020B0502040204020203" pitchFamily="34" charset="0"/>
                <a:cs typeface="Segoe UI Light" panose="020B0502040204020203" pitchFamily="34" charset="0"/>
              </a:rPr>
              <a:t>perpara</a:t>
            </a:r>
            <a:r>
              <a:rPr lang="en-US" sz="2000" dirty="0" smtClean="0">
                <a:latin typeface="Segoe UI Light" panose="020B0502040204020203" pitchFamily="34" charset="0"/>
                <a:cs typeface="Segoe UI Light" panose="020B0502040204020203" pitchFamily="34" charset="0"/>
              </a:rPr>
              <a:t> </a:t>
            </a:r>
            <a:r>
              <a:rPr lang="en-US" sz="2000" dirty="0" err="1" smtClean="0">
                <a:latin typeface="Segoe UI Light" panose="020B0502040204020203" pitchFamily="34" charset="0"/>
                <a:cs typeface="Segoe UI Light" panose="020B0502040204020203" pitchFamily="34" charset="0"/>
              </a:rPr>
              <a:t>perudhes</a:t>
            </a:r>
            <a:r>
              <a:rPr lang="en-US" sz="2000" dirty="0" smtClean="0">
                <a:latin typeface="Segoe UI Light" panose="020B0502040204020203" pitchFamily="34" charset="0"/>
                <a:cs typeface="Segoe UI Light" panose="020B0502040204020203" pitchFamily="34" charset="0"/>
              </a:rPr>
              <a:t> se vet </a:t>
            </a:r>
            <a:r>
              <a:rPr lang="en-US" sz="2000" dirty="0" err="1" smtClean="0">
                <a:latin typeface="Segoe UI Light" panose="020B0502040204020203" pitchFamily="34" charset="0"/>
                <a:cs typeface="Segoe UI Light" panose="020B0502040204020203" pitchFamily="34" charset="0"/>
              </a:rPr>
              <a:t>te</a:t>
            </a:r>
            <a:r>
              <a:rPr lang="en-US" sz="2000" dirty="0" smtClean="0">
                <a:latin typeface="Segoe UI Light" panose="020B0502040204020203" pitchFamily="34" charset="0"/>
                <a:cs typeface="Segoe UI Light" panose="020B0502040204020203" pitchFamily="34" charset="0"/>
              </a:rPr>
              <a:t> </a:t>
            </a:r>
            <a:r>
              <a:rPr lang="en-US" sz="2000" dirty="0" err="1" smtClean="0">
                <a:latin typeface="Segoe UI Light" panose="020B0502040204020203" pitchFamily="34" charset="0"/>
                <a:cs typeface="Segoe UI Light" panose="020B0502040204020203" pitchFamily="34" charset="0"/>
              </a:rPr>
              <a:t>skadences</a:t>
            </a:r>
            <a:endParaRPr lang="en-US" sz="2000" dirty="0">
              <a:latin typeface="Segoe UI Light" panose="020B0502040204020203" pitchFamily="34" charset="0"/>
              <a:cs typeface="Segoe UI Light" panose="020B0502040204020203" pitchFamily="34" charset="0"/>
            </a:endParaRPr>
          </a:p>
        </p:txBody>
      </p:sp>
      <p:pic>
        <p:nvPicPr>
          <p:cNvPr id="925708" name="Picture 12"/>
          <p:cNvPicPr>
            <a:picLocks noChangeAspect="1" noChangeArrowheads="1"/>
          </p:cNvPicPr>
          <p:nvPr/>
        </p:nvPicPr>
        <p:blipFill>
          <a:blip r:embed="rId4" cstate="print"/>
          <a:srcRect/>
          <a:stretch>
            <a:fillRect/>
          </a:stretch>
        </p:blipFill>
        <p:spPr bwMode="auto">
          <a:xfrm>
            <a:off x="8628064" y="1701800"/>
            <a:ext cx="1277937" cy="1227138"/>
          </a:xfrm>
          <a:prstGeom prst="rect">
            <a:avLst/>
          </a:prstGeom>
          <a:noFill/>
          <a:ln w="9525" algn="ctr">
            <a:noFill/>
            <a:miter lim="800000"/>
            <a:headEnd/>
            <a:tailEnd/>
          </a:ln>
          <a:effectLst>
            <a:outerShdw dist="35921" dir="2700000" algn="ctr" rotWithShape="0">
              <a:srgbClr val="AFAFAF"/>
            </a:outerShdw>
          </a:effectLst>
        </p:spPr>
      </p:pic>
      <p:pic>
        <p:nvPicPr>
          <p:cNvPr id="925709" name="Picture 13"/>
          <p:cNvPicPr>
            <a:picLocks noChangeAspect="1" noChangeArrowheads="1"/>
          </p:cNvPicPr>
          <p:nvPr/>
        </p:nvPicPr>
        <p:blipFill>
          <a:blip r:embed="rId5" cstate="print"/>
          <a:srcRect/>
          <a:stretch>
            <a:fillRect/>
          </a:stretch>
        </p:blipFill>
        <p:spPr bwMode="auto">
          <a:xfrm>
            <a:off x="9421814" y="1668464"/>
            <a:ext cx="866775" cy="1038225"/>
          </a:xfrm>
          <a:prstGeom prst="rect">
            <a:avLst/>
          </a:prstGeom>
          <a:noFill/>
          <a:ln w="9525" algn="ctr">
            <a:noFill/>
            <a:miter lim="800000"/>
            <a:headEnd/>
            <a:tailEnd/>
          </a:ln>
          <a:effectLst>
            <a:outerShdw dist="35921" dir="2700000" algn="ctr" rotWithShape="0">
              <a:srgbClr val="AFAFAF"/>
            </a:outerShdw>
          </a:effectLst>
        </p:spPr>
      </p:pic>
      <p:pic>
        <p:nvPicPr>
          <p:cNvPr id="10" name="Picture 9"/>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46180" y="5987205"/>
            <a:ext cx="1847574" cy="739030"/>
          </a:xfrm>
          <a:prstGeom prst="rect">
            <a:avLst/>
          </a:prstGeom>
        </p:spPr>
      </p:pic>
    </p:spTree>
    <p:custDataLst>
      <p:tags r:id="rId1"/>
    </p:custDataLst>
    <p:extLst>
      <p:ext uri="{BB962C8B-B14F-4D97-AF65-F5344CB8AC3E}">
        <p14:creationId xmlns:p14="http://schemas.microsoft.com/office/powerpoint/2010/main" xmlns="" val="1796044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marL="914400" indent="-914400"/>
            <a:r>
              <a:rPr lang="en-US" dirty="0" err="1" smtClean="0"/>
              <a:t>Sherbimet</a:t>
            </a:r>
            <a:r>
              <a:rPr lang="en-US" dirty="0" smtClean="0"/>
              <a:t> </a:t>
            </a:r>
            <a:r>
              <a:rPr lang="en-US" dirty="0" err="1" smtClean="0"/>
              <a:t>Certifikate</a:t>
            </a:r>
            <a:r>
              <a:rPr lang="en-US" dirty="0" smtClean="0"/>
              <a:t> “Active Directory”</a:t>
            </a:r>
          </a:p>
          <a:p>
            <a:pPr marL="914400" indent="-914400"/>
            <a:r>
              <a:rPr lang="en-US" dirty="0" smtClean="0"/>
              <a:t>(AD CS)</a:t>
            </a:r>
            <a:endParaRPr lang="en-US" dirty="0"/>
          </a:p>
        </p:txBody>
      </p:sp>
    </p:spTree>
    <p:custDataLst>
      <p:tags r:id="rId1"/>
    </p:custDataLst>
    <p:extLst>
      <p:ext uri="{BB962C8B-B14F-4D97-AF65-F5344CB8AC3E}">
        <p14:creationId xmlns:p14="http://schemas.microsoft.com/office/powerpoint/2010/main" xmlns="" val="204592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err="1" smtClean="0"/>
              <a:t>Cfare</a:t>
            </a:r>
            <a:r>
              <a:rPr lang="en-GB" dirty="0" smtClean="0"/>
              <a:t> </a:t>
            </a:r>
            <a:r>
              <a:rPr lang="en-GB" dirty="0" err="1" smtClean="0"/>
              <a:t>jane</a:t>
            </a:r>
            <a:r>
              <a:rPr lang="en-GB" dirty="0" smtClean="0"/>
              <a:t> </a:t>
            </a:r>
            <a:r>
              <a:rPr lang="en-GB" dirty="0" err="1" smtClean="0"/>
              <a:t>sherbimet</a:t>
            </a:r>
            <a:r>
              <a:rPr lang="en-GB" dirty="0" smtClean="0"/>
              <a:t> </a:t>
            </a:r>
            <a:r>
              <a:rPr lang="en-GB" dirty="0" err="1" smtClean="0"/>
              <a:t>certifikate</a:t>
            </a:r>
            <a:r>
              <a:rPr lang="en-GB" dirty="0" smtClean="0"/>
              <a:t> AD CS?</a:t>
            </a:r>
          </a:p>
          <a:p>
            <a:r>
              <a:rPr lang="en-GB" dirty="0" err="1" smtClean="0"/>
              <a:t>Cfare</a:t>
            </a:r>
            <a:r>
              <a:rPr lang="en-GB" dirty="0" smtClean="0"/>
              <a:t> </a:t>
            </a:r>
            <a:r>
              <a:rPr lang="en-GB" dirty="0" err="1" smtClean="0"/>
              <a:t>ofrojne</a:t>
            </a:r>
            <a:r>
              <a:rPr lang="en-GB" dirty="0" smtClean="0"/>
              <a:t> </a:t>
            </a:r>
            <a:r>
              <a:rPr lang="en-GB" dirty="0" err="1" smtClean="0"/>
              <a:t>sherbimet</a:t>
            </a:r>
            <a:r>
              <a:rPr lang="en-GB" dirty="0" smtClean="0"/>
              <a:t> </a:t>
            </a:r>
            <a:r>
              <a:rPr lang="en-GB" dirty="0" err="1" smtClean="0"/>
              <a:t>certifikate</a:t>
            </a:r>
            <a:r>
              <a:rPr lang="en-GB" dirty="0" smtClean="0"/>
              <a:t> AD CS </a:t>
            </a:r>
            <a:r>
              <a:rPr lang="en-GB" dirty="0" smtClean="0"/>
              <a:t>do?</a:t>
            </a:r>
            <a:endParaRPr lang="en-GB" dirty="0" smtClean="0"/>
          </a:p>
          <a:p>
            <a:pPr marL="0" indent="0">
              <a:buNone/>
            </a:pPr>
            <a:endParaRPr lang="en-GB" dirty="0"/>
          </a:p>
        </p:txBody>
      </p:sp>
      <p:sp>
        <p:nvSpPr>
          <p:cNvPr id="2" name="Title 1"/>
          <p:cNvSpPr>
            <a:spLocks noGrp="1"/>
          </p:cNvSpPr>
          <p:nvPr>
            <p:ph type="title"/>
          </p:nvPr>
        </p:nvSpPr>
        <p:spPr/>
        <p:txBody>
          <a:bodyPr/>
          <a:lstStyle/>
          <a:p>
            <a:r>
              <a:rPr lang="en-US" dirty="0" err="1" smtClean="0"/>
              <a:t>Ceshtje</a:t>
            </a:r>
            <a:r>
              <a:rPr lang="en-US" dirty="0" smtClean="0"/>
              <a:t> </a:t>
            </a:r>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p14="http://schemas.microsoft.com/office/powerpoint/2010/main" xmlns="" val="3253846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dirty="0" err="1" smtClean="0"/>
              <a:t>Ceshtja</a:t>
            </a:r>
            <a:r>
              <a:rPr lang="en-US" dirty="0" smtClean="0"/>
              <a:t> 1</a:t>
            </a:r>
          </a:p>
        </p:txBody>
      </p:sp>
      <p:sp>
        <p:nvSpPr>
          <p:cNvPr id="4" name="Content Placeholder 6"/>
          <p:cNvSpPr>
            <a:spLocks noGrp="1"/>
          </p:cNvSpPr>
          <p:nvPr>
            <p:ph sz="quarter" idx="10"/>
          </p:nvPr>
        </p:nvSpPr>
        <p:spPr>
          <a:xfrm>
            <a:off x="379413" y="1417638"/>
            <a:ext cx="11525250" cy="5260975"/>
          </a:xfrm>
        </p:spPr>
        <p:txBody>
          <a:bodyPr>
            <a:normAutofit/>
          </a:bodyPr>
          <a:lstStyle/>
          <a:p>
            <a:r>
              <a:rPr lang="en-US" dirty="0" err="1" smtClean="0"/>
              <a:t>Cfare</a:t>
            </a:r>
            <a:r>
              <a:rPr lang="en-US" dirty="0" smtClean="0"/>
              <a:t> </a:t>
            </a:r>
            <a:r>
              <a:rPr lang="en-US" dirty="0" err="1" smtClean="0"/>
              <a:t>eshte</a:t>
            </a:r>
            <a:r>
              <a:rPr lang="en-US" dirty="0" smtClean="0"/>
              <a:t> </a:t>
            </a:r>
            <a:r>
              <a:rPr lang="en-US" dirty="0" err="1" smtClean="0"/>
              <a:t>autoriteti</a:t>
            </a:r>
            <a:r>
              <a:rPr lang="en-US" dirty="0" smtClean="0"/>
              <a:t> </a:t>
            </a:r>
            <a:r>
              <a:rPr lang="en-US" dirty="0" err="1" smtClean="0"/>
              <a:t>i</a:t>
            </a:r>
            <a:r>
              <a:rPr lang="en-US" dirty="0" smtClean="0"/>
              <a:t> </a:t>
            </a:r>
            <a:r>
              <a:rPr lang="en-US" dirty="0" err="1" smtClean="0"/>
              <a:t>certifikatave</a:t>
            </a:r>
            <a:r>
              <a:rPr lang="en-US" dirty="0" smtClean="0"/>
              <a:t>? </a:t>
            </a:r>
            <a:endParaRPr lang="en-US" dirty="0"/>
          </a:p>
          <a:p>
            <a:r>
              <a:rPr lang="en-US" dirty="0" smtClean="0"/>
              <a:t>Si </a:t>
            </a:r>
            <a:r>
              <a:rPr lang="en-US" dirty="0" err="1" smtClean="0"/>
              <a:t>funksionon</a:t>
            </a:r>
            <a:r>
              <a:rPr lang="en-US" dirty="0" smtClean="0"/>
              <a:t> </a:t>
            </a:r>
            <a:r>
              <a:rPr lang="en-US" dirty="0" err="1" smtClean="0"/>
              <a:t>hierarkia</a:t>
            </a:r>
            <a:r>
              <a:rPr lang="en-US" dirty="0" smtClean="0"/>
              <a:t> e </a:t>
            </a:r>
            <a:r>
              <a:rPr lang="en-US" dirty="0" err="1" smtClean="0"/>
              <a:t>certifikatave</a:t>
            </a:r>
            <a:endParaRPr lang="en-US" dirty="0" smtClean="0"/>
          </a:p>
          <a:p>
            <a:r>
              <a:rPr lang="en-US" dirty="0" err="1" smtClean="0"/>
              <a:t>Opsione</a:t>
            </a:r>
            <a:r>
              <a:rPr lang="en-US" dirty="0" smtClean="0"/>
              <a:t> per </a:t>
            </a:r>
            <a:r>
              <a:rPr lang="en-US" dirty="0" err="1" smtClean="0"/>
              <a:t>te</a:t>
            </a:r>
            <a:r>
              <a:rPr lang="en-US" dirty="0" smtClean="0"/>
              <a:t> </a:t>
            </a:r>
            <a:r>
              <a:rPr lang="en-US" dirty="0" err="1" smtClean="0"/>
              <a:t>implementuar</a:t>
            </a:r>
            <a:r>
              <a:rPr lang="en-US" dirty="0" smtClean="0"/>
              <a:t> CAs </a:t>
            </a:r>
            <a:endParaRPr lang="en-US" dirty="0"/>
          </a:p>
          <a:p>
            <a:r>
              <a:rPr lang="en-US" dirty="0" err="1" smtClean="0"/>
              <a:t>Opsione</a:t>
            </a:r>
            <a:r>
              <a:rPr lang="en-US" dirty="0" smtClean="0"/>
              <a:t> per </a:t>
            </a:r>
            <a:r>
              <a:rPr lang="en-US" dirty="0" err="1" smtClean="0"/>
              <a:t>te</a:t>
            </a:r>
            <a:r>
              <a:rPr lang="en-US" dirty="0" smtClean="0"/>
              <a:t> </a:t>
            </a:r>
            <a:r>
              <a:rPr lang="en-US" dirty="0" err="1" smtClean="0"/>
              <a:t>integruar</a:t>
            </a:r>
            <a:r>
              <a:rPr lang="en-US" dirty="0" smtClean="0"/>
              <a:t> </a:t>
            </a:r>
            <a:r>
              <a:rPr lang="en-US" dirty="0" err="1" smtClean="0"/>
              <a:t>sherbimet</a:t>
            </a:r>
            <a:r>
              <a:rPr lang="en-US" dirty="0" smtClean="0"/>
              <a:t> </a:t>
            </a:r>
            <a:r>
              <a:rPr lang="en-US" dirty="0" err="1" smtClean="0"/>
              <a:t>certifikate</a:t>
            </a:r>
            <a:r>
              <a:rPr lang="en-US" dirty="0" smtClean="0"/>
              <a:t> AD </a:t>
            </a:r>
            <a:r>
              <a:rPr lang="en-US" dirty="0"/>
              <a:t>CS </a:t>
            </a:r>
            <a:r>
              <a:rPr lang="en-US" dirty="0" err="1" smtClean="0"/>
              <a:t>dhe</a:t>
            </a:r>
            <a:r>
              <a:rPr lang="en-US" dirty="0" smtClean="0"/>
              <a:t> </a:t>
            </a:r>
            <a:r>
              <a:rPr lang="en-US" dirty="0" err="1" smtClean="0"/>
              <a:t>sherbimet</a:t>
            </a:r>
            <a:r>
              <a:rPr lang="en-US" dirty="0" smtClean="0"/>
              <a:t> </a:t>
            </a:r>
            <a:r>
              <a:rPr lang="en-US" dirty="0" err="1" smtClean="0"/>
              <a:t>direktori</a:t>
            </a:r>
            <a:r>
              <a:rPr lang="en-US" dirty="0" smtClean="0"/>
              <a:t> </a:t>
            </a:r>
            <a:r>
              <a:rPr lang="en-US" dirty="0"/>
              <a:t>AD DS </a:t>
            </a: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p14="http://schemas.microsoft.com/office/powerpoint/2010/main" xmlns="" val="874836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err="1" smtClean="0"/>
              <a:t>Cfare</a:t>
            </a:r>
            <a:r>
              <a:rPr lang="en-US" dirty="0" smtClean="0"/>
              <a:t> </a:t>
            </a:r>
            <a:r>
              <a:rPr lang="en-US" dirty="0" err="1" smtClean="0"/>
              <a:t>eshte</a:t>
            </a:r>
            <a:r>
              <a:rPr lang="en-US" dirty="0" smtClean="0"/>
              <a:t> </a:t>
            </a:r>
            <a:r>
              <a:rPr lang="en-US" dirty="0" err="1" smtClean="0"/>
              <a:t>autoriteti</a:t>
            </a:r>
            <a:r>
              <a:rPr lang="en-US" dirty="0" smtClean="0"/>
              <a:t> </a:t>
            </a:r>
            <a:r>
              <a:rPr lang="en-US" dirty="0" err="1" smtClean="0"/>
              <a:t>i</a:t>
            </a:r>
            <a:r>
              <a:rPr lang="en-US" dirty="0" smtClean="0"/>
              <a:t> </a:t>
            </a:r>
            <a:r>
              <a:rPr lang="en-US" dirty="0" err="1" smtClean="0"/>
              <a:t>certifikatave</a:t>
            </a:r>
            <a:r>
              <a:rPr lang="en-US" dirty="0" smtClean="0"/>
              <a:t>?</a:t>
            </a:r>
          </a:p>
        </p:txBody>
      </p:sp>
      <p:sp>
        <p:nvSpPr>
          <p:cNvPr id="979973" name="AutoShape 5"/>
          <p:cNvSpPr>
            <a:spLocks noChangeArrowheads="1"/>
          </p:cNvSpPr>
          <p:nvPr/>
        </p:nvSpPr>
        <p:spPr bwMode="auto">
          <a:xfrm>
            <a:off x="1946276" y="1036639"/>
            <a:ext cx="8397875" cy="1933575"/>
          </a:xfrm>
          <a:prstGeom prst="rect">
            <a:avLst/>
          </a:prstGeom>
          <a:gradFill rotWithShape="1">
            <a:gsLst>
              <a:gs pos="0">
                <a:srgbClr val="EAABA0"/>
              </a:gs>
              <a:gs pos="100000">
                <a:srgbClr val="F6D9D4"/>
              </a:gs>
            </a:gsLst>
            <a:lin ang="2700000" scaled="1"/>
          </a:gradFill>
          <a:ln w="9525" algn="ctr">
            <a:solidFill>
              <a:srgbClr val="808080"/>
            </a:solidFill>
            <a:round/>
            <a:headEnd/>
            <a:tailEnd/>
          </a:ln>
          <a:effectLst>
            <a:outerShdw dist="35921" dir="2700000" algn="ctr" rotWithShape="0">
              <a:srgbClr val="C0C0C0"/>
            </a:outerShdw>
          </a:effectLst>
        </p:spPr>
        <p:txBody>
          <a:bodyPr anchor="ctr"/>
          <a:lstStyle/>
          <a:p>
            <a:pPr algn="l">
              <a:defRPr/>
            </a:pPr>
            <a:r>
              <a:rPr lang="en-US" dirty="0" err="1" smtClean="0">
                <a:latin typeface="Segoe UI Light" panose="020B0502040204020203" pitchFamily="34" charset="0"/>
                <a:cs typeface="Segoe UI Light" panose="020B0502040204020203" pitchFamily="34" charset="0"/>
              </a:rPr>
              <a:t>Eshte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nje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entitet</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i</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besuar</a:t>
            </a:r>
            <a:r>
              <a:rPr lang="en-US" dirty="0" smtClean="0">
                <a:latin typeface="Segoe UI Light" panose="020B0502040204020203" pitchFamily="34" charset="0"/>
                <a:cs typeface="Segoe UI Light" panose="020B0502040204020203" pitchFamily="34" charset="0"/>
              </a:rPr>
              <a:t> per </a:t>
            </a:r>
            <a:r>
              <a:rPr lang="en-US" dirty="0" err="1" smtClean="0">
                <a:latin typeface="Segoe UI Light" panose="020B0502040204020203" pitchFamily="34" charset="0"/>
                <a:cs typeface="Segoe UI Light" panose="020B0502040204020203" pitchFamily="34" charset="0"/>
              </a:rPr>
              <a:t>te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leshuar</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certifikata</a:t>
            </a:r>
            <a:r>
              <a:rPr lang="en-US" dirty="0" smtClean="0">
                <a:latin typeface="Segoe UI Light" panose="020B0502040204020203" pitchFamily="34" charset="0"/>
                <a:cs typeface="Segoe UI Light" panose="020B0502040204020203" pitchFamily="34" charset="0"/>
              </a:rPr>
              <a:t>:</a:t>
            </a:r>
            <a:endParaRPr lang="en-US" dirty="0">
              <a:latin typeface="Segoe UI Light" panose="020B0502040204020203" pitchFamily="34" charset="0"/>
              <a:cs typeface="Segoe UI Light" panose="020B0502040204020203" pitchFamily="34" charset="0"/>
            </a:endParaRPr>
          </a:p>
          <a:p>
            <a:pPr lvl="1" algn="l">
              <a:buClr>
                <a:schemeClr val="hlink"/>
              </a:buClr>
              <a:buFontTx/>
              <a:buChar char="•"/>
              <a:defRPr/>
            </a:pPr>
            <a:r>
              <a:rPr lang="en-US" dirty="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Individeve</a:t>
            </a:r>
            <a:endParaRPr lang="en-US" dirty="0" smtClean="0">
              <a:latin typeface="Segoe UI Light" panose="020B0502040204020203" pitchFamily="34" charset="0"/>
              <a:cs typeface="Segoe UI Light" panose="020B0502040204020203" pitchFamily="34" charset="0"/>
            </a:endParaRPr>
          </a:p>
          <a:p>
            <a:pPr lvl="1" algn="l">
              <a:buClr>
                <a:schemeClr val="hlink"/>
              </a:buClr>
              <a:buFontTx/>
              <a:buChar char="•"/>
              <a:defRPr/>
            </a:pPr>
            <a:r>
              <a:rPr lang="en-US" dirty="0" smtClean="0">
                <a:latin typeface="Segoe UI Light" panose="020B0502040204020203" pitchFamily="34" charset="0"/>
                <a:cs typeface="Segoe UI Light" panose="020B0502040204020203" pitchFamily="34" charset="0"/>
              </a:rPr>
              <a:t>  Computers/PC</a:t>
            </a:r>
            <a:endParaRPr lang="en-US" dirty="0">
              <a:latin typeface="Segoe UI Light" panose="020B0502040204020203" pitchFamily="34" charset="0"/>
              <a:cs typeface="Segoe UI Light" panose="020B0502040204020203" pitchFamily="34" charset="0"/>
            </a:endParaRPr>
          </a:p>
          <a:p>
            <a:pPr lvl="1" algn="l">
              <a:buClr>
                <a:schemeClr val="hlink"/>
              </a:buClr>
              <a:buFontTx/>
              <a:buChar char="•"/>
              <a:defRPr/>
            </a:pPr>
            <a:r>
              <a:rPr lang="en-US" dirty="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Organizata</a:t>
            </a:r>
            <a:endParaRPr lang="en-US" dirty="0">
              <a:latin typeface="Segoe UI Light" panose="020B0502040204020203" pitchFamily="34" charset="0"/>
              <a:cs typeface="Segoe UI Light" panose="020B0502040204020203" pitchFamily="34" charset="0"/>
            </a:endParaRPr>
          </a:p>
          <a:p>
            <a:pPr lvl="1" algn="l">
              <a:buClr>
                <a:schemeClr val="hlink"/>
              </a:buClr>
              <a:buFontTx/>
              <a:buChar char="•"/>
              <a:defRPr/>
            </a:pPr>
            <a:r>
              <a:rPr lang="en-US" dirty="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Sherbime</a:t>
            </a:r>
            <a:endParaRPr lang="en-US" dirty="0">
              <a:latin typeface="Segoe UI Light" panose="020B0502040204020203" pitchFamily="34" charset="0"/>
              <a:cs typeface="Segoe UI Light" panose="020B0502040204020203" pitchFamily="34" charset="0"/>
            </a:endParaRPr>
          </a:p>
        </p:txBody>
      </p:sp>
      <p:sp>
        <p:nvSpPr>
          <p:cNvPr id="6148" name="AutoShape 7"/>
          <p:cNvSpPr>
            <a:spLocks noChangeArrowheads="1"/>
          </p:cNvSpPr>
          <p:nvPr/>
        </p:nvSpPr>
        <p:spPr bwMode="auto">
          <a:xfrm>
            <a:off x="2092326" y="3698876"/>
            <a:ext cx="8105775" cy="887413"/>
          </a:xfrm>
          <a:prstGeom prst="rect">
            <a:avLst/>
          </a:prstGeom>
          <a:solidFill>
            <a:srgbClr val="BBCDE3"/>
          </a:solidFill>
          <a:ln w="9525" algn="ctr">
            <a:solidFill>
              <a:srgbClr val="333333"/>
            </a:solidFill>
            <a:round/>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r>
              <a:rPr lang="en-US" b="0" dirty="0" err="1" smtClean="0">
                <a:latin typeface="Segoe UI Light" panose="020B0502040204020203" pitchFamily="34" charset="0"/>
                <a:cs typeface="Segoe UI Light" panose="020B0502040204020203" pitchFamily="34" charset="0"/>
              </a:rPr>
              <a:t>Keto</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certifikata</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verifikojne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identitetin</a:t>
            </a:r>
            <a:r>
              <a:rPr lang="en-US" b="0" dirty="0" smtClean="0">
                <a:latin typeface="Segoe UI Light" panose="020B0502040204020203" pitchFamily="34" charset="0"/>
                <a:cs typeface="Segoe UI Light" panose="020B0502040204020203" pitchFamily="34" charset="0"/>
              </a:rPr>
              <a:t> plus </a:t>
            </a:r>
            <a:r>
              <a:rPr lang="en-US" b="0" dirty="0" err="1" smtClean="0">
                <a:latin typeface="Segoe UI Light" panose="020B0502040204020203" pitchFamily="34" charset="0"/>
                <a:cs typeface="Segoe UI Light" panose="020B0502040204020203" pitchFamily="34" charset="0"/>
              </a:rPr>
              <a:t>atribute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tjera</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ketyre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certifikatave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qe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jane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subjekt</a:t>
            </a:r>
            <a:r>
              <a:rPr lang="en-US" b="0" dirty="0" smtClean="0">
                <a:latin typeface="Segoe UI Light" panose="020B0502040204020203" pitchFamily="34" charset="0"/>
                <a:cs typeface="Segoe UI Light" panose="020B0502040204020203" pitchFamily="34" charset="0"/>
              </a:rPr>
              <a:t> per </a:t>
            </a:r>
            <a:r>
              <a:rPr lang="en-US" b="0" dirty="0" err="1" smtClean="0">
                <a:latin typeface="Segoe UI Light" panose="020B0502040204020203" pitchFamily="34" charset="0"/>
                <a:cs typeface="Segoe UI Light" panose="020B0502040204020203" pitchFamily="34" charset="0"/>
              </a:rPr>
              <a:t>entitetet</a:t>
            </a:r>
            <a:r>
              <a:rPr lang="en-US" b="0" dirty="0" smtClean="0">
                <a:latin typeface="Segoe UI Light" panose="020B0502040204020203" pitchFamily="34" charset="0"/>
                <a:cs typeface="Segoe UI Light" panose="020B0502040204020203" pitchFamily="34" charset="0"/>
              </a:rPr>
              <a:t> e </a:t>
            </a:r>
            <a:r>
              <a:rPr lang="en-US" b="0" dirty="0" err="1" smtClean="0">
                <a:latin typeface="Segoe UI Light" panose="020B0502040204020203" pitchFamily="34" charset="0"/>
                <a:cs typeface="Segoe UI Light" panose="020B0502040204020203" pitchFamily="34" charset="0"/>
              </a:rPr>
              <a:t>tjera</a:t>
            </a:r>
            <a:endParaRPr lang="en-US" b="0" dirty="0">
              <a:latin typeface="Segoe UI Light" panose="020B0502040204020203" pitchFamily="34" charset="0"/>
              <a:cs typeface="Segoe UI Light" panose="020B0502040204020203" pitchFamily="34" charset="0"/>
            </a:endParaRPr>
          </a:p>
        </p:txBody>
      </p:sp>
      <p:pic>
        <p:nvPicPr>
          <p:cNvPr id="979983" name="Picture 15"/>
          <p:cNvPicPr>
            <a:picLocks noChangeAspect="1" noChangeArrowheads="1"/>
          </p:cNvPicPr>
          <p:nvPr/>
        </p:nvPicPr>
        <p:blipFill>
          <a:blip r:embed="rId4" cstate="print"/>
          <a:srcRect/>
          <a:stretch>
            <a:fillRect/>
          </a:stretch>
        </p:blipFill>
        <p:spPr bwMode="auto">
          <a:xfrm>
            <a:off x="8255001" y="1906589"/>
            <a:ext cx="1520825" cy="1373187"/>
          </a:xfrm>
          <a:prstGeom prst="rect">
            <a:avLst/>
          </a:prstGeom>
          <a:noFill/>
          <a:ln w="9525" algn="ctr">
            <a:noFill/>
            <a:miter lim="800000"/>
            <a:headEnd/>
            <a:tailEnd/>
          </a:ln>
          <a:effectLst>
            <a:outerShdw dist="35921" dir="2700000" algn="ctr" rotWithShape="0">
              <a:srgbClr val="AFAFAF"/>
            </a:outerShdw>
          </a:effectLst>
        </p:spPr>
      </p:pic>
      <p:pic>
        <p:nvPicPr>
          <p:cNvPr id="979984" name="Picture 16"/>
          <p:cNvPicPr>
            <a:picLocks noChangeAspect="1" noChangeArrowheads="1"/>
          </p:cNvPicPr>
          <p:nvPr/>
        </p:nvPicPr>
        <p:blipFill>
          <a:blip r:embed="rId5" cstate="print"/>
          <a:srcRect/>
          <a:stretch>
            <a:fillRect/>
          </a:stretch>
        </p:blipFill>
        <p:spPr bwMode="auto">
          <a:xfrm>
            <a:off x="8839200" y="4930776"/>
            <a:ext cx="984250" cy="944563"/>
          </a:xfrm>
          <a:prstGeom prst="rect">
            <a:avLst/>
          </a:prstGeom>
          <a:noFill/>
          <a:ln w="9525" algn="ctr">
            <a:noFill/>
            <a:miter lim="800000"/>
            <a:headEnd/>
            <a:tailEnd/>
          </a:ln>
          <a:effectLst>
            <a:outerShdw dist="35921" dir="2700000" algn="ctr" rotWithShape="0">
              <a:srgbClr val="AFAFAF"/>
            </a:outerShdw>
          </a:effectLst>
        </p:spPr>
      </p:pic>
      <p:pic>
        <p:nvPicPr>
          <p:cNvPr id="979986" name="Picture 18"/>
          <p:cNvPicPr>
            <a:picLocks noChangeAspect="1" noChangeArrowheads="1"/>
          </p:cNvPicPr>
          <p:nvPr/>
        </p:nvPicPr>
        <p:blipFill>
          <a:blip r:embed="rId6" cstate="print"/>
          <a:srcRect/>
          <a:stretch>
            <a:fillRect/>
          </a:stretch>
        </p:blipFill>
        <p:spPr bwMode="auto">
          <a:xfrm>
            <a:off x="9588500" y="5106988"/>
            <a:ext cx="654050" cy="666750"/>
          </a:xfrm>
          <a:prstGeom prst="rect">
            <a:avLst/>
          </a:prstGeom>
          <a:noFill/>
          <a:ln w="9525" algn="ctr">
            <a:noFill/>
            <a:miter lim="800000"/>
            <a:headEnd/>
            <a:tailEnd/>
          </a:ln>
          <a:effectLst>
            <a:outerShdw dist="35921" dir="2700000" algn="ctr" rotWithShape="0">
              <a:srgbClr val="AFAFAF"/>
            </a:outerShdw>
          </a:effectLst>
        </p:spPr>
      </p:pic>
      <p:pic>
        <p:nvPicPr>
          <p:cNvPr id="979985" name="Picture 17"/>
          <p:cNvPicPr>
            <a:picLocks noChangeAspect="1" noChangeArrowheads="1"/>
          </p:cNvPicPr>
          <p:nvPr/>
        </p:nvPicPr>
        <p:blipFill>
          <a:blip r:embed="rId7" cstate="print"/>
          <a:srcRect/>
          <a:stretch>
            <a:fillRect/>
          </a:stretch>
        </p:blipFill>
        <p:spPr bwMode="auto">
          <a:xfrm>
            <a:off x="7564439" y="4816476"/>
            <a:ext cx="1208087" cy="1160463"/>
          </a:xfrm>
          <a:prstGeom prst="rect">
            <a:avLst/>
          </a:prstGeom>
          <a:noFill/>
          <a:ln w="9525" algn="ctr">
            <a:noFill/>
            <a:miter lim="800000"/>
            <a:headEnd/>
            <a:tailEnd/>
          </a:ln>
          <a:effectLst>
            <a:outerShdw dist="35921" dir="2700000" algn="ctr" rotWithShape="0">
              <a:srgbClr val="AFAFAF"/>
            </a:outerShdw>
          </a:effectLst>
        </p:spPr>
      </p:pic>
      <p:pic>
        <p:nvPicPr>
          <p:cNvPr id="10" name="Picture 9"/>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246180" y="5987205"/>
            <a:ext cx="1847574" cy="739030"/>
          </a:xfrm>
          <a:prstGeom prst="rect">
            <a:avLst/>
          </a:prstGeom>
        </p:spPr>
      </p:pic>
    </p:spTree>
    <p:custDataLst>
      <p:tags r:id="rId1"/>
    </p:custDataLst>
    <p:extLst>
      <p:ext uri="{BB962C8B-B14F-4D97-AF65-F5344CB8AC3E}">
        <p14:creationId xmlns:p14="http://schemas.microsoft.com/office/powerpoint/2010/main" xmlns="" val="517257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Si </a:t>
            </a:r>
            <a:r>
              <a:rPr lang="en-US" dirty="0" err="1" smtClean="0"/>
              <a:t>funksionon</a:t>
            </a:r>
            <a:r>
              <a:rPr lang="en-US" dirty="0" smtClean="0"/>
              <a:t> </a:t>
            </a:r>
            <a:r>
              <a:rPr lang="en-US" dirty="0" err="1" smtClean="0"/>
              <a:t>hierarkia</a:t>
            </a:r>
            <a:r>
              <a:rPr lang="en-US" dirty="0" smtClean="0"/>
              <a:t> e </a:t>
            </a:r>
            <a:r>
              <a:rPr lang="en-US" dirty="0" err="1" smtClean="0"/>
              <a:t>certifikatave</a:t>
            </a:r>
            <a:r>
              <a:rPr lang="en-US" dirty="0" smtClean="0"/>
              <a:t> CA</a:t>
            </a:r>
          </a:p>
        </p:txBody>
      </p:sp>
      <p:sp>
        <p:nvSpPr>
          <p:cNvPr id="7171" name="Rounded Rectangle 812098"/>
          <p:cNvSpPr>
            <a:spLocks noGrp="1" noChangeArrowheads="1"/>
          </p:cNvSpPr>
          <p:nvPr>
            <p:ph type="body" idx="4294967295"/>
          </p:nvPr>
        </p:nvSpPr>
        <p:spPr>
          <a:xfrm>
            <a:off x="1990725" y="2079625"/>
            <a:ext cx="8339138" cy="4146550"/>
          </a:xfrm>
          <a:prstGeom prst="rect">
            <a:avLst/>
          </a:prstGeom>
          <a:solidFill>
            <a:srgbClr val="DEE7F1"/>
          </a:solidFill>
          <a:ln cap="flat" algn="ctr">
            <a:solidFill>
              <a:srgbClr val="333333"/>
            </a:solidFill>
            <a:round/>
            <a:headEnd type="none" w="med" len="med"/>
            <a:tailEnd type="none" w="med" len="med"/>
          </a:ln>
        </p:spPr>
        <p:txBody>
          <a:bodyPr lIns="91440" tIns="45720" rIns="91440" bIns="45720"/>
          <a:lstStyle/>
          <a:p>
            <a:pPr marL="0" indent="0">
              <a:spcBef>
                <a:spcPct val="0"/>
              </a:spcBef>
              <a:buNone/>
            </a:pPr>
            <a:r>
              <a:rPr lang="en-US" sz="1800" b="0" dirty="0" err="1" smtClean="0"/>
              <a:t>Arsye</a:t>
            </a:r>
            <a:r>
              <a:rPr lang="en-US" sz="1800" b="0" dirty="0" smtClean="0"/>
              <a:t> per </a:t>
            </a:r>
            <a:r>
              <a:rPr lang="en-US" sz="1800" b="0" dirty="0" err="1" smtClean="0"/>
              <a:t>te</a:t>
            </a:r>
            <a:r>
              <a:rPr lang="en-US" sz="1800" b="0" dirty="0" smtClean="0"/>
              <a:t> </a:t>
            </a:r>
            <a:r>
              <a:rPr lang="en-US" sz="1800" b="0" dirty="0" err="1" smtClean="0"/>
              <a:t>implementuar</a:t>
            </a:r>
            <a:r>
              <a:rPr lang="en-US" sz="1800" b="0" dirty="0" smtClean="0"/>
              <a:t> me </a:t>
            </a:r>
            <a:r>
              <a:rPr lang="en-US" sz="1800" b="0" dirty="0" err="1" smtClean="0"/>
              <a:t>shume</a:t>
            </a:r>
            <a:r>
              <a:rPr lang="en-US" sz="1800" b="0" dirty="0" smtClean="0"/>
              <a:t> </a:t>
            </a:r>
            <a:r>
              <a:rPr lang="en-US" sz="1800" b="0" dirty="0" err="1" smtClean="0"/>
              <a:t>sesa</a:t>
            </a:r>
            <a:r>
              <a:rPr lang="en-US" sz="1800" b="0" dirty="0" smtClean="0"/>
              <a:t> </a:t>
            </a:r>
            <a:r>
              <a:rPr lang="en-US" sz="1800" b="0" dirty="0" err="1" smtClean="0"/>
              <a:t>nje</a:t>
            </a:r>
            <a:r>
              <a:rPr lang="en-US" sz="1800" b="0" dirty="0" smtClean="0"/>
              <a:t> </a:t>
            </a:r>
            <a:r>
              <a:rPr lang="en-US" sz="1800" b="0" dirty="0" err="1" smtClean="0"/>
              <a:t>hierarki</a:t>
            </a:r>
            <a:r>
              <a:rPr lang="en-US" sz="1800" b="0" dirty="0" smtClean="0"/>
              <a:t> CA ne </a:t>
            </a:r>
            <a:r>
              <a:rPr lang="en-US" sz="1800" b="0" dirty="0" err="1" smtClean="0"/>
              <a:t>nje</a:t>
            </a:r>
            <a:r>
              <a:rPr lang="en-US" sz="1800" b="0" dirty="0" smtClean="0"/>
              <a:t> server </a:t>
            </a:r>
            <a:r>
              <a:rPr lang="en-US" sz="1800" b="0" dirty="0" err="1" smtClean="0"/>
              <a:t>te</a:t>
            </a:r>
            <a:r>
              <a:rPr lang="en-US" sz="1800" b="0" dirty="0" smtClean="0"/>
              <a:t> </a:t>
            </a:r>
            <a:r>
              <a:rPr lang="en-US" sz="1800" b="0" dirty="0" err="1" smtClean="0"/>
              <a:t>vetem</a:t>
            </a:r>
            <a:endParaRPr lang="en-US" sz="1800" b="0" dirty="0"/>
          </a:p>
        </p:txBody>
      </p:sp>
      <p:sp>
        <p:nvSpPr>
          <p:cNvPr id="7172" name="Rounded Rectangle 844806"/>
          <p:cNvSpPr>
            <a:spLocks noChangeArrowheads="1"/>
          </p:cNvSpPr>
          <p:nvPr/>
        </p:nvSpPr>
        <p:spPr bwMode="auto">
          <a:xfrm>
            <a:off x="2228851" y="2733676"/>
            <a:ext cx="7864475" cy="327025"/>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sz="1600" b="0" dirty="0" err="1" smtClean="0">
                <a:latin typeface="Segoe UI Light" panose="020B0502040204020203" pitchFamily="34" charset="0"/>
                <a:cs typeface="Segoe UI Light" panose="020B0502040204020203" pitchFamily="34" charset="0"/>
              </a:rPr>
              <a:t>Perdorimi</a:t>
            </a:r>
            <a:endParaRPr lang="en-US" sz="1600" b="0" dirty="0">
              <a:latin typeface="Segoe UI Light" panose="020B0502040204020203" pitchFamily="34" charset="0"/>
              <a:cs typeface="Segoe UI Light" panose="020B0502040204020203" pitchFamily="34" charset="0"/>
            </a:endParaRPr>
          </a:p>
        </p:txBody>
      </p:sp>
      <p:sp>
        <p:nvSpPr>
          <p:cNvPr id="7173" name="Rounded Rectangle 844808"/>
          <p:cNvSpPr>
            <a:spLocks noChangeArrowheads="1"/>
          </p:cNvSpPr>
          <p:nvPr/>
        </p:nvSpPr>
        <p:spPr bwMode="auto">
          <a:xfrm>
            <a:off x="2228851" y="3290889"/>
            <a:ext cx="7864475" cy="327025"/>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sz="1600" b="0" dirty="0" err="1" smtClean="0">
                <a:latin typeface="Segoe UI Light" panose="020B0502040204020203" pitchFamily="34" charset="0"/>
                <a:cs typeface="Segoe UI Light" panose="020B0502040204020203" pitchFamily="34" charset="0"/>
              </a:rPr>
              <a:t>Ndarjet</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organizative</a:t>
            </a:r>
            <a:r>
              <a:rPr lang="en-US" sz="1600" b="0" dirty="0" smtClean="0">
                <a:latin typeface="Segoe UI Light" panose="020B0502040204020203" pitchFamily="34" charset="0"/>
                <a:cs typeface="Segoe UI Light" panose="020B0502040204020203" pitchFamily="34" charset="0"/>
              </a:rPr>
              <a:t> </a:t>
            </a:r>
            <a:endParaRPr lang="en-US" sz="1600" b="0" dirty="0">
              <a:latin typeface="Segoe UI Light" panose="020B0502040204020203" pitchFamily="34" charset="0"/>
              <a:cs typeface="Segoe UI Light" panose="020B0502040204020203" pitchFamily="34" charset="0"/>
            </a:endParaRPr>
          </a:p>
        </p:txBody>
      </p:sp>
      <p:sp>
        <p:nvSpPr>
          <p:cNvPr id="7174" name="Rounded Rectangle 844808"/>
          <p:cNvSpPr>
            <a:spLocks noChangeArrowheads="1"/>
          </p:cNvSpPr>
          <p:nvPr/>
        </p:nvSpPr>
        <p:spPr bwMode="auto">
          <a:xfrm>
            <a:off x="2228851" y="3859214"/>
            <a:ext cx="7864475" cy="327025"/>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sz="1600" b="0" dirty="0" err="1" smtClean="0">
                <a:latin typeface="Segoe UI Light" panose="020B0502040204020203" pitchFamily="34" charset="0"/>
                <a:cs typeface="Segoe UI Light" panose="020B0502040204020203" pitchFamily="34" charset="0"/>
              </a:rPr>
              <a:t>Ndarje</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gjeografike</a:t>
            </a:r>
            <a:r>
              <a:rPr lang="en-US" sz="1600" b="0" dirty="0" smtClean="0">
                <a:latin typeface="Segoe UI Light" panose="020B0502040204020203" pitchFamily="34" charset="0"/>
                <a:cs typeface="Segoe UI Light" panose="020B0502040204020203" pitchFamily="34" charset="0"/>
              </a:rPr>
              <a:t> </a:t>
            </a:r>
            <a:endParaRPr lang="en-US" sz="1600" b="0" dirty="0">
              <a:latin typeface="Segoe UI Light" panose="020B0502040204020203" pitchFamily="34" charset="0"/>
              <a:cs typeface="Segoe UI Light" panose="020B0502040204020203" pitchFamily="34" charset="0"/>
            </a:endParaRPr>
          </a:p>
        </p:txBody>
      </p:sp>
      <p:sp>
        <p:nvSpPr>
          <p:cNvPr id="7175" name="Rounded Rectangle 844808"/>
          <p:cNvSpPr>
            <a:spLocks noChangeArrowheads="1"/>
          </p:cNvSpPr>
          <p:nvPr/>
        </p:nvSpPr>
        <p:spPr bwMode="auto">
          <a:xfrm>
            <a:off x="2228851" y="4379914"/>
            <a:ext cx="7864475" cy="327025"/>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 typeface="Arial" pitchFamily="34" charset="0"/>
              <a:buChar char="•"/>
            </a:pPr>
            <a:r>
              <a:rPr lang="en-US" sz="1600" b="0" dirty="0" err="1" smtClean="0">
                <a:latin typeface="Segoe UI Light" panose="020B0502040204020203" pitchFamily="34" charset="0"/>
                <a:cs typeface="Segoe UI Light" panose="020B0502040204020203" pitchFamily="34" charset="0"/>
              </a:rPr>
              <a:t>Balancimi</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i</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ngarkeses</a:t>
            </a:r>
            <a:endParaRPr lang="en-US" sz="1600" b="0" dirty="0">
              <a:latin typeface="Segoe UI Light" panose="020B0502040204020203" pitchFamily="34" charset="0"/>
              <a:cs typeface="Segoe UI Light" panose="020B0502040204020203" pitchFamily="34" charset="0"/>
            </a:endParaRPr>
          </a:p>
        </p:txBody>
      </p:sp>
      <p:sp>
        <p:nvSpPr>
          <p:cNvPr id="982024" name="AutoShape 8"/>
          <p:cNvSpPr>
            <a:spLocks noChangeArrowheads="1"/>
          </p:cNvSpPr>
          <p:nvPr/>
        </p:nvSpPr>
        <p:spPr bwMode="auto">
          <a:xfrm>
            <a:off x="1962151" y="1031875"/>
            <a:ext cx="8397875" cy="793750"/>
          </a:xfrm>
          <a:prstGeom prst="rect">
            <a:avLst/>
          </a:prstGeom>
          <a:solidFill>
            <a:schemeClr val="accent2">
              <a:lumMod val="40000"/>
              <a:lumOff val="60000"/>
            </a:schemeClr>
          </a:solidFill>
          <a:ln w="9525" algn="ctr">
            <a:solidFill>
              <a:srgbClr val="808080"/>
            </a:solidFill>
            <a:round/>
            <a:headEnd/>
            <a:tailEnd/>
          </a:ln>
          <a:effectLst>
            <a:outerShdw dist="35921" dir="2700000" algn="ctr" rotWithShape="0">
              <a:srgbClr val="C0C0C0"/>
            </a:outerShdw>
          </a:effectLst>
        </p:spPr>
        <p:txBody>
          <a:bodyPr anchor="ctr"/>
          <a:lstStyle/>
          <a:p>
            <a:pPr algn="l" eaLnBrk="1" hangingPunct="1">
              <a:lnSpc>
                <a:spcPct val="90000"/>
              </a:lnSpc>
              <a:spcBef>
                <a:spcPct val="40000"/>
              </a:spcBef>
              <a:defRPr/>
            </a:pPr>
            <a:r>
              <a:rPr lang="en-US" dirty="0" err="1" smtClean="0">
                <a:latin typeface="Segoe UI Light" panose="020B0502040204020203" pitchFamily="34" charset="0"/>
                <a:cs typeface="Segoe UI Light" panose="020B0502040204020203" pitchFamily="34" charset="0"/>
              </a:rPr>
              <a:t>Perfshin</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rrenjen</a:t>
            </a:r>
            <a:r>
              <a:rPr lang="en-US" dirty="0" smtClean="0">
                <a:latin typeface="Segoe UI Light" panose="020B0502040204020203" pitchFamily="34" charset="0"/>
                <a:cs typeface="Segoe UI Light" panose="020B0502040204020203" pitchFamily="34" charset="0"/>
              </a:rPr>
              <a:t> CA </a:t>
            </a:r>
            <a:r>
              <a:rPr lang="en-US" dirty="0" err="1" smtClean="0">
                <a:latin typeface="Segoe UI Light" panose="020B0502040204020203" pitchFamily="34" charset="0"/>
                <a:cs typeface="Segoe UI Light" panose="020B0502040204020203" pitchFamily="34" charset="0"/>
              </a:rPr>
              <a:t>dhe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nje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ose</a:t>
            </a:r>
            <a:r>
              <a:rPr lang="en-US" dirty="0" smtClean="0">
                <a:latin typeface="Segoe UI Light" panose="020B0502040204020203" pitchFamily="34" charset="0"/>
                <a:cs typeface="Segoe UI Light" panose="020B0502040204020203" pitchFamily="34" charset="0"/>
              </a:rPr>
              <a:t> me </a:t>
            </a:r>
            <a:r>
              <a:rPr lang="en-US" dirty="0" err="1" smtClean="0">
                <a:latin typeface="Segoe UI Light" panose="020B0502040204020203" pitchFamily="34" charset="0"/>
                <a:cs typeface="Segoe UI Light" panose="020B0502040204020203" pitchFamily="34" charset="0"/>
              </a:rPr>
              <a:t>shume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nivele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te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autoriteteve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te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tjera</a:t>
            </a:r>
            <a:r>
              <a:rPr lang="en-US" dirty="0" smtClean="0">
                <a:latin typeface="Segoe UI Light" panose="020B0502040204020203" pitchFamily="34" charset="0"/>
                <a:cs typeface="Segoe UI Light" panose="020B0502040204020203" pitchFamily="34" charset="0"/>
              </a:rPr>
              <a:t> CA </a:t>
            </a:r>
            <a:r>
              <a:rPr lang="en-US" dirty="0" err="1" smtClean="0">
                <a:latin typeface="Segoe UI Light" panose="020B0502040204020203" pitchFamily="34" charset="0"/>
                <a:cs typeface="Segoe UI Light" panose="020B0502040204020203" pitchFamily="34" charset="0"/>
              </a:rPr>
              <a:t>te</a:t>
            </a:r>
            <a:r>
              <a:rPr lang="en-US" dirty="0" smtClean="0">
                <a:latin typeface="Segoe UI Light" panose="020B0502040204020203" pitchFamily="34" charset="0"/>
                <a:cs typeface="Segoe UI Light" panose="020B0502040204020203" pitchFamily="34" charset="0"/>
              </a:rPr>
              <a:t> </a:t>
            </a:r>
            <a:r>
              <a:rPr lang="en-US" dirty="0" err="1" smtClean="0">
                <a:latin typeface="Segoe UI Light" panose="020B0502040204020203" pitchFamily="34" charset="0"/>
                <a:cs typeface="Segoe UI Light" panose="020B0502040204020203" pitchFamily="34" charset="0"/>
              </a:rPr>
              <a:t>nderfutura</a:t>
            </a:r>
            <a:endParaRPr lang="en-US" dirty="0">
              <a:latin typeface="Segoe UI Light" panose="020B0502040204020203" pitchFamily="34" charset="0"/>
              <a:cs typeface="Segoe UI Light" panose="020B0502040204020203" pitchFamily="34" charset="0"/>
            </a:endParaRPr>
          </a:p>
        </p:txBody>
      </p:sp>
      <p:sp>
        <p:nvSpPr>
          <p:cNvPr id="7177" name="Rounded Rectangle 844808"/>
          <p:cNvSpPr>
            <a:spLocks noChangeArrowheads="1"/>
          </p:cNvSpPr>
          <p:nvPr/>
        </p:nvSpPr>
        <p:spPr bwMode="auto">
          <a:xfrm>
            <a:off x="2228851" y="5507039"/>
            <a:ext cx="7864475" cy="327025"/>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sz="1600" b="0" dirty="0" err="1" smtClean="0">
                <a:latin typeface="Segoe UI Light" panose="020B0502040204020203" pitchFamily="34" charset="0"/>
                <a:cs typeface="Segoe UI Light" panose="020B0502040204020203" pitchFamily="34" charset="0"/>
              </a:rPr>
              <a:t>Akses</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administrativ</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i</a:t>
            </a:r>
            <a:r>
              <a:rPr lang="en-US" sz="1600" b="0" dirty="0" smtClean="0">
                <a:latin typeface="Segoe UI Light" panose="020B0502040204020203" pitchFamily="34" charset="0"/>
                <a:cs typeface="Segoe UI Light" panose="020B0502040204020203" pitchFamily="34" charset="0"/>
              </a:rPr>
              <a:t> </a:t>
            </a:r>
            <a:r>
              <a:rPr lang="en-US" sz="1600" b="0" dirty="0" err="1" smtClean="0">
                <a:latin typeface="Segoe UI Light" panose="020B0502040204020203" pitchFamily="34" charset="0"/>
                <a:cs typeface="Segoe UI Light" panose="020B0502040204020203" pitchFamily="34" charset="0"/>
              </a:rPr>
              <a:t>limituar</a:t>
            </a:r>
            <a:endParaRPr lang="en-US" sz="1600" b="0" dirty="0">
              <a:latin typeface="Segoe UI Light" panose="020B0502040204020203" pitchFamily="34" charset="0"/>
              <a:cs typeface="Segoe UI Light" panose="020B0502040204020203" pitchFamily="34" charset="0"/>
            </a:endParaRPr>
          </a:p>
        </p:txBody>
      </p:sp>
      <p:sp>
        <p:nvSpPr>
          <p:cNvPr id="7178" name="Rounded Rectangle 844808"/>
          <p:cNvSpPr>
            <a:spLocks noChangeArrowheads="1"/>
          </p:cNvSpPr>
          <p:nvPr/>
        </p:nvSpPr>
        <p:spPr bwMode="auto">
          <a:xfrm>
            <a:off x="2228851" y="4954589"/>
            <a:ext cx="7864475" cy="327025"/>
          </a:xfrm>
          <a:prstGeom prst="roundRect">
            <a:avLst>
              <a:gd name="adj" fmla="val 4167"/>
            </a:avLst>
          </a:prstGeom>
          <a:solidFill>
            <a:srgbClr val="F2E7CE"/>
          </a:solidFill>
          <a:ln w="9525" algn="ctr">
            <a:solidFill>
              <a:srgbClr val="333333"/>
            </a:solidFill>
            <a:round/>
            <a:headEnd/>
            <a:tailEnd/>
          </a:ln>
        </p:spPr>
        <p:txBody>
          <a:bodyPr anchor="ctr">
            <a:spAutoFit/>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sz="1600" b="0" dirty="0" err="1" smtClean="0">
                <a:latin typeface="Segoe UI Light" panose="020B0502040204020203" pitchFamily="34" charset="0"/>
                <a:cs typeface="Segoe UI Light" panose="020B0502040204020203" pitchFamily="34" charset="0"/>
              </a:rPr>
              <a:t>Disponueshmeri</a:t>
            </a:r>
            <a:r>
              <a:rPr lang="en-US" sz="1600" b="0" dirty="0" smtClean="0">
                <a:latin typeface="Segoe UI Light" panose="020B0502040204020203" pitchFamily="34" charset="0"/>
                <a:cs typeface="Segoe UI Light" panose="020B0502040204020203" pitchFamily="34" charset="0"/>
              </a:rPr>
              <a:t> e </a:t>
            </a:r>
            <a:r>
              <a:rPr lang="en-US" sz="1600" b="0" dirty="0" err="1" smtClean="0">
                <a:latin typeface="Segoe UI Light" panose="020B0502040204020203" pitchFamily="34" charset="0"/>
                <a:cs typeface="Segoe UI Light" panose="020B0502040204020203" pitchFamily="34" charset="0"/>
              </a:rPr>
              <a:t>larte</a:t>
            </a:r>
            <a:endParaRPr lang="en-US" sz="1600" b="0" dirty="0">
              <a:latin typeface="Segoe UI Light" panose="020B0502040204020203" pitchFamily="34" charset="0"/>
              <a:cs typeface="Segoe UI Light" panose="020B0502040204020203"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46180" y="5987205"/>
            <a:ext cx="1847574" cy="739030"/>
          </a:xfrm>
          <a:prstGeom prst="rect">
            <a:avLst/>
          </a:prstGeom>
        </p:spPr>
      </p:pic>
    </p:spTree>
    <p:custDataLst>
      <p:tags r:id="rId1"/>
    </p:custDataLst>
    <p:extLst>
      <p:ext uri="{BB962C8B-B14F-4D97-AF65-F5344CB8AC3E}">
        <p14:creationId xmlns:p14="http://schemas.microsoft.com/office/powerpoint/2010/main" xmlns="" val="1023058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47046"/>
            <a:ext cx="12192000" cy="1063487"/>
          </a:xfrm>
        </p:spPr>
        <p:txBody>
          <a:bodyPr>
            <a:normAutofit fontScale="90000"/>
          </a:bodyPr>
          <a:lstStyle/>
          <a:p>
            <a:pPr eaLnBrk="1" hangingPunct="1"/>
            <a:r>
              <a:rPr lang="en-US" dirty="0" err="1" smtClean="0"/>
              <a:t>Opsione</a:t>
            </a:r>
            <a:r>
              <a:rPr lang="en-US" dirty="0" smtClean="0"/>
              <a:t> per </a:t>
            </a:r>
            <a:r>
              <a:rPr lang="en-US" dirty="0" err="1" smtClean="0"/>
              <a:t>te</a:t>
            </a:r>
            <a:r>
              <a:rPr lang="en-US" dirty="0" smtClean="0"/>
              <a:t> </a:t>
            </a:r>
            <a:r>
              <a:rPr lang="en-US" dirty="0" err="1" smtClean="0"/>
              <a:t>implementuar</a:t>
            </a:r>
            <a:r>
              <a:rPr lang="en-US" dirty="0" smtClean="0"/>
              <a:t> </a:t>
            </a:r>
            <a:r>
              <a:rPr lang="en-US" dirty="0" err="1" smtClean="0"/>
              <a:t>Autoritetin</a:t>
            </a:r>
            <a:r>
              <a:rPr lang="en-US" dirty="0" smtClean="0"/>
              <a:t> e </a:t>
            </a:r>
            <a:r>
              <a:rPr lang="en-US" dirty="0" err="1" smtClean="0"/>
              <a:t>Certifikatave</a:t>
            </a:r>
            <a:endParaRPr lang="en-US" dirty="0" smtClean="0"/>
          </a:p>
        </p:txBody>
      </p:sp>
      <p:sp>
        <p:nvSpPr>
          <p:cNvPr id="9219" name="Rounded Rectangle 812098"/>
          <p:cNvSpPr>
            <a:spLocks noGrp="1" noChangeArrowheads="1"/>
          </p:cNvSpPr>
          <p:nvPr>
            <p:ph type="body" idx="4294967295"/>
          </p:nvPr>
        </p:nvSpPr>
        <p:spPr>
          <a:xfrm>
            <a:off x="1968500" y="1071563"/>
            <a:ext cx="8339138" cy="2057400"/>
          </a:xfrm>
          <a:prstGeom prst="rect">
            <a:avLst/>
          </a:prstGeom>
          <a:solidFill>
            <a:srgbClr val="DEE7F1"/>
          </a:solidFill>
          <a:ln cap="flat" algn="ctr">
            <a:solidFill>
              <a:srgbClr val="333333"/>
            </a:solidFill>
            <a:round/>
            <a:headEnd type="none" w="med" len="med"/>
            <a:tailEnd type="none" w="med" len="med"/>
          </a:ln>
        </p:spPr>
        <p:txBody>
          <a:bodyPr lIns="91440" tIns="45720" rIns="91440" bIns="45720"/>
          <a:lstStyle/>
          <a:p>
            <a:pPr marL="0" indent="0">
              <a:spcBef>
                <a:spcPct val="0"/>
              </a:spcBef>
              <a:buNone/>
            </a:pPr>
            <a:r>
              <a:rPr lang="en-US" b="0" dirty="0" err="1" smtClean="0"/>
              <a:t>Kur</a:t>
            </a:r>
            <a:r>
              <a:rPr lang="en-US" b="0" dirty="0" smtClean="0"/>
              <a:t> e </a:t>
            </a:r>
            <a:r>
              <a:rPr lang="en-US" b="0" dirty="0" err="1" smtClean="0"/>
              <a:t>implementoni</a:t>
            </a:r>
            <a:r>
              <a:rPr lang="en-US" b="0" dirty="0" smtClean="0"/>
              <a:t> </a:t>
            </a:r>
            <a:r>
              <a:rPr lang="en-US" b="0" dirty="0" err="1" smtClean="0"/>
              <a:t>duhet</a:t>
            </a:r>
            <a:r>
              <a:rPr lang="en-US" b="0" dirty="0" smtClean="0"/>
              <a:t> </a:t>
            </a:r>
            <a:r>
              <a:rPr lang="en-US" b="0" dirty="0" err="1" smtClean="0"/>
              <a:t>te</a:t>
            </a:r>
            <a:r>
              <a:rPr lang="en-US" b="0" dirty="0" smtClean="0"/>
              <a:t> </a:t>
            </a:r>
            <a:r>
              <a:rPr lang="en-US" b="0" dirty="0" err="1" smtClean="0"/>
              <a:t>keni</a:t>
            </a:r>
            <a:r>
              <a:rPr lang="en-US" b="0" dirty="0" smtClean="0"/>
              <a:t> </a:t>
            </a:r>
            <a:r>
              <a:rPr lang="en-US" b="0" dirty="0" err="1" smtClean="0"/>
              <a:t>parasysh</a:t>
            </a:r>
            <a:r>
              <a:rPr lang="en-US" b="0" dirty="0" smtClean="0"/>
              <a:t>: </a:t>
            </a:r>
          </a:p>
        </p:txBody>
      </p:sp>
      <p:sp>
        <p:nvSpPr>
          <p:cNvPr id="9220" name="Rounded Rectangle 844806"/>
          <p:cNvSpPr>
            <a:spLocks noChangeArrowheads="1"/>
          </p:cNvSpPr>
          <p:nvPr/>
        </p:nvSpPr>
        <p:spPr bwMode="auto">
          <a:xfrm>
            <a:off x="2260600" y="1749670"/>
            <a:ext cx="7754938" cy="411163"/>
          </a:xfrm>
          <a:prstGeom prst="roundRect">
            <a:avLst>
              <a:gd name="adj" fmla="val 4167"/>
            </a:avLst>
          </a:prstGeom>
          <a:solidFill>
            <a:srgbClr val="F2E7CE"/>
          </a:solidFill>
          <a:ln w="9525" algn="ctr">
            <a:solidFill>
              <a:srgbClr val="333333"/>
            </a:solidFill>
            <a:round/>
            <a:headEnd/>
            <a:tailEnd/>
          </a:ln>
        </p:spPr>
        <p:txBody>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Perdorimi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i</a:t>
            </a:r>
            <a:r>
              <a:rPr lang="en-US" b="0" dirty="0" smtClean="0">
                <a:latin typeface="Segoe UI Light" panose="020B0502040204020203" pitchFamily="34" charset="0"/>
                <a:cs typeface="Segoe UI Light" panose="020B0502040204020203" pitchFamily="34" charset="0"/>
              </a:rPr>
              <a:t> CA private </a:t>
            </a:r>
            <a:endParaRPr lang="en-US" b="0" dirty="0">
              <a:latin typeface="Segoe UI Light" panose="020B0502040204020203" pitchFamily="34" charset="0"/>
              <a:cs typeface="Segoe UI Light" panose="020B0502040204020203" pitchFamily="34" charset="0"/>
            </a:endParaRPr>
          </a:p>
        </p:txBody>
      </p:sp>
      <p:sp>
        <p:nvSpPr>
          <p:cNvPr id="9221" name="Rounded Rectangle 844808"/>
          <p:cNvSpPr>
            <a:spLocks noChangeArrowheads="1"/>
          </p:cNvSpPr>
          <p:nvPr/>
        </p:nvSpPr>
        <p:spPr bwMode="auto">
          <a:xfrm>
            <a:off x="2260600" y="2455863"/>
            <a:ext cx="7754938" cy="411162"/>
          </a:xfrm>
          <a:prstGeom prst="roundRect">
            <a:avLst>
              <a:gd name="adj" fmla="val 4167"/>
            </a:avLst>
          </a:prstGeom>
          <a:solidFill>
            <a:srgbClr val="F2E7CE"/>
          </a:solidFill>
          <a:ln w="9525" algn="ctr">
            <a:solidFill>
              <a:srgbClr val="333333"/>
            </a:solidFill>
            <a:round/>
            <a:headEnd/>
            <a:tailEnd/>
          </a:ln>
        </p:spPr>
        <p:txBody>
          <a:bodyPr/>
          <a:lstStyle>
            <a:lvl1pPr marL="228600" indent="-228600">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buClr>
                <a:srgbClr val="006699"/>
              </a:buClr>
              <a:buFontTx/>
              <a:buChar char="•"/>
            </a:pPr>
            <a:r>
              <a:rPr lang="en-US" b="0" dirty="0" err="1" smtClean="0">
                <a:latin typeface="Segoe UI Light" panose="020B0502040204020203" pitchFamily="34" charset="0"/>
                <a:cs typeface="Segoe UI Light" panose="020B0502040204020203" pitchFamily="34" charset="0"/>
              </a:rPr>
              <a:t>Perdorimi</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i</a:t>
            </a:r>
            <a:r>
              <a:rPr lang="en-US" b="0" dirty="0" smtClean="0">
                <a:latin typeface="Segoe UI Light" panose="020B0502040204020203" pitchFamily="34" charset="0"/>
                <a:cs typeface="Segoe UI Light" panose="020B0502040204020203" pitchFamily="34" charset="0"/>
              </a:rPr>
              <a:t> CA </a:t>
            </a:r>
            <a:r>
              <a:rPr lang="en-US" b="0" dirty="0" err="1" smtClean="0">
                <a:latin typeface="Segoe UI Light" panose="020B0502040204020203" pitchFamily="34" charset="0"/>
                <a:cs typeface="Segoe UI Light" panose="020B0502040204020203" pitchFamily="34" charset="0"/>
              </a:rPr>
              <a:t>publike</a:t>
            </a:r>
            <a:endParaRPr lang="en-US" b="0" dirty="0">
              <a:latin typeface="Segoe UI Light" panose="020B0502040204020203" pitchFamily="34" charset="0"/>
              <a:cs typeface="Segoe UI Light" panose="020B0502040204020203" pitchFamily="34" charset="0"/>
            </a:endParaRPr>
          </a:p>
        </p:txBody>
      </p:sp>
      <p:sp>
        <p:nvSpPr>
          <p:cNvPr id="9222" name="AutoShape 12"/>
          <p:cNvSpPr>
            <a:spLocks noChangeArrowheads="1"/>
          </p:cNvSpPr>
          <p:nvPr/>
        </p:nvSpPr>
        <p:spPr bwMode="auto">
          <a:xfrm>
            <a:off x="2085976" y="3400426"/>
            <a:ext cx="8105775" cy="1116013"/>
          </a:xfrm>
          <a:prstGeom prst="rect">
            <a:avLst/>
          </a:prstGeom>
          <a:solidFill>
            <a:srgbClr val="BBCDE3"/>
          </a:solidFill>
          <a:ln w="9525" algn="ctr">
            <a:solidFill>
              <a:srgbClr val="333333"/>
            </a:solidFill>
            <a:round/>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r>
              <a:rPr lang="en-US" b="0" dirty="0" smtClean="0">
                <a:latin typeface="Segoe UI Light" panose="020B0502040204020203" pitchFamily="34" charset="0"/>
                <a:cs typeface="Segoe UI Light" panose="020B0502040204020203" pitchFamily="34" charset="0"/>
              </a:rPr>
              <a:t>CA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brendshme</a:t>
            </a:r>
            <a:r>
              <a:rPr lang="en-US" b="0" dirty="0" smtClean="0">
                <a:latin typeface="Segoe UI Light" panose="020B0502040204020203" pitchFamily="34" charset="0"/>
                <a:cs typeface="Segoe UI Light" panose="020B0502040204020203" pitchFamily="34" charset="0"/>
              </a:rPr>
              <a:t>/private  </a:t>
            </a:r>
            <a:r>
              <a:rPr lang="en-US" b="0" dirty="0" err="1" smtClean="0">
                <a:latin typeface="Segoe UI Light" panose="020B0502040204020203" pitchFamily="34" charset="0"/>
                <a:cs typeface="Segoe UI Light" panose="020B0502040204020203" pitchFamily="34" charset="0"/>
              </a:rPr>
              <a:t>jane</a:t>
            </a:r>
            <a:r>
              <a:rPr lang="en-US" b="0" dirty="0" smtClean="0">
                <a:latin typeface="Segoe UI Light" panose="020B0502040204020203" pitchFamily="34" charset="0"/>
                <a:cs typeface="Segoe UI Light" panose="020B0502040204020203" pitchFamily="34" charset="0"/>
              </a:rPr>
              <a:t> me </a:t>
            </a:r>
            <a:r>
              <a:rPr lang="en-US" b="0" dirty="0" err="1" smtClean="0">
                <a:latin typeface="Segoe UI Light" panose="020B0502040204020203" pitchFamily="34" charset="0"/>
                <a:cs typeface="Segoe UI Light" panose="020B0502040204020203" pitchFamily="34" charset="0"/>
              </a:rPr>
              <a:t>pak</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kushtueshme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dhe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ofrojne</a:t>
            </a:r>
            <a:r>
              <a:rPr lang="en-US" b="0" dirty="0" smtClean="0">
                <a:latin typeface="Segoe UI Light" panose="020B0502040204020203" pitchFamily="34" charset="0"/>
                <a:cs typeface="Segoe UI Light" panose="020B0502040204020203" pitchFamily="34" charset="0"/>
              </a:rPr>
              <a:t> me </a:t>
            </a:r>
            <a:r>
              <a:rPr lang="en-US" b="0" dirty="0" err="1" smtClean="0">
                <a:latin typeface="Segoe UI Light" panose="020B0502040204020203" pitchFamily="34" charset="0"/>
                <a:cs typeface="Segoe UI Light" panose="020B0502040204020203" pitchFamily="34" charset="0"/>
              </a:rPr>
              <a:t>shume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opsione</a:t>
            </a:r>
            <a:r>
              <a:rPr lang="en-US" b="0" dirty="0" smtClean="0">
                <a:latin typeface="Segoe UI Light" panose="020B0502040204020203" pitchFamily="34" charset="0"/>
                <a:cs typeface="Segoe UI Light" panose="020B0502040204020203" pitchFamily="34" charset="0"/>
              </a:rPr>
              <a:t> administrative, </a:t>
            </a:r>
            <a:r>
              <a:rPr lang="en-US" b="0" dirty="0" err="1" smtClean="0">
                <a:latin typeface="Segoe UI Light" panose="020B0502040204020203" pitchFamily="34" charset="0"/>
                <a:cs typeface="Segoe UI Light" panose="020B0502040204020203" pitchFamily="34" charset="0"/>
              </a:rPr>
              <a:t>por</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certifikatat</a:t>
            </a:r>
            <a:r>
              <a:rPr lang="en-US" b="0" dirty="0" smtClean="0">
                <a:latin typeface="Segoe UI Light" panose="020B0502040204020203" pitchFamily="34" charset="0"/>
                <a:cs typeface="Segoe UI Light" panose="020B0502040204020203" pitchFamily="34" charset="0"/>
              </a:rPr>
              <a:t> e </a:t>
            </a:r>
            <a:r>
              <a:rPr lang="en-US" b="0" dirty="0" err="1" smtClean="0">
                <a:latin typeface="Segoe UI Light" panose="020B0502040204020203" pitchFamily="34" charset="0"/>
                <a:cs typeface="Segoe UI Light" panose="020B0502040204020203" pitchFamily="34" charset="0"/>
              </a:rPr>
              <a:t>kerkuara</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nuk</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jane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te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besueshme</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nga</a:t>
            </a:r>
            <a:r>
              <a:rPr lang="en-US" b="0" dirty="0" smtClean="0">
                <a:latin typeface="Segoe UI Light" panose="020B0502040204020203" pitchFamily="34" charset="0"/>
                <a:cs typeface="Segoe UI Light" panose="020B0502040204020203" pitchFamily="34" charset="0"/>
              </a:rPr>
              <a:t> </a:t>
            </a:r>
            <a:r>
              <a:rPr lang="en-US" b="0" dirty="0" err="1" smtClean="0">
                <a:latin typeface="Segoe UI Light" panose="020B0502040204020203" pitchFamily="34" charset="0"/>
                <a:cs typeface="Segoe UI Light" panose="020B0502040204020203" pitchFamily="34" charset="0"/>
              </a:rPr>
              <a:t>klientet</a:t>
            </a:r>
            <a:r>
              <a:rPr lang="en-US" b="0" dirty="0" smtClean="0">
                <a:latin typeface="Segoe UI Light" panose="020B0502040204020203" pitchFamily="34" charset="0"/>
                <a:cs typeface="Segoe UI Light" panose="020B0502040204020203" pitchFamily="34" charset="0"/>
              </a:rPr>
              <a:t> e </a:t>
            </a:r>
            <a:r>
              <a:rPr lang="en-US" b="0" dirty="0" err="1" smtClean="0">
                <a:latin typeface="Segoe UI Light" panose="020B0502040204020203" pitchFamily="34" charset="0"/>
                <a:cs typeface="Segoe UI Light" panose="020B0502040204020203" pitchFamily="34" charset="0"/>
              </a:rPr>
              <a:t>jashtem</a:t>
            </a:r>
            <a:endParaRPr lang="en-US" b="0" dirty="0">
              <a:latin typeface="Segoe UI Light" panose="020B0502040204020203" pitchFamily="34" charset="0"/>
              <a:cs typeface="Segoe UI Light" panose="020B0502040204020203" pitchFamily="34" charset="0"/>
            </a:endParaRPr>
          </a:p>
        </p:txBody>
      </p:sp>
    </p:spTree>
    <p:custDataLst>
      <p:tags r:id="rId1"/>
    </p:custDataLst>
    <p:extLst>
      <p:ext uri="{BB962C8B-B14F-4D97-AF65-F5344CB8AC3E}">
        <p14:creationId xmlns:p14="http://schemas.microsoft.com/office/powerpoint/2010/main" xmlns="" val="90518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86" name="Group 46"/>
          <p:cNvGraphicFramePr>
            <a:graphicFrameLocks noGrp="1"/>
          </p:cNvGraphicFramePr>
          <p:nvPr>
            <p:ph idx="1"/>
            <p:extLst>
              <p:ext uri="{D42A27DB-BD31-4B8C-83A1-F6EECF244321}">
                <p14:modId xmlns:p14="http://schemas.microsoft.com/office/powerpoint/2010/main" xmlns="" val="365292398"/>
              </p:ext>
            </p:extLst>
          </p:nvPr>
        </p:nvGraphicFramePr>
        <p:xfrm>
          <a:off x="1800714" y="842842"/>
          <a:ext cx="8502650" cy="5842961"/>
        </p:xfrm>
        <a:graphic>
          <a:graphicData uri="http://schemas.openxmlformats.org/drawingml/2006/table">
            <a:tbl>
              <a:tblPr/>
              <a:tblGrid>
                <a:gridCol w="4881563"/>
                <a:gridCol w="1831975"/>
                <a:gridCol w="1789112"/>
              </a:tblGrid>
              <a:tr h="429757">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1"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rgbClr val="E4CD9A"/>
                    </a:solidFill>
                  </a:tcPr>
                </a:tc>
                <a:tc>
                  <a:txBody>
                    <a:bodyPr/>
                    <a:lstStyle/>
                    <a:p>
                      <a:pPr marL="0" marR="0" lvl="0" indent="0" algn="ctr" defTabSz="914400" rtl="0" eaLnBrk="1" fontAlgn="base" latinLnBrk="0" hangingPunct="1">
                        <a:lnSpc>
                          <a:spcPct val="90000"/>
                        </a:lnSpc>
                        <a:spcBef>
                          <a:spcPct val="7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kompani</a:t>
                      </a:r>
                      <a:endParaRPr kumimoji="0" lang="en-US" sz="1800" b="1"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rgbClr val="E4CD9A"/>
                    </a:solidFill>
                  </a:tcPr>
                </a:tc>
                <a:tc>
                  <a:txBody>
                    <a:bodyPr/>
                    <a:lstStyle/>
                    <a:p>
                      <a:pPr marL="0" marR="0" lvl="0" indent="0" algn="ctr" defTabSz="914400" rtl="0" eaLnBrk="1" fontAlgn="base" latinLnBrk="0" hangingPunct="1">
                        <a:lnSpc>
                          <a:spcPct val="90000"/>
                        </a:lnSpc>
                        <a:spcBef>
                          <a:spcPct val="7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Stand-Alone/</a:t>
                      </a:r>
                      <a:r>
                        <a:rPr kumimoji="0" lang="en-US" sz="1800" b="1"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vetem</a:t>
                      </a:r>
                      <a:endParaRPr kumimoji="0" lang="en-US" sz="1800" b="1"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rgbClr val="E4CD9A"/>
                    </a:solidFill>
                  </a:tcPr>
                </a:tc>
              </a:tr>
              <a:tr h="429757">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Mund</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te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perdoren</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pa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sherbimet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direktori</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AD DS</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c>
                  <a:txBody>
                    <a:bodyPr/>
                    <a:lstStyle/>
                    <a:p>
                      <a:pPr marL="233363" marR="0" lvl="0" indent="-233363" algn="ctr"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1" i="0" u="none" strike="noStrike" cap="none" normalizeH="0" baseline="0" dirty="0" smtClean="0">
                          <a:ln>
                            <a:noFill/>
                          </a:ln>
                          <a:solidFill>
                            <a:srgbClr val="990033"/>
                          </a:solidFill>
                          <a:effectLst/>
                          <a:latin typeface="Segoe UI Light" panose="020B0502040204020203" pitchFamily="34" charset="0"/>
                          <a:cs typeface="Segoe UI Light" panose="020B0502040204020203" pitchFamily="34" charset="0"/>
                        </a:rPr>
                        <a:t>X</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r>
              <a:tr h="676639">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Perdor</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politikat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grupit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per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te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shperndare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lidhjet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besimit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per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lidhjet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besimit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te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krijuar</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me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rrenjen</a:t>
                      </a: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1" i="0" u="none" strike="noStrike" cap="none" normalizeH="0" baseline="0" dirty="0" smtClean="0">
                          <a:ln>
                            <a:noFill/>
                          </a:ln>
                          <a:solidFill>
                            <a:srgbClr val="990033"/>
                          </a:solidFill>
                          <a:effectLst/>
                          <a:latin typeface="Segoe UI Light" panose="020B0502040204020203" pitchFamily="34" charset="0"/>
                          <a:cs typeface="Segoe UI Light" panose="020B0502040204020203" pitchFamily="34" charset="0"/>
                        </a:rPr>
                        <a:t>X</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c>
                  <a:txBody>
                    <a:bodyPr/>
                    <a:lstStyle/>
                    <a:p>
                      <a:pPr marL="233363" marR="0" lvl="0" indent="-233363"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r>
              <a:tr h="429757">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Publikon</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certifikatat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dhe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i</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shperndan</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ne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sherbimet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direktori</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AD DS</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1" i="0" u="none" strike="noStrike" cap="none" normalizeH="0" baseline="0" dirty="0" smtClean="0">
                          <a:ln>
                            <a:noFill/>
                          </a:ln>
                          <a:solidFill>
                            <a:srgbClr val="990033"/>
                          </a:solidFill>
                          <a:effectLst/>
                          <a:latin typeface="Segoe UI Light" panose="020B0502040204020203" pitchFamily="34" charset="0"/>
                          <a:cs typeface="Segoe UI Light" panose="020B0502040204020203" pitchFamily="34" charset="0"/>
                        </a:rPr>
                        <a:t>X</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c>
                  <a:txBody>
                    <a:bodyPr/>
                    <a:lstStyle/>
                    <a:p>
                      <a:pPr marL="233363" marR="0" lvl="0" indent="-233363"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r>
              <a:tr h="676639">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Mund</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te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perforcoje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kontrollet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krendenciale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gjate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smtClean="0">
                          <a:ln>
                            <a:noFill/>
                          </a:ln>
                          <a:solidFill>
                            <a:schemeClr val="tx1"/>
                          </a:solidFill>
                          <a:effectLst/>
                          <a:latin typeface="Segoe UI Light" panose="020B0502040204020203" pitchFamily="34" charset="0"/>
                          <a:cs typeface="Segoe UI Light" panose="020B0502040204020203" pitchFamily="34" charset="0"/>
                        </a:rPr>
                        <a:t>anetaresimit</a:t>
                      </a: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1" i="0" u="none" strike="noStrike" cap="none" normalizeH="0" baseline="0" dirty="0" smtClean="0">
                          <a:ln>
                            <a:noFill/>
                          </a:ln>
                          <a:solidFill>
                            <a:srgbClr val="990033"/>
                          </a:solidFill>
                          <a:effectLst/>
                          <a:latin typeface="Segoe UI Light" panose="020B0502040204020203" pitchFamily="34" charset="0"/>
                          <a:cs typeface="Segoe UI Light" panose="020B0502040204020203" pitchFamily="34" charset="0"/>
                        </a:rPr>
                        <a:t>X</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c>
                  <a:txBody>
                    <a:bodyPr/>
                    <a:lstStyle/>
                    <a:p>
                      <a:pPr marL="233363" marR="0" lvl="0" indent="-233363"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r>
              <a:tr h="676639">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Mund</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te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gjeneroje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automatikisht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emrat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nga</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kredencialet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logimit</a:t>
                      </a: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1" i="0" u="none" strike="noStrike" cap="none" normalizeH="0" baseline="0" dirty="0" smtClean="0">
                          <a:ln>
                            <a:noFill/>
                          </a:ln>
                          <a:solidFill>
                            <a:srgbClr val="990033"/>
                          </a:solidFill>
                          <a:effectLst/>
                          <a:latin typeface="Segoe UI Light" panose="020B0502040204020203" pitchFamily="34" charset="0"/>
                          <a:cs typeface="Segoe UI Light" panose="020B0502040204020203" pitchFamily="34" charset="0"/>
                        </a:rPr>
                        <a:t>X</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c>
                  <a:txBody>
                    <a:bodyPr/>
                    <a:lstStyle/>
                    <a:p>
                      <a:pPr marL="233363" marR="0" lvl="0" indent="-233363"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r>
              <a:tr h="429757">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Perdor</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templated</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certifikatave</a:t>
                      </a: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1" i="0" u="none" strike="noStrike" cap="none" normalizeH="0" baseline="0" dirty="0" smtClean="0">
                          <a:ln>
                            <a:noFill/>
                          </a:ln>
                          <a:solidFill>
                            <a:srgbClr val="990033"/>
                          </a:solidFill>
                          <a:effectLst/>
                          <a:latin typeface="Segoe UI Light" panose="020B0502040204020203" pitchFamily="34" charset="0"/>
                          <a:cs typeface="Segoe UI Light" panose="020B0502040204020203" pitchFamily="34" charset="0"/>
                        </a:rPr>
                        <a:t>X</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c>
                  <a:txBody>
                    <a:bodyPr/>
                    <a:lstStyle/>
                    <a:p>
                      <a:pPr marL="233363" marR="0" lvl="0" indent="-233363"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r>
              <a:tr h="923521">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Perdoret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te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gjeneruar</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certifikatat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autentifikimit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Windows ne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nivel</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domaini</a:t>
                      </a: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1" i="0" u="none" strike="noStrike" cap="none" normalizeH="0" baseline="0" dirty="0" smtClean="0">
                          <a:ln>
                            <a:noFill/>
                          </a:ln>
                          <a:solidFill>
                            <a:srgbClr val="990033"/>
                          </a:solidFill>
                          <a:effectLst/>
                          <a:latin typeface="Segoe UI Light" panose="020B0502040204020203" pitchFamily="34" charset="0"/>
                          <a:cs typeface="Segoe UI Light" panose="020B0502040204020203" pitchFamily="34" charset="0"/>
                        </a:rPr>
                        <a:t>X</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c>
                  <a:txBody>
                    <a:bodyPr/>
                    <a:lstStyle/>
                    <a:p>
                      <a:pPr marL="233363" marR="0" lvl="0" indent="-233363"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r>
              <a:tr h="429757">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Mund</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te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perdore</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certifikatat</a:t>
                      </a:r>
                      <a:r>
                        <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 e auto-</a:t>
                      </a:r>
                      <a:r>
                        <a:rPr kumimoji="0" lang="en-US" sz="1800" b="0" i="0" u="none" strike="noStrike" cap="none" normalizeH="0" baseline="0" dirty="0" err="1" smtClean="0">
                          <a:ln>
                            <a:noFill/>
                          </a:ln>
                          <a:solidFill>
                            <a:schemeClr val="tx1"/>
                          </a:solidFill>
                          <a:effectLst/>
                          <a:latin typeface="Segoe UI Light" panose="020B0502040204020203" pitchFamily="34" charset="0"/>
                          <a:cs typeface="Segoe UI Light" panose="020B0502040204020203" pitchFamily="34" charset="0"/>
                        </a:rPr>
                        <a:t>anetaresise</a:t>
                      </a: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0" marR="0" lvl="0" indent="0" algn="ctr"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1" i="0" u="none" strike="noStrike" cap="none" normalizeH="0" baseline="0" dirty="0" smtClean="0">
                          <a:ln>
                            <a:noFill/>
                          </a:ln>
                          <a:solidFill>
                            <a:srgbClr val="990033"/>
                          </a:solidFill>
                          <a:effectLst/>
                          <a:latin typeface="Segoe UI Light" panose="020B0502040204020203" pitchFamily="34" charset="0"/>
                          <a:cs typeface="Segoe UI Light" panose="020B0502040204020203" pitchFamily="34" charset="0"/>
                        </a:rPr>
                        <a:t>X</a:t>
                      </a: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c>
                  <a:txBody>
                    <a:bodyPr/>
                    <a:lstStyle/>
                    <a:p>
                      <a:pPr marL="233363" marR="0" lvl="0" indent="-233363" algn="ctr" defTabSz="914400" rtl="0" eaLnBrk="1" fontAlgn="base" latinLnBrk="0" hangingPunct="1">
                        <a:lnSpc>
                          <a:spcPct val="90000"/>
                        </a:lnSpc>
                        <a:spcBef>
                          <a:spcPct val="70000"/>
                        </a:spcBef>
                        <a:spcAft>
                          <a:spcPct val="0"/>
                        </a:spcAft>
                        <a:buClr>
                          <a:schemeClr val="hlink"/>
                        </a:buClr>
                        <a:buSzPct val="90000"/>
                        <a:buFontTx/>
                        <a:buNone/>
                        <a:tabLst/>
                      </a:pPr>
                      <a:endParaRPr kumimoji="0" lang="en-US" sz="1800" b="0"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endParaRPr>
                    </a:p>
                  </a:txBody>
                  <a:tcPr marT="91438" marB="91438" anchor="ctr" horzOverflow="overflow">
                    <a:lnL w="12700" cap="flat" cmpd="sng" algn="ctr">
                      <a:solidFill>
                        <a:srgbClr val="D2AC56"/>
                      </a:solidFill>
                      <a:prstDash val="solid"/>
                      <a:round/>
                      <a:headEnd type="none" w="med" len="med"/>
                      <a:tailEnd type="none" w="med" len="med"/>
                    </a:lnL>
                    <a:lnR w="12700" cap="flat" cmpd="sng" algn="ctr">
                      <a:solidFill>
                        <a:srgbClr val="D2AC56"/>
                      </a:solidFill>
                      <a:prstDash val="solid"/>
                      <a:round/>
                      <a:headEnd type="none" w="med" len="med"/>
                      <a:tailEnd type="none" w="med" len="med"/>
                    </a:lnR>
                    <a:lnT w="12700" cap="flat" cmpd="sng" algn="ctr">
                      <a:solidFill>
                        <a:srgbClr val="D2AC56"/>
                      </a:solidFill>
                      <a:prstDash val="solid"/>
                      <a:round/>
                      <a:headEnd type="none" w="med" len="med"/>
                      <a:tailEnd type="none" w="med" len="med"/>
                    </a:lnT>
                    <a:lnB w="12700" cap="flat" cmpd="sng" algn="ctr">
                      <a:solidFill>
                        <a:srgbClr val="D2AC56"/>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Rectangle 2"/>
          <p:cNvSpPr txBox="1">
            <a:spLocks noChangeArrowheads="1"/>
          </p:cNvSpPr>
          <p:nvPr/>
        </p:nvSpPr>
        <p:spPr>
          <a:xfrm>
            <a:off x="379514" y="182215"/>
            <a:ext cx="11524432" cy="667639"/>
          </a:xfrm>
          <a:prstGeom prst="rect">
            <a:avLst/>
          </a:prstGeom>
        </p:spPr>
        <p:txBody>
          <a:bodyPr vert="horz" lIns="91409" tIns="45705" rIns="91409" bIns="45705" rtlCol="0" anchor="t" anchorCtr="0">
            <a:normAutofit fontScale="97500"/>
          </a:bodyPr>
          <a:lst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err="1" smtClean="0"/>
              <a:t>Opsione</a:t>
            </a:r>
            <a:r>
              <a:rPr lang="en-US" dirty="0" smtClean="0"/>
              <a:t> per </a:t>
            </a:r>
            <a:r>
              <a:rPr lang="en-US" dirty="0" err="1" smtClean="0"/>
              <a:t>te</a:t>
            </a:r>
            <a:r>
              <a:rPr lang="en-US" dirty="0" smtClean="0"/>
              <a:t> </a:t>
            </a:r>
            <a:r>
              <a:rPr lang="en-US" dirty="0" err="1" smtClean="0"/>
              <a:t>integruar</a:t>
            </a:r>
            <a:r>
              <a:rPr lang="en-US" dirty="0" smtClean="0"/>
              <a:t> AD </a:t>
            </a:r>
            <a:r>
              <a:rPr lang="en-US" dirty="0"/>
              <a:t>CS </a:t>
            </a:r>
            <a:r>
              <a:rPr lang="en-US" dirty="0" err="1" smtClean="0"/>
              <a:t>dhe</a:t>
            </a:r>
            <a:r>
              <a:rPr lang="en-US" dirty="0" smtClean="0"/>
              <a:t>  </a:t>
            </a:r>
            <a:r>
              <a:rPr lang="en-US" dirty="0"/>
              <a:t>AD DS</a:t>
            </a:r>
            <a:endParaRPr lang="en-US" dirty="0" smtClean="0"/>
          </a:p>
        </p:txBody>
      </p:sp>
    </p:spTree>
    <p:custDataLst>
      <p:tags r:id="rId1"/>
    </p:custDataLst>
    <p:extLst>
      <p:ext uri="{BB962C8B-B14F-4D97-AF65-F5344CB8AC3E}">
        <p14:creationId xmlns:p14="http://schemas.microsoft.com/office/powerpoint/2010/main" xmlns="" val="2078217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dirty="0" smtClean="0"/>
              <a:t>Tool-se per </a:t>
            </a:r>
            <a:r>
              <a:rPr lang="en-US" dirty="0" err="1" smtClean="0"/>
              <a:t>te</a:t>
            </a:r>
            <a:r>
              <a:rPr lang="en-US" dirty="0" smtClean="0"/>
              <a:t> </a:t>
            </a:r>
            <a:r>
              <a:rPr lang="en-US" dirty="0" err="1" smtClean="0"/>
              <a:t>menaxhuar</a:t>
            </a:r>
            <a:r>
              <a:rPr lang="en-US" dirty="0" smtClean="0"/>
              <a:t> </a:t>
            </a:r>
            <a:r>
              <a:rPr lang="en-US" dirty="0" err="1" smtClean="0"/>
              <a:t>sherbimet</a:t>
            </a:r>
            <a:r>
              <a:rPr lang="en-US" dirty="0" smtClean="0"/>
              <a:t> </a:t>
            </a:r>
            <a:r>
              <a:rPr lang="en-US" dirty="0" err="1" smtClean="0"/>
              <a:t>certifikate</a:t>
            </a:r>
            <a:r>
              <a:rPr lang="en-US" dirty="0" smtClean="0"/>
              <a:t> AD CS</a:t>
            </a:r>
          </a:p>
        </p:txBody>
      </p:sp>
      <p:sp>
        <p:nvSpPr>
          <p:cNvPr id="4" name="Content Placeholder 6"/>
          <p:cNvSpPr>
            <a:spLocks noGrp="1"/>
          </p:cNvSpPr>
          <p:nvPr>
            <p:ph sz="quarter" idx="10"/>
          </p:nvPr>
        </p:nvSpPr>
        <p:spPr>
          <a:xfrm>
            <a:off x="379413" y="1417638"/>
            <a:ext cx="11525250" cy="5260975"/>
          </a:xfrm>
        </p:spPr>
        <p:txBody>
          <a:bodyPr>
            <a:normAutofit/>
          </a:bodyPr>
          <a:lstStyle/>
          <a:p>
            <a:pPr marL="228600" indent="-114300">
              <a:buFontTx/>
              <a:buChar char="•"/>
              <a:defRPr/>
            </a:pPr>
            <a:r>
              <a:rPr lang="en-US" sz="2800" dirty="0" err="1" smtClean="0"/>
              <a:t>Autoriteti</a:t>
            </a:r>
            <a:r>
              <a:rPr lang="en-US" sz="2800" dirty="0" smtClean="0"/>
              <a:t> </a:t>
            </a:r>
            <a:r>
              <a:rPr lang="en-US" sz="2800" dirty="0" err="1" smtClean="0"/>
              <a:t>i</a:t>
            </a:r>
            <a:r>
              <a:rPr lang="en-US" sz="2800" dirty="0" smtClean="0"/>
              <a:t> </a:t>
            </a:r>
            <a:r>
              <a:rPr lang="en-US" sz="2800" dirty="0" err="1" smtClean="0"/>
              <a:t>certifikatave</a:t>
            </a:r>
            <a:r>
              <a:rPr lang="en-US" sz="2800" dirty="0" smtClean="0"/>
              <a:t> </a:t>
            </a:r>
            <a:endParaRPr lang="en-US" sz="2800" dirty="0" smtClean="0"/>
          </a:p>
          <a:p>
            <a:pPr marL="228600" indent="-114300">
              <a:buFontTx/>
              <a:buChar char="•"/>
              <a:defRPr/>
            </a:pPr>
            <a:r>
              <a:rPr lang="en-US" sz="2800" dirty="0" err="1" smtClean="0"/>
              <a:t>Templatet</a:t>
            </a:r>
            <a:r>
              <a:rPr lang="en-US" sz="2800" dirty="0" smtClean="0"/>
              <a:t> </a:t>
            </a:r>
            <a:r>
              <a:rPr lang="en-US" sz="2800" dirty="0" err="1" smtClean="0"/>
              <a:t>certifikate</a:t>
            </a:r>
            <a:endParaRPr lang="en-US" sz="2800" dirty="0" smtClean="0"/>
          </a:p>
          <a:p>
            <a:pPr marL="228600" indent="-114300">
              <a:buFontTx/>
              <a:buChar char="•"/>
              <a:defRPr/>
            </a:pPr>
            <a:r>
              <a:rPr lang="en-US" sz="2800" dirty="0" smtClean="0"/>
              <a:t>Online Responder</a:t>
            </a:r>
          </a:p>
          <a:p>
            <a:pPr marL="228600" indent="-114300">
              <a:buFontTx/>
              <a:buChar char="•"/>
              <a:defRPr/>
            </a:pPr>
            <a:r>
              <a:rPr lang="en-US" sz="2800" dirty="0" smtClean="0"/>
              <a:t>Enterprise PKI/PKI ne </a:t>
            </a:r>
            <a:r>
              <a:rPr lang="en-US" sz="2800" dirty="0" err="1" smtClean="0"/>
              <a:t>nivel</a:t>
            </a:r>
            <a:r>
              <a:rPr lang="en-US" sz="2800" dirty="0" smtClean="0"/>
              <a:t> </a:t>
            </a:r>
            <a:r>
              <a:rPr lang="en-US" sz="2800" dirty="0" err="1" smtClean="0"/>
              <a:t>kompanie</a:t>
            </a:r>
            <a:endParaRPr lang="en-US" sz="2800" dirty="0" smtClean="0"/>
          </a:p>
          <a:p>
            <a:pPr marL="228600" indent="-114300">
              <a:buFontTx/>
              <a:buChar char="•"/>
              <a:defRPr/>
            </a:pPr>
            <a:r>
              <a:rPr lang="en-US" sz="2800" dirty="0" smtClean="0"/>
              <a:t>Certificates/</a:t>
            </a:r>
            <a:r>
              <a:rPr lang="en-US" sz="2800" dirty="0" err="1" smtClean="0"/>
              <a:t>Certifikatat</a:t>
            </a:r>
            <a:endParaRPr lang="en-US" sz="28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p14="http://schemas.microsoft.com/office/powerpoint/2010/main" xmlns="" val="4647871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2372953C8DDD4DA31FD599B3FC6041" ma:contentTypeVersion="0" ma:contentTypeDescription="Create a new document." ma:contentTypeScope="" ma:versionID="6b74ad2281637a75594514b58e8c5741">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CBC53E-7550-4F12-88A6-694577C03EA2}">
  <ds:schemaRef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0FD8F0E2-9D01-4AC1-BAD8-F2DF20AA4AD0}">
  <ds:schemaRefs>
    <ds:schemaRef ds:uri="http://schemas.microsoft.com/sharepoint/v3/contenttype/forms"/>
  </ds:schemaRefs>
</ds:datastoreItem>
</file>

<file path=customXml/itemProps3.xml><?xml version="1.0" encoding="utf-8"?>
<ds:datastoreItem xmlns:ds="http://schemas.openxmlformats.org/officeDocument/2006/customXml" ds:itemID="{A51E883A-E289-4452-9CF4-598C1FADE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30437</TotalTime>
  <Words>2609</Words>
  <Application>Microsoft Office PowerPoint</Application>
  <PresentationFormat>Custom</PresentationFormat>
  <Paragraphs>260</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1_Office Theme</vt:lpstr>
      <vt:lpstr>Te kuptojme “Active Directory”</vt:lpstr>
      <vt:lpstr>Slide 2</vt:lpstr>
      <vt:lpstr>Ceshtje </vt:lpstr>
      <vt:lpstr>Ceshtja 1</vt:lpstr>
      <vt:lpstr>Cfare eshte autoriteti i certifikatave?</vt:lpstr>
      <vt:lpstr>Si funksionon hierarkia e certifikatave CA</vt:lpstr>
      <vt:lpstr>Opsione per te implementuar Autoritetin e Certifikatave</vt:lpstr>
      <vt:lpstr>Slide 8</vt:lpstr>
      <vt:lpstr>Tool-se per te menaxhuar sherbimet certifikate AD CS</vt:lpstr>
      <vt:lpstr>Ceshtja 2</vt:lpstr>
      <vt:lpstr>Cfare jane Certifikatat Dixhitale? </vt:lpstr>
      <vt:lpstr>Slide 12</vt:lpstr>
      <vt:lpstr>Cfare jane templated e certifikatave?  </vt:lpstr>
      <vt:lpstr>Implemento anetaresimin e Certifikates dhe kthimin e tyre</vt:lpstr>
      <vt:lpstr>Opsione per te implementuar anetaresimin e cetifikates </vt:lpstr>
      <vt:lpstr>Administrimi i Anetaresimit ne Certifiakte</vt:lpstr>
      <vt:lpstr>Slide 17</vt:lpstr>
      <vt:lpstr>Cfare eshte kthimi i Certifikates?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lushi</cp:lastModifiedBy>
  <cp:revision>201</cp:revision>
  <dcterms:created xsi:type="dcterms:W3CDTF">2013-02-15T23:12:42Z</dcterms:created>
  <dcterms:modified xsi:type="dcterms:W3CDTF">2018-05-23T07:59:09Z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0x0101001C2372953C8DDD4DA31FD599B3FC6041</vt:lpwstr>
  </property>
  <property fmtid="{D5CDD505-2E9C-101B-9397-08002B2CF9AE}" pid="3" name="IsMyDocuments">
    <vt:bool>true</vt:bool>
  </property>
  <property fmtid="{D5CDD505-2E9C-101B-9397-08002B2CF9AE}" pid="4" name="ArticulateGUID">
    <vt:lpwstr>8DE96F73-E811-413D-8A49-A4C95970A079</vt:lpwstr>
  </property>
  <property fmtid="{D5CDD505-2E9C-101B-9397-08002B2CF9AE}" pid="5" name="ArticulatePath">
    <vt:lpwstr>AD-3-L9</vt:lpwstr>
  </property>
</Properties>
</file>