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docProps/custom.xml" ContentType="application/vnd.openxmlformats-officedocument.custom-propertie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71" r:id="rId5"/>
    <p:sldId id="285" r:id="rId6"/>
    <p:sldId id="390" r:id="rId7"/>
    <p:sldId id="391" r:id="rId8"/>
    <p:sldId id="392" r:id="rId9"/>
    <p:sldId id="393" r:id="rId10"/>
    <p:sldId id="394" r:id="rId11"/>
    <p:sldId id="395" r:id="rId12"/>
    <p:sldId id="396" r:id="rId13"/>
    <p:sldId id="397" r:id="rId14"/>
    <p:sldId id="398" r:id="rId15"/>
    <p:sldId id="399" r:id="rId16"/>
    <p:sldId id="402" r:id="rId17"/>
    <p:sldId id="404" r:id="rId18"/>
    <p:sldId id="405" r:id="rId19"/>
    <p:sldId id="407" r:id="rId20"/>
    <p:sldId id="409"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6C400"/>
    <a:srgbClr val="82BF36"/>
    <a:srgbClr val="7FBA00"/>
    <a:srgbClr val="1F497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2369" autoAdjust="0"/>
  </p:normalViewPr>
  <p:slideViewPr>
    <p:cSldViewPr snapToGrid="0">
      <p:cViewPr varScale="1">
        <p:scale>
          <a:sx n="55" d="100"/>
          <a:sy n="55" d="100"/>
        </p:scale>
        <p:origin x="-1080" y="-78"/>
      </p:cViewPr>
      <p:guideLst>
        <p:guide orient="horz" pos="2160"/>
        <p:guide pos="3840"/>
      </p:guideLst>
    </p:cSldViewPr>
  </p:slideViewPr>
  <p:outlineViewPr>
    <p:cViewPr>
      <p:scale>
        <a:sx n="33" d="100"/>
        <a:sy n="33" d="100"/>
      </p:scale>
      <p:origin x="0" y="-36120"/>
    </p:cViewPr>
  </p:outlineViewPr>
  <p:notesTextViewPr>
    <p:cViewPr>
      <p:scale>
        <a:sx n="1" d="1"/>
        <a:sy n="1" d="1"/>
      </p:scale>
      <p:origin x="0" y="0"/>
    </p:cViewPr>
  </p:notesTextViewPr>
  <p:notesViewPr>
    <p:cSldViewPr snapToGrid="0">
      <p:cViewPr varScale="1">
        <p:scale>
          <a:sx n="68" d="100"/>
          <a:sy n="68" d="100"/>
        </p:scale>
        <p:origin x="3288" y="6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2E7B4A-039C-48A2-9B2C-AF16AA3873D8}" type="datetimeFigureOut">
              <a:rPr lang="en-US" smtClean="0"/>
              <a:pPr/>
              <a:t>5/23/2018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5FCDD8-505C-48BF-B1E5-CD9B258934D2}" type="slidenum">
              <a:rPr lang="en-US" smtClean="0"/>
              <a:pPr/>
              <a:t>‹#›</a:t>
            </a:fld>
            <a:endParaRPr lang="en-US"/>
          </a:p>
        </p:txBody>
      </p:sp>
    </p:spTree>
    <p:extLst>
      <p:ext uri="{BB962C8B-B14F-4D97-AF65-F5344CB8AC3E}">
        <p14:creationId xmlns="" xmlns:p14="http://schemas.microsoft.com/office/powerpoint/2010/main" val="1781922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05A0C-54D9-45AA-87D4-C551D08DFCE1}" type="datetimeFigureOut">
              <a:rPr lang="en-US" smtClean="0"/>
              <a:pPr/>
              <a:t>5/23/2018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D207A-07DF-40AD-A916-9872E089CE7A}" type="slidenum">
              <a:rPr lang="en-US" smtClean="0"/>
              <a:pPr/>
              <a:t>‹#›</a:t>
            </a:fld>
            <a:endParaRPr lang="en-US"/>
          </a:p>
        </p:txBody>
      </p:sp>
    </p:spTree>
    <p:extLst>
      <p:ext uri="{BB962C8B-B14F-4D97-AF65-F5344CB8AC3E}">
        <p14:creationId xmlns="" xmlns:p14="http://schemas.microsoft.com/office/powerpoint/2010/main" val="129571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pPr/>
              <a:t>1</a:t>
            </a:fld>
            <a:endParaRPr lang="en-US" dirty="0"/>
          </a:p>
        </p:txBody>
      </p:sp>
      <p:sp>
        <p:nvSpPr>
          <p:cNvPr id="3" name="Notes Placeholder 2"/>
          <p:cNvSpPr>
            <a:spLocks noGrp="1"/>
          </p:cNvSpPr>
          <p:nvPr>
            <p:ph type="body" idx="1"/>
          </p:nvPr>
        </p:nvSpPr>
        <p:spPr/>
        <p:txBody>
          <a:bodyPr/>
          <a:lstStyle/>
          <a:p>
            <a:r>
              <a:rPr lang="en-US" dirty="0" smtClean="0"/>
              <a:t>1 minute</a:t>
            </a:r>
            <a:endParaRPr lang="en-US" dirty="0"/>
          </a:p>
        </p:txBody>
      </p:sp>
    </p:spTree>
    <p:extLst>
      <p:ext uri="{BB962C8B-B14F-4D97-AF65-F5344CB8AC3E}">
        <p14:creationId xmlns="" xmlns:p14="http://schemas.microsoft.com/office/powerpoint/2010/main" val="18061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BB508A29-6997-4219-9F57-3A77E9B6B4D2}" type="slidenum">
              <a:rPr lang="en-US" b="0">
                <a:latin typeface="Arial" panose="020B0604020202020204" pitchFamily="34" charset="0"/>
              </a:rPr>
              <a:pPr/>
              <a:t>11</a:t>
            </a:fld>
            <a:endParaRPr lang="en-US" b="0">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314325" y="2306638"/>
            <a:ext cx="6286500" cy="6721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
        <p:nvSpPr>
          <p:cNvPr id="37893"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37894"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265040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3FBBD708-B097-46EB-85FB-5096391563F7}" type="slidenum">
              <a:rPr lang="en-US" b="0">
                <a:latin typeface="Arial" panose="020B0604020202020204" pitchFamily="34" charset="0"/>
              </a:rPr>
              <a:pPr/>
              <a:t>12</a:t>
            </a:fld>
            <a:endParaRPr lang="en-US" b="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314325" y="2306638"/>
            <a:ext cx="6286500" cy="6721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In this design, external users, such as customers, can access the Web application by authenticating to the external account federation server, which is located in the perimeter network. External users have user accounts in the perimeter-network Active Directory forest. Internal users, such as employees, also can access the Web application by authenticating to the internal account federation server, which is located in the internal network. Internal users have accounts in the internal Active Directory forest.</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If the Web-based application is a Windows NT token-based application, the AD FS Web Agent that is running on the Web application server intercepts requests and creates Windows NT security tokens, which are required by the Web application to make authorization decisions. For external users, this is possible because the AD FS-enabled Web server that hosts the Windows NT token-based application is joined to the domain in the external forest. For internal users, this is enabled through the forest trust relationship that exists between the perimeter forest and the internal forest.</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If the Web-based application is a claims-aware application, the AD FS Web Agent that is running on the Web application server does not have to create Windows NT security tokens for the user. The AD FS Web agent can expose the claims that come across, which makes it possible for the application to make authorization decisions based on the contents of the security token that is provided by the account federation server. As a result, when it deploys claims-aware applications, the AD FS-enabled Web server does not have to be joined to the domain, and the external-forest-to-internal-forest trust is not required. </a:t>
            </a:r>
            <a:endParaRPr lang="en-US" b="1" dirty="0" smtClean="0">
              <a:latin typeface="Arial" panose="020B0604020202020204" pitchFamily="34" charset="0"/>
            </a:endParaRPr>
          </a:p>
        </p:txBody>
      </p:sp>
      <p:sp>
        <p:nvSpPr>
          <p:cNvPr id="38917"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38918"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1243411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B1F8A2A1-35BE-4F96-95CE-CB96470C1C99}" type="slidenum">
              <a:rPr lang="en-US" b="0">
                <a:latin typeface="Arial" panose="020B0604020202020204" pitchFamily="34" charset="0"/>
              </a:rPr>
              <a:pPr/>
              <a:t>13</a:t>
            </a:fld>
            <a:endParaRPr lang="en-US" b="0">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41989"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41990"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3340447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461EF54E-C397-40C1-AC51-859AEAEC509D}" type="slidenum">
              <a:rPr lang="en-US" b="0">
                <a:latin typeface="Arial" panose="020B0604020202020204" pitchFamily="34" charset="0"/>
              </a:rPr>
              <a:pPr/>
              <a:t>14</a:t>
            </a:fld>
            <a:endParaRPr lang="en-US" b="0">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314325" y="2230438"/>
            <a:ext cx="6286500" cy="6797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0500" indent="-190500" eaLnBrk="1" hangingPunct="1"/>
            <a:r>
              <a:rPr lang="en-US" dirty="0" smtClean="0">
                <a:latin typeface="Arial" panose="020B0604020202020204" pitchFamily="34" charset="0"/>
              </a:rPr>
              <a:t>Briefly talk about the main settings that will need to be configured before AD FS is functional:</a:t>
            </a:r>
          </a:p>
          <a:p>
            <a:pPr marL="190500" indent="-190500" eaLnBrk="1" hangingPunct="1">
              <a:buFontTx/>
              <a:buChar char="•"/>
            </a:pPr>
            <a:r>
              <a:rPr lang="en-US" dirty="0" smtClean="0">
                <a:latin typeface="Arial" panose="020B0604020202020204" pitchFamily="34" charset="0"/>
              </a:rPr>
              <a:t>Create organizational claims</a:t>
            </a:r>
          </a:p>
          <a:p>
            <a:pPr marL="190500" indent="-190500" eaLnBrk="1" hangingPunct="1">
              <a:buFontTx/>
              <a:buChar char="•"/>
            </a:pPr>
            <a:r>
              <a:rPr lang="en-US" dirty="0" smtClean="0">
                <a:latin typeface="Arial" panose="020B0604020202020204" pitchFamily="34" charset="0"/>
              </a:rPr>
              <a:t>Create account stores</a:t>
            </a:r>
          </a:p>
          <a:p>
            <a:pPr marL="190500" indent="-190500" eaLnBrk="1" hangingPunct="1">
              <a:buFontTx/>
              <a:buChar char="•"/>
            </a:pPr>
            <a:r>
              <a:rPr lang="en-US" dirty="0" smtClean="0">
                <a:latin typeface="Arial" panose="020B0604020202020204" pitchFamily="34" charset="0"/>
              </a:rPr>
              <a:t>Create applications </a:t>
            </a:r>
          </a:p>
          <a:p>
            <a:pPr marL="190500" indent="-190500" eaLnBrk="1" hangingPunct="1">
              <a:buFontTx/>
              <a:buChar char="•"/>
            </a:pPr>
            <a:r>
              <a:rPr lang="en-US" dirty="0" smtClean="0">
                <a:latin typeface="Arial" panose="020B0604020202020204" pitchFamily="34" charset="0"/>
              </a:rPr>
              <a:t>Create a trust</a:t>
            </a:r>
          </a:p>
        </p:txBody>
      </p:sp>
      <p:sp>
        <p:nvSpPr>
          <p:cNvPr id="44037"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44038"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3350758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CAD0E970-CD2F-4989-BFC8-9FFD34045308}" type="slidenum">
              <a:rPr lang="en-US" b="0">
                <a:latin typeface="Arial" panose="020B0604020202020204" pitchFamily="34" charset="0"/>
              </a:rPr>
              <a:pPr/>
              <a:t>15</a:t>
            </a:fld>
            <a:endParaRPr lang="en-US" b="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314325" y="2230438"/>
            <a:ext cx="6286500" cy="6797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0500" indent="-190500" eaLnBrk="1" hangingPunct="1"/>
            <a:r>
              <a:rPr lang="en-US" smtClean="0">
                <a:latin typeface="Arial" panose="020B0604020202020204" pitchFamily="34" charset="0"/>
              </a:rPr>
              <a:t>Discuss how the trust policies really are the definition of the trust functions,.</a:t>
            </a:r>
          </a:p>
          <a:p>
            <a:pPr marL="190500" indent="-190500" eaLnBrk="1" hangingPunct="1"/>
            <a:r>
              <a:rPr lang="en-US" smtClean="0">
                <a:latin typeface="Arial" panose="020B0604020202020204" pitchFamily="34" charset="0"/>
              </a:rPr>
              <a:t>Then describe each of the configuration options for the resource and account partners trust policies.</a:t>
            </a:r>
          </a:p>
        </p:txBody>
      </p:sp>
      <p:sp>
        <p:nvSpPr>
          <p:cNvPr id="45061"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45062"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375772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7DC1E8E5-67E6-4390-8E60-3AC97C9F79D8}" type="slidenum">
              <a:rPr lang="en-US" b="0">
                <a:latin typeface="Arial" panose="020B0604020202020204" pitchFamily="34" charset="0"/>
              </a:rPr>
              <a:pPr/>
              <a:t>16</a:t>
            </a:fld>
            <a:endParaRPr lang="en-US" b="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314325" y="2138363"/>
            <a:ext cx="6286500" cy="68897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b="1" dirty="0" smtClean="0">
              <a:latin typeface="Arial" panose="020B0604020202020204" pitchFamily="34" charset="0"/>
            </a:endParaRPr>
          </a:p>
        </p:txBody>
      </p:sp>
      <p:sp>
        <p:nvSpPr>
          <p:cNvPr id="47109"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47110"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2038316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E543C9AE-D650-425F-B122-CD7CE88DE9F6}" type="slidenum">
              <a:rPr lang="en-US" b="0">
                <a:latin typeface="Arial" panose="020B0604020202020204" pitchFamily="34" charset="0"/>
              </a:rPr>
              <a:pPr/>
              <a:t>17</a:t>
            </a:fld>
            <a:endParaRPr lang="en-US" b="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14325" y="2230438"/>
            <a:ext cx="6286500" cy="6797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Define an AD FS claim, and then talk about each type: identity, group, and custom. Be sure to talk about how they differ and, if possible, give an example of each.</a:t>
            </a:r>
            <a:br>
              <a:rPr lang="en-US" smtClean="0">
                <a:latin typeface="Arial" panose="020B0604020202020204" pitchFamily="34" charset="0"/>
              </a:rPr>
            </a:br>
            <a:endParaRPr lang="en-US" smtClean="0">
              <a:latin typeface="Arial" panose="020B0604020202020204" pitchFamily="34" charset="0"/>
            </a:endParaRPr>
          </a:p>
          <a:p>
            <a:pPr eaLnBrk="1" hangingPunct="1"/>
            <a:r>
              <a:rPr lang="en-US" smtClean="0">
                <a:latin typeface="Arial" panose="020B0604020202020204" pitchFamily="34" charset="0"/>
              </a:rPr>
              <a:t>The table below shows more information than the slide table:</a:t>
            </a:r>
          </a:p>
        </p:txBody>
      </p:sp>
      <p:sp>
        <p:nvSpPr>
          <p:cNvPr id="49157"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49158"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graphicFrame>
        <p:nvGraphicFramePr>
          <p:cNvPr id="50198" name="Group 22"/>
          <p:cNvGraphicFramePr>
            <a:graphicFrameLocks noGrp="1"/>
          </p:cNvGraphicFramePr>
          <p:nvPr/>
        </p:nvGraphicFramePr>
        <p:xfrm>
          <a:off x="314325" y="3049588"/>
          <a:ext cx="6430963" cy="4497387"/>
        </p:xfrm>
        <a:graphic>
          <a:graphicData uri="http://schemas.openxmlformats.org/drawingml/2006/table">
            <a:tbl>
              <a:tblPr/>
              <a:tblGrid>
                <a:gridCol w="923925"/>
                <a:gridCol w="5507038"/>
              </a:tblGrid>
              <a:tr h="582613">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1000" b="1" i="0" u="none" strike="noStrike" cap="none" normalizeH="0" baseline="0" dirty="0" smtClean="0">
                          <a:ln>
                            <a:noFill/>
                          </a:ln>
                          <a:solidFill>
                            <a:schemeClr val="tx1"/>
                          </a:solidFill>
                          <a:effectLst/>
                          <a:latin typeface="Verdana" pitchFamily="34" charset="0"/>
                        </a:rPr>
                        <a:t>Claim Type</a:t>
                      </a:r>
                    </a:p>
                  </a:txBody>
                  <a:tcPr marT="91440" marB="91440"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000" b="1" i="0" u="none" strike="noStrike" cap="none" normalizeH="0" baseline="0" smtClean="0">
                          <a:ln>
                            <a:noFill/>
                          </a:ln>
                          <a:solidFill>
                            <a:schemeClr val="tx1"/>
                          </a:solidFill>
                          <a:effectLst/>
                          <a:latin typeface="Verdana" pitchFamily="34" charset="0"/>
                        </a:rPr>
                        <a:t>Description</a:t>
                      </a:r>
                    </a:p>
                  </a:txBody>
                  <a:tcPr marT="91440" marB="91440"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r>
              <a:tr h="253999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000" b="1" i="0" u="none" strike="noStrike" cap="none" normalizeH="0" baseline="0" smtClean="0">
                          <a:ln>
                            <a:noFill/>
                          </a:ln>
                          <a:solidFill>
                            <a:schemeClr val="tx1"/>
                          </a:solidFill>
                          <a:effectLst/>
                          <a:latin typeface="Verdana" pitchFamily="34" charset="0"/>
                          <a:ea typeface="Calibri" pitchFamily="34" charset="0"/>
                          <a:cs typeface="Times New Roman" pitchFamily="18" charset="0"/>
                        </a:rPr>
                        <a:t>Identity</a:t>
                      </a:r>
                    </a:p>
                  </a:txBody>
                  <a:tcPr marT="91440" marB="91440"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000" b="0" i="0" u="none" strike="noStrike" cap="none" normalizeH="0" baseline="0" dirty="0" smtClean="0">
                          <a:ln>
                            <a:noFill/>
                          </a:ln>
                          <a:solidFill>
                            <a:schemeClr val="tx1"/>
                          </a:solidFill>
                          <a:effectLst/>
                          <a:latin typeface="Verdana" pitchFamily="34" charset="0"/>
                        </a:rPr>
                        <a:t>UPN, e-mail, and common name are referred to in AD FS as identity claim types:</a:t>
                      </a:r>
                    </a:p>
                    <a:p>
                      <a:pPr marL="0" marR="0" lvl="0" indent="0"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000" b="0" i="0" u="none" strike="noStrike" cap="none" normalizeH="0" baseline="0" dirty="0" smtClean="0">
                          <a:ln>
                            <a:noFill/>
                          </a:ln>
                          <a:solidFill>
                            <a:schemeClr val="tx1"/>
                          </a:solidFill>
                          <a:effectLst/>
                          <a:latin typeface="Verdana" pitchFamily="34" charset="0"/>
                        </a:rPr>
                        <a:t> UPN: Indicates a Kerberos-style user principal name (UPN), for example, </a:t>
                      </a:r>
                      <a:r>
                        <a:rPr kumimoji="0" lang="en-US" sz="1000" b="0" i="0" u="none" strike="noStrike" cap="none" normalizeH="0" baseline="0" dirty="0" err="1" smtClean="0">
                          <a:ln>
                            <a:noFill/>
                          </a:ln>
                          <a:solidFill>
                            <a:schemeClr val="tx1"/>
                          </a:solidFill>
                          <a:effectLst/>
                          <a:latin typeface="Verdana" pitchFamily="34" charset="0"/>
                        </a:rPr>
                        <a:t>user@realm</a:t>
                      </a:r>
                      <a:r>
                        <a:rPr kumimoji="0" lang="en-US" sz="1000" b="0" i="0" u="none" strike="noStrike" cap="none" normalizeH="0" baseline="0" dirty="0" smtClean="0">
                          <a:ln>
                            <a:noFill/>
                          </a:ln>
                          <a:solidFill>
                            <a:schemeClr val="tx1"/>
                          </a:solidFill>
                          <a:effectLst/>
                          <a:latin typeface="Verdana" pitchFamily="34" charset="0"/>
                        </a:rPr>
                        <a:t>. Only one claim may be the UPN type. Even if multiple UPN values must be communicated, only one may be of the UPN type. Additional </a:t>
                      </a:r>
                      <a:r>
                        <a:rPr kumimoji="0" lang="en-US" sz="1000" b="0" i="0" u="none" strike="noStrike" cap="none" normalizeH="0" baseline="0" dirty="0" err="1" smtClean="0">
                          <a:ln>
                            <a:noFill/>
                          </a:ln>
                          <a:solidFill>
                            <a:schemeClr val="tx1"/>
                          </a:solidFill>
                          <a:effectLst/>
                          <a:latin typeface="Verdana" pitchFamily="34" charset="0"/>
                        </a:rPr>
                        <a:t>UPNs</a:t>
                      </a:r>
                      <a:r>
                        <a:rPr kumimoji="0" lang="en-US" sz="1000" b="0" i="0" u="none" strike="noStrike" cap="none" normalizeH="0" baseline="0" dirty="0" smtClean="0">
                          <a:ln>
                            <a:noFill/>
                          </a:ln>
                          <a:solidFill>
                            <a:schemeClr val="tx1"/>
                          </a:solidFill>
                          <a:effectLst/>
                          <a:latin typeface="Verdana" pitchFamily="34" charset="0"/>
                        </a:rPr>
                        <a:t> may be configured as custom claim types.</a:t>
                      </a:r>
                    </a:p>
                    <a:p>
                      <a:pPr marL="0" marR="0" lvl="0" indent="0"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000" b="0" i="0" u="none" strike="noStrike" cap="none" normalizeH="0" baseline="0" dirty="0" smtClean="0">
                          <a:ln>
                            <a:noFill/>
                          </a:ln>
                          <a:solidFill>
                            <a:schemeClr val="tx1"/>
                          </a:solidFill>
                          <a:effectLst/>
                          <a:latin typeface="Verdana" pitchFamily="34" charset="0"/>
                        </a:rPr>
                        <a:t> E-mail: Indicates Request for Comments (RFC) 2822–style e-mail names of the form </a:t>
                      </a:r>
                      <a:r>
                        <a:rPr kumimoji="0" lang="en-US" sz="1000" b="0" i="0" u="none" strike="noStrike" cap="none" normalizeH="0" baseline="0" dirty="0" err="1" smtClean="0">
                          <a:ln>
                            <a:noFill/>
                          </a:ln>
                          <a:solidFill>
                            <a:schemeClr val="tx1"/>
                          </a:solidFill>
                          <a:effectLst/>
                          <a:latin typeface="Verdana" pitchFamily="34" charset="0"/>
                        </a:rPr>
                        <a:t>user@domain</a:t>
                      </a:r>
                      <a:r>
                        <a:rPr kumimoji="0" lang="en-US" sz="1000" b="0" i="0" u="none" strike="noStrike" cap="none" normalizeH="0" baseline="0" dirty="0" smtClean="0">
                          <a:ln>
                            <a:noFill/>
                          </a:ln>
                          <a:solidFill>
                            <a:schemeClr val="tx1"/>
                          </a:solidFill>
                          <a:effectLst/>
                          <a:latin typeface="Verdana" pitchFamily="34" charset="0"/>
                        </a:rPr>
                        <a:t>. Only one claim may be the e-mail type. Even if multiple e-mail values must be communicated, only one may be of e-mail type. Additional e-mails may be configured as custom claim types.</a:t>
                      </a:r>
                    </a:p>
                    <a:p>
                      <a:pPr marL="0" marR="0" lvl="0" indent="0"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000" b="0" i="0" u="none" strike="noStrike" cap="none" normalizeH="0" baseline="0" dirty="0" smtClean="0">
                          <a:ln>
                            <a:noFill/>
                          </a:ln>
                          <a:solidFill>
                            <a:schemeClr val="tx1"/>
                          </a:solidFill>
                          <a:effectLst/>
                          <a:latin typeface="Verdana" pitchFamily="34" charset="0"/>
                        </a:rPr>
                        <a:t> Common name: Indicates an arbitrary string that is used for personalization. Examples include John Smith or Tailspin Toys Employee. Only one claim may have the common name type. It is important to note that there is no mechanism for guaranteeing the uniqueness of the common name claim. Therefore, use caution when you use this claim type for authorization decisions. </a:t>
                      </a:r>
                    </a:p>
                  </a:txBody>
                  <a:tcPr marT="91440" marB="91440"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137477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000" b="1" i="0" u="none" strike="noStrike" cap="none" normalizeH="0" baseline="0" smtClean="0">
                          <a:ln>
                            <a:noFill/>
                          </a:ln>
                          <a:solidFill>
                            <a:schemeClr val="tx1"/>
                          </a:solidFill>
                          <a:effectLst/>
                          <a:latin typeface="Verdana" pitchFamily="34" charset="0"/>
                        </a:rPr>
                        <a:t>Group</a:t>
                      </a:r>
                      <a:r>
                        <a:rPr kumimoji="0" lang="en-US" sz="1000" b="0" i="0" u="none" strike="noStrike" cap="none" normalizeH="0" baseline="0" smtClean="0">
                          <a:ln>
                            <a:noFill/>
                          </a:ln>
                          <a:solidFill>
                            <a:schemeClr val="tx1"/>
                          </a:solidFill>
                          <a:effectLst/>
                          <a:latin typeface="Verdana" pitchFamily="34" charset="0"/>
                        </a:rPr>
                        <a:t> </a:t>
                      </a:r>
                    </a:p>
                  </a:txBody>
                  <a:tcPr marT="91440" marB="91440"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Tx/>
                        <a:buFontTx/>
                        <a:buNone/>
                        <a:tabLst/>
                      </a:pPr>
                      <a:r>
                        <a:rPr kumimoji="0" lang="en-US" sz="1000" b="0" i="0" u="none" strike="noStrike" cap="none" normalizeH="0" baseline="0" smtClean="0">
                          <a:ln>
                            <a:noFill/>
                          </a:ln>
                          <a:solidFill>
                            <a:schemeClr val="tx1"/>
                          </a:solidFill>
                          <a:effectLst/>
                          <a:latin typeface="Verdana" pitchFamily="34" charset="0"/>
                        </a:rPr>
                        <a:t>Indicates membership in a group or role. Administrators define individual claims that have the group type “Group claims.” For example, you might define the following set of group claims: [Developer, Tester, Program Manager]. Each group claim is a separate unit of administration for claim population and mapping. It is useful to think of the value of a group claim as a Boolean value indicating membership. </a:t>
                      </a:r>
                    </a:p>
                  </a:txBody>
                  <a:tcPr marT="91440" marB="91440"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 xmlns:p14="http://schemas.microsoft.com/office/powerpoint/2010/main" val="185683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09BB3CBA-8FB9-42D7-A49B-29007BAB7E8E}" type="slidenum">
              <a:rPr lang="en-US" b="0">
                <a:latin typeface="Arial" panose="020B0604020202020204" pitchFamily="34" charset="0"/>
              </a:rPr>
              <a:pPr/>
              <a:t>3</a:t>
            </a:fld>
            <a:endParaRPr lang="en-US" b="0">
              <a:latin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29701"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29702"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52775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6D230960-8BD8-42E4-8A72-0AE987D1B99A}" type="slidenum">
              <a:rPr lang="en-US" b="0">
                <a:latin typeface="Arial" panose="020B0604020202020204" pitchFamily="34" charset="0"/>
              </a:rPr>
              <a:pPr/>
              <a:t>4</a:t>
            </a:fld>
            <a:endParaRPr lang="en-US" b="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30725"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30726"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336289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880C01A6-6232-4FC4-87D7-F16A13879A53}" type="slidenum">
              <a:rPr lang="en-US" b="0">
                <a:latin typeface="Arial" panose="020B0604020202020204" pitchFamily="34" charset="0"/>
              </a:rPr>
              <a:pPr/>
              <a:t>5</a:t>
            </a:fld>
            <a:endParaRPr lang="en-US" b="0">
              <a:latin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314325" y="2230438"/>
            <a:ext cx="6286500" cy="6797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Identity Federation allows for separate authentication domains or realms to be able to share resources without having to provide complete access to each of the authentication domains.</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So what does this REALLY mean? In the real world everyone has a number of username and passwords that they must remember, even in the same organizations or within partner organizations. Identity federation allows for different authentication domains/realms to provide single sign-on (SSO) services. This can be done without creating a full Active Directory trust between the organizations.</a:t>
            </a:r>
          </a:p>
        </p:txBody>
      </p:sp>
      <p:sp>
        <p:nvSpPr>
          <p:cNvPr id="31749"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31750"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318134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7BEF0692-EACD-4C92-82C7-F5B0FEEAF5D5}" type="slidenum">
              <a:rPr lang="en-US" b="0">
                <a:latin typeface="Arial" panose="020B0604020202020204" pitchFamily="34" charset="0"/>
              </a:rPr>
              <a:pPr/>
              <a:t>6</a:t>
            </a:fld>
            <a:endParaRPr lang="en-US" b="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314325" y="2093913"/>
            <a:ext cx="6286500" cy="6934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panose="020B0604020202020204" pitchFamily="34" charset="0"/>
              </a:rPr>
              <a:t>Federation for B2B</a:t>
            </a:r>
            <a:r>
              <a:rPr lang="en-US" dirty="0" smtClean="0">
                <a:latin typeface="Arial" panose="020B0604020202020204" pitchFamily="34" charset="0"/>
              </a:rPr>
              <a:t> </a:t>
            </a:r>
          </a:p>
          <a:p>
            <a:pPr eaLnBrk="1" hangingPunct="1"/>
            <a:r>
              <a:rPr lang="en-US" dirty="0" smtClean="0">
                <a:latin typeface="Arial" panose="020B0604020202020204" pitchFamily="34" charset="0"/>
              </a:rPr>
              <a:t>Enables businesses to provide SSO for a business partner or other business unit that has a separate domain.</a:t>
            </a:r>
          </a:p>
          <a:p>
            <a:pPr eaLnBrk="1" hangingPunct="1"/>
            <a:endParaRPr lang="en-US" dirty="0" smtClean="0">
              <a:latin typeface="Arial" panose="020B0604020202020204" pitchFamily="34" charset="0"/>
            </a:endParaRPr>
          </a:p>
          <a:p>
            <a:pPr eaLnBrk="1" hangingPunct="1"/>
            <a:r>
              <a:rPr lang="en-US" b="1" dirty="0" smtClean="0">
                <a:latin typeface="Arial" panose="020B0604020202020204" pitchFamily="34" charset="0"/>
              </a:rPr>
              <a:t>Federation for business-to-consumer or business-to-employee in a Web single sign-on scenario</a:t>
            </a:r>
          </a:p>
          <a:p>
            <a:pPr eaLnBrk="1" hangingPunct="1"/>
            <a:r>
              <a:rPr lang="en-US" dirty="0" smtClean="0">
                <a:latin typeface="Arial" panose="020B0604020202020204" pitchFamily="34" charset="0"/>
              </a:rPr>
              <a:t>This design allows a business that had a perimeter network domain to provide authentication for internal user accounts. </a:t>
            </a:r>
          </a:p>
          <a:p>
            <a:pPr eaLnBrk="1" hangingPunct="1"/>
            <a:endParaRPr lang="en-US" dirty="0" smtClean="0">
              <a:latin typeface="Arial" panose="020B0604020202020204" pitchFamily="34" charset="0"/>
            </a:endParaRPr>
          </a:p>
          <a:p>
            <a:pPr eaLnBrk="1" hangingPunct="1"/>
            <a:r>
              <a:rPr lang="en-US" b="1" dirty="0" smtClean="0">
                <a:latin typeface="Arial" panose="020B0604020202020204" pitchFamily="34" charset="0"/>
              </a:rPr>
              <a:t>Federation within an organization across multiple Web applications</a:t>
            </a:r>
          </a:p>
          <a:p>
            <a:pPr eaLnBrk="1" hangingPunct="1"/>
            <a:r>
              <a:rPr lang="en-US" dirty="0" smtClean="0">
                <a:latin typeface="Arial" panose="020B0604020202020204" pitchFamily="34" charset="0"/>
              </a:rPr>
              <a:t>This provides SSO across multiple Web applications. No trusts exist in this scenario. </a:t>
            </a:r>
            <a:endParaRPr lang="en-US" b="1" dirty="0" smtClean="0">
              <a:latin typeface="Arial" panose="020B0604020202020204" pitchFamily="34" charset="0"/>
            </a:endParaRPr>
          </a:p>
        </p:txBody>
      </p:sp>
      <p:sp>
        <p:nvSpPr>
          <p:cNvPr id="32773"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32774"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71265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A1CD9A2A-D278-4A52-8D53-4D34C632654B}" type="slidenum">
              <a:rPr lang="en-US" b="0">
                <a:latin typeface="Arial" panose="020B0604020202020204" pitchFamily="34" charset="0"/>
              </a:rPr>
              <a:pPr/>
              <a:t>7</a:t>
            </a:fld>
            <a:endParaRPr lang="en-US" b="0">
              <a:latin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314325" y="2230438"/>
            <a:ext cx="6286500" cy="6797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0500" indent="-190500" eaLnBrk="1" hangingPunct="1"/>
            <a:r>
              <a:rPr lang="en-US" dirty="0" smtClean="0">
                <a:latin typeface="Arial" panose="020B0604020202020204" pitchFamily="34" charset="0"/>
              </a:rPr>
              <a:t>AD FS provides the benefits that the following section details:</a:t>
            </a:r>
          </a:p>
          <a:p>
            <a:pPr marL="190500" indent="-190500" eaLnBrk="1" hangingPunct="1"/>
            <a:endParaRPr lang="en-US" dirty="0" smtClean="0">
              <a:latin typeface="Arial" panose="020B0604020202020204" pitchFamily="34" charset="0"/>
            </a:endParaRPr>
          </a:p>
          <a:p>
            <a:pPr marL="190500" indent="-190500" eaLnBrk="1" hangingPunct="1">
              <a:buFontTx/>
              <a:buChar char="•"/>
            </a:pPr>
            <a:r>
              <a:rPr lang="en-US" dirty="0" smtClean="0">
                <a:latin typeface="Arial" panose="020B0604020202020204" pitchFamily="34" charset="0"/>
              </a:rPr>
              <a:t>Enables improved:</a:t>
            </a:r>
          </a:p>
          <a:p>
            <a:pPr marL="419100" lvl="1" indent="-190500" eaLnBrk="1" hangingPunct="1">
              <a:buFont typeface="Arial" panose="020B0604020202020204" pitchFamily="34" charset="0"/>
              <a:buChar char="•"/>
            </a:pPr>
            <a:r>
              <a:rPr lang="en-US" dirty="0" smtClean="0">
                <a:latin typeface="Arial" panose="020B0604020202020204" pitchFamily="34" charset="0"/>
              </a:rPr>
              <a:t>Security and control over authentication. You establish rules to control which users are allowed to authenticate across the federated trust. </a:t>
            </a:r>
          </a:p>
          <a:p>
            <a:pPr marL="419100" lvl="1" indent="-190500" eaLnBrk="1" hangingPunct="1">
              <a:buFont typeface="Arial" panose="020B0604020202020204" pitchFamily="34" charset="0"/>
              <a:buChar char="•"/>
            </a:pPr>
            <a:r>
              <a:rPr lang="en-US" dirty="0" smtClean="0">
                <a:latin typeface="Arial" panose="020B0604020202020204" pitchFamily="34" charset="0"/>
              </a:rPr>
              <a:t>Regulatory compliance. Because of controlled authentication, and not providing business partners or Internet users direct authentication with your corporate domains, this enables scenarios that would allow you to maintain regulatory compliance.</a:t>
            </a:r>
          </a:p>
          <a:p>
            <a:pPr marL="419100" lvl="1" indent="-190500" eaLnBrk="1" hangingPunct="1">
              <a:buFont typeface="Arial" panose="020B0604020202020204" pitchFamily="34" charset="0"/>
              <a:buChar char="•"/>
            </a:pPr>
            <a:r>
              <a:rPr lang="en-US" dirty="0" smtClean="0">
                <a:latin typeface="Arial" panose="020B0604020202020204" pitchFamily="34" charset="0"/>
              </a:rPr>
              <a:t>Interoperability with heterogeneous systems. AD FS leverages Web services, so it can interoperate with many heterogeneous systems. Whitepapers have been created to set up this interoperation.</a:t>
            </a:r>
          </a:p>
          <a:p>
            <a:pPr marL="190500" indent="-190500" eaLnBrk="1" hangingPunct="1">
              <a:buFontTx/>
              <a:buChar char="•"/>
            </a:pPr>
            <a:r>
              <a:rPr lang="en-US" dirty="0" smtClean="0">
                <a:latin typeface="Arial" panose="020B0604020202020204" pitchFamily="34" charset="0"/>
              </a:rPr>
              <a:t>AD FS works with AD DS or AD LDS, which allows for flexibility and INSERT use with other third-party applications. </a:t>
            </a:r>
          </a:p>
          <a:p>
            <a:pPr marL="190500" indent="-190500" eaLnBrk="1" hangingPunct="1">
              <a:buFontTx/>
              <a:buChar char="•"/>
            </a:pPr>
            <a:r>
              <a:rPr lang="en-US" dirty="0" smtClean="0">
                <a:latin typeface="Arial" panose="020B0604020202020204" pitchFamily="34" charset="0"/>
              </a:rPr>
              <a:t>Extends Active Directory to the Internet, as it allows for users on the Internet to authenticate against</a:t>
            </a:r>
            <a:r>
              <a:rPr lang="en-US" baseline="0" dirty="0" smtClean="0">
                <a:latin typeface="Arial" panose="020B0604020202020204" pitchFamily="34" charset="0"/>
              </a:rPr>
              <a:t> </a:t>
            </a:r>
            <a:r>
              <a:rPr lang="en-US" dirty="0" smtClean="0">
                <a:latin typeface="Arial" panose="020B0604020202020204" pitchFamily="34" charset="0"/>
              </a:rPr>
              <a:t>AD DS for use in Web applications.</a:t>
            </a:r>
          </a:p>
        </p:txBody>
      </p:sp>
      <p:sp>
        <p:nvSpPr>
          <p:cNvPr id="33797"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33798"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29157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21BFB6DF-7EF2-41EB-83C7-55754D680F7D}" type="slidenum">
              <a:rPr lang="en-US" b="0">
                <a:latin typeface="Arial" panose="020B0604020202020204" pitchFamily="34" charset="0"/>
              </a:rPr>
              <a:pPr/>
              <a:t>8</a:t>
            </a:fld>
            <a:endParaRPr lang="en-US" b="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34821"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34822"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331429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704BC8D1-18B2-479C-A1EB-1EDC142AE151}" type="slidenum">
              <a:rPr lang="en-US" b="0">
                <a:latin typeface="Arial" panose="020B0604020202020204" pitchFamily="34" charset="0"/>
              </a:rPr>
              <a:pPr/>
              <a:t>9</a:t>
            </a:fld>
            <a:endParaRPr lang="en-US" b="0">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314325" y="2306638"/>
            <a:ext cx="6286500" cy="6721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This trust is one way and the arrow pointer is always where the accounts come from.  The side of the trust where the accounts are managed is the “account partner”, while the side of the trust that has the resources that will be accessed is the “resource partner”.  However,</a:t>
            </a:r>
            <a:r>
              <a:rPr lang="en-US" baseline="0" dirty="0" smtClean="0">
                <a:latin typeface="Arial" panose="020B0604020202020204" pitchFamily="34" charset="0"/>
              </a:rPr>
              <a:t> </a:t>
            </a:r>
            <a:r>
              <a:rPr lang="en-US" dirty="0" smtClean="0">
                <a:latin typeface="Arial" panose="020B0604020202020204" pitchFamily="34" charset="0"/>
              </a:rPr>
              <a:t>federation trusts are not like Windows trusts. In a federation trust, the federation servers in the account partner and the resource partner do not need to communicate directly with each other.</a:t>
            </a:r>
          </a:p>
        </p:txBody>
      </p:sp>
      <p:sp>
        <p:nvSpPr>
          <p:cNvPr id="35845"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35846"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75798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862D6F57-0291-4FBA-B577-8902568B1442}" type="slidenum">
              <a:rPr lang="en-US" b="0">
                <a:latin typeface="Arial" panose="020B0604020202020204" pitchFamily="34" charset="0"/>
              </a:rPr>
              <a:pPr/>
              <a:t>10</a:t>
            </a:fld>
            <a:endParaRPr lang="en-US" b="0">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314325" y="2230438"/>
            <a:ext cx="6286500" cy="6797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0500" marR="0" indent="-190500" algn="l" defTabSz="914400" rtl="0" eaLnBrk="1" fontAlgn="auto" latinLnBrk="0" hangingPunct="1">
              <a:lnSpc>
                <a:spcPct val="100000"/>
              </a:lnSpc>
              <a:spcBef>
                <a:spcPts val="0"/>
              </a:spcBef>
              <a:spcAft>
                <a:spcPts val="0"/>
              </a:spcAft>
              <a:buClrTx/>
              <a:buSzTx/>
              <a:buFontTx/>
              <a:buNone/>
              <a:tabLst/>
              <a:defRPr/>
            </a:pPr>
            <a:r>
              <a:rPr lang="en-US" b="1" dirty="0" smtClean="0">
                <a:latin typeface="Segoe UI Light" panose="020B0502040204020203" pitchFamily="34" charset="0"/>
                <a:cs typeface="Segoe UI Light" panose="020B0502040204020203" pitchFamily="34" charset="0"/>
              </a:rPr>
              <a:t>AD DS domain controllers </a:t>
            </a:r>
          </a:p>
          <a:p>
            <a:pPr marL="190500" marR="0" indent="-190500" algn="l" defTabSz="914400" rtl="0" eaLnBrk="1" fontAlgn="auto" latinLnBrk="0" hangingPunct="1">
              <a:lnSpc>
                <a:spcPct val="100000"/>
              </a:lnSpc>
              <a:spcBef>
                <a:spcPts val="0"/>
              </a:spcBef>
              <a:spcAft>
                <a:spcPts val="0"/>
              </a:spcAft>
              <a:buClrTx/>
              <a:buSzTx/>
              <a:buFontTx/>
              <a:buNone/>
              <a:tabLst/>
              <a:defRPr/>
            </a:pPr>
            <a:r>
              <a:rPr lang="en-US" dirty="0" smtClean="0">
                <a:effectLst/>
              </a:rPr>
              <a:t>Domain controllers store directory data and manage user and domain interactions, including user logon processes, authentication, and directory searches.</a:t>
            </a:r>
            <a:endParaRPr lang="en-US" b="1" dirty="0" smtClean="0">
              <a:latin typeface="Segoe UI Light" panose="020B0502040204020203" pitchFamily="34" charset="0"/>
              <a:cs typeface="Segoe UI Light" panose="020B0502040204020203" pitchFamily="34" charset="0"/>
            </a:endParaRPr>
          </a:p>
          <a:p>
            <a:pPr marL="190500" marR="0" indent="-190500" algn="l" defTabSz="914400" rtl="0" eaLnBrk="1" fontAlgn="auto" latinLnBrk="0" hangingPunct="1">
              <a:lnSpc>
                <a:spcPct val="100000"/>
              </a:lnSpc>
              <a:spcBef>
                <a:spcPts val="0"/>
              </a:spcBef>
              <a:spcAft>
                <a:spcPts val="0"/>
              </a:spcAft>
              <a:buClrTx/>
              <a:buSzTx/>
              <a:buFontTx/>
              <a:buNone/>
              <a:tabLst/>
              <a:defRPr/>
            </a:pPr>
            <a:endParaRPr lang="en-US" b="1" dirty="0" smtClean="0">
              <a:latin typeface="Segoe UI Light" panose="020B0502040204020203" pitchFamily="34" charset="0"/>
              <a:cs typeface="Segoe UI Light" panose="020B0502040204020203" pitchFamily="34" charset="0"/>
            </a:endParaRPr>
          </a:p>
          <a:p>
            <a:pPr marL="190500" marR="0" indent="-190500" algn="l" defTabSz="914400" rtl="0" eaLnBrk="1" fontAlgn="auto" latinLnBrk="0" hangingPunct="1">
              <a:lnSpc>
                <a:spcPct val="100000"/>
              </a:lnSpc>
              <a:spcBef>
                <a:spcPts val="0"/>
              </a:spcBef>
              <a:spcAft>
                <a:spcPts val="0"/>
              </a:spcAft>
              <a:buClrTx/>
              <a:buSzTx/>
              <a:buFontTx/>
              <a:buNone/>
              <a:tabLst/>
              <a:defRPr/>
            </a:pPr>
            <a:r>
              <a:rPr lang="en-US" b="1" dirty="0" smtClean="0">
                <a:latin typeface="Segoe UI Light" panose="020B0502040204020203" pitchFamily="34" charset="0"/>
                <a:cs typeface="Segoe UI Light" panose="020B0502040204020203" pitchFamily="34" charset="0"/>
              </a:rPr>
              <a:t>Federation servers</a:t>
            </a:r>
          </a:p>
          <a:p>
            <a:pPr marL="190500" marR="0" indent="-190500" algn="l" defTabSz="914400" rtl="0" eaLnBrk="1" fontAlgn="auto" latinLnBrk="0" hangingPunct="1">
              <a:lnSpc>
                <a:spcPct val="100000"/>
              </a:lnSpc>
              <a:spcBef>
                <a:spcPts val="0"/>
              </a:spcBef>
              <a:spcAft>
                <a:spcPts val="0"/>
              </a:spcAft>
              <a:buClrTx/>
              <a:buSzTx/>
              <a:buFontTx/>
              <a:buNone/>
              <a:tabLst/>
              <a:defRPr/>
            </a:pPr>
            <a:r>
              <a:rPr lang="en-US" dirty="0" smtClean="0">
                <a:effectLst/>
              </a:rPr>
              <a:t>A federation server is a computer that runs a specialized Web service that can issue, manage, and validate requests for security tokens and identity management. Security tokens consist of a collection of identity claims, such as a user's name or role. In addition, a federation server can protect the contents of security tokens in transit with an X.509 certificate, which makes it possible to validate trusted issuers.</a:t>
            </a:r>
            <a:endParaRPr lang="en-US" b="1" dirty="0" smtClean="0">
              <a:latin typeface="Segoe UI Light" panose="020B0502040204020203" pitchFamily="34" charset="0"/>
              <a:cs typeface="Segoe UI Light" panose="020B0502040204020203" pitchFamily="34" charset="0"/>
            </a:endParaRPr>
          </a:p>
          <a:p>
            <a:pPr marL="190500" marR="0" indent="-190500" algn="l" defTabSz="914400" rtl="0" eaLnBrk="1" fontAlgn="auto" latinLnBrk="0" hangingPunct="1">
              <a:lnSpc>
                <a:spcPct val="100000"/>
              </a:lnSpc>
              <a:spcBef>
                <a:spcPts val="0"/>
              </a:spcBef>
              <a:spcAft>
                <a:spcPts val="0"/>
              </a:spcAft>
              <a:buClrTx/>
              <a:buSzTx/>
              <a:buFontTx/>
              <a:buNone/>
              <a:tabLst/>
              <a:defRPr/>
            </a:pPr>
            <a:endParaRPr lang="en-US" b="1" dirty="0" smtClean="0">
              <a:latin typeface="Segoe UI Light" panose="020B0502040204020203" pitchFamily="34" charset="0"/>
              <a:cs typeface="Segoe UI Light" panose="020B0502040204020203" pitchFamily="34" charset="0"/>
            </a:endParaRPr>
          </a:p>
          <a:p>
            <a:pPr marL="190500" marR="0" indent="-190500" algn="l" defTabSz="914400" rtl="0" eaLnBrk="1" fontAlgn="auto" latinLnBrk="0" hangingPunct="1">
              <a:lnSpc>
                <a:spcPct val="100000"/>
              </a:lnSpc>
              <a:spcBef>
                <a:spcPts val="0"/>
              </a:spcBef>
              <a:spcAft>
                <a:spcPts val="0"/>
              </a:spcAft>
              <a:buClrTx/>
              <a:buSzTx/>
              <a:buFontTx/>
              <a:buNone/>
              <a:tabLst/>
              <a:defRPr/>
            </a:pPr>
            <a:r>
              <a:rPr lang="en-US" b="1" dirty="0" smtClean="0">
                <a:latin typeface="Segoe UI Light" panose="020B0502040204020203" pitchFamily="34" charset="0"/>
                <a:cs typeface="Segoe UI Light" panose="020B0502040204020203" pitchFamily="34" charset="0"/>
              </a:rPr>
              <a:t>Federation Service Proxies</a:t>
            </a:r>
          </a:p>
          <a:p>
            <a:pPr marL="190500" marR="0" indent="-190500" algn="l" defTabSz="914400" rtl="0" eaLnBrk="1" fontAlgn="auto" latinLnBrk="0" hangingPunct="1">
              <a:lnSpc>
                <a:spcPct val="100000"/>
              </a:lnSpc>
              <a:spcBef>
                <a:spcPts val="0"/>
              </a:spcBef>
              <a:spcAft>
                <a:spcPts val="0"/>
              </a:spcAft>
              <a:buClrTx/>
              <a:buSzTx/>
              <a:buFontTx/>
              <a:buNone/>
              <a:tabLst/>
              <a:defRPr/>
            </a:pPr>
            <a:r>
              <a:rPr lang="en-US" dirty="0" smtClean="0">
                <a:effectLst/>
              </a:rPr>
              <a:t>You can use a federation server proxy to enhance the security and performance of your Active Directory Federation Services (AD FS) 2.0 deployment. When you install the AD FS 2.0 software on a computer and configure it for the federation server proxy role, that computer functions as proxy server in a perimeter network (also known as a screened subnet) for a protected Federation Service on an internal network.</a:t>
            </a:r>
            <a:endParaRPr lang="en-US" b="1" dirty="0" smtClean="0">
              <a:latin typeface="Segoe UI Light" panose="020B0502040204020203" pitchFamily="34" charset="0"/>
              <a:cs typeface="Segoe UI Light" panose="020B0502040204020203" pitchFamily="34" charset="0"/>
            </a:endParaRPr>
          </a:p>
          <a:p>
            <a:pPr marL="190500" marR="0" indent="-190500" algn="l" defTabSz="914400" rtl="0" eaLnBrk="1" fontAlgn="auto" latinLnBrk="0" hangingPunct="1">
              <a:lnSpc>
                <a:spcPct val="100000"/>
              </a:lnSpc>
              <a:spcBef>
                <a:spcPts val="0"/>
              </a:spcBef>
              <a:spcAft>
                <a:spcPts val="0"/>
              </a:spcAft>
              <a:buClrTx/>
              <a:buSzTx/>
              <a:buFontTx/>
              <a:buNone/>
              <a:tabLst/>
              <a:defRPr/>
            </a:pPr>
            <a:endParaRPr lang="en-US" b="1" dirty="0" smtClean="0">
              <a:latin typeface="Segoe UI Light" panose="020B0502040204020203" pitchFamily="34" charset="0"/>
              <a:cs typeface="Segoe UI Light" panose="020B0502040204020203" pitchFamily="34" charset="0"/>
            </a:endParaRPr>
          </a:p>
          <a:p>
            <a:pPr marL="190500" marR="0" indent="-190500" algn="l" defTabSz="914400" rtl="0" eaLnBrk="1" fontAlgn="auto" latinLnBrk="0" hangingPunct="1">
              <a:lnSpc>
                <a:spcPct val="100000"/>
              </a:lnSpc>
              <a:spcBef>
                <a:spcPts val="0"/>
              </a:spcBef>
              <a:spcAft>
                <a:spcPts val="0"/>
              </a:spcAft>
              <a:buClrTx/>
              <a:buSzTx/>
              <a:buFontTx/>
              <a:buNone/>
              <a:tabLst/>
              <a:defRPr/>
            </a:pPr>
            <a:r>
              <a:rPr lang="en-US" b="1" dirty="0" smtClean="0">
                <a:latin typeface="Segoe UI Light" panose="020B0502040204020203" pitchFamily="34" charset="0"/>
                <a:cs typeface="Segoe UI Light" panose="020B0502040204020203" pitchFamily="34" charset="0"/>
              </a:rPr>
              <a:t>AD FS Web Agent</a:t>
            </a:r>
          </a:p>
          <a:p>
            <a:pPr marL="190500" indent="-190500" eaLnBrk="1" hangingPunct="1"/>
            <a:r>
              <a:rPr lang="en-US" dirty="0" smtClean="0">
                <a:effectLst/>
              </a:rPr>
              <a:t>Active Directory Federation Service (AD FS) Web Agents are Internet Server Application Programming Interface (ISAPI) extensions. They run on Internet Information Services (IIS) and Windows Server, and they manage security tokens and authentication cookies for the Web server. An AD FS Web Agent intercepts incoming client URL requests for a protected resource and ensures that a valid authentication token is presented.</a:t>
            </a:r>
            <a:endParaRPr lang="en-US" dirty="0" smtClean="0">
              <a:latin typeface="Arial" panose="020B0604020202020204" pitchFamily="34" charset="0"/>
            </a:endParaRPr>
          </a:p>
        </p:txBody>
      </p:sp>
      <p:sp>
        <p:nvSpPr>
          <p:cNvPr id="36869" name="Rectangle 2"/>
          <p:cNvSpPr txBox="1">
            <a:spLocks noGrp="1" noChangeArrowheads="1"/>
          </p:cNvSpPr>
          <p:nvPr/>
        </p:nvSpPr>
        <p:spPr bwMode="auto">
          <a:xfrm>
            <a:off x="0" y="238125"/>
            <a:ext cx="30384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solidFill>
                  <a:srgbClr val="336699"/>
                </a:solidFill>
                <a:latin typeface="Arial" panose="020B0604020202020204" pitchFamily="34" charset="0"/>
              </a:rPr>
              <a:t>Module 6: Introduction to Active Directory® Federation Services</a:t>
            </a:r>
          </a:p>
        </p:txBody>
      </p:sp>
      <p:sp>
        <p:nvSpPr>
          <p:cNvPr id="36870" name="Rectangle 3"/>
          <p:cNvSpPr txBox="1">
            <a:spLocks noGrp="1" noChangeArrowheads="1"/>
          </p:cNvSpPr>
          <p:nvPr/>
        </p:nvSpPr>
        <p:spPr bwMode="auto">
          <a:xfrm>
            <a:off x="0" y="0"/>
            <a:ext cx="30384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eaLnBrk="1" hangingPunct="1"/>
            <a:r>
              <a:rPr lang="en-US" sz="1200">
                <a:latin typeface="Arial" panose="020B0604020202020204" pitchFamily="34" charset="0"/>
              </a:rPr>
              <a:t>Course 6424A</a:t>
            </a:r>
          </a:p>
        </p:txBody>
      </p:sp>
    </p:spTree>
    <p:extLst>
      <p:ext uri="{BB962C8B-B14F-4D97-AF65-F5344CB8AC3E}">
        <p14:creationId xmlns="" xmlns:p14="http://schemas.microsoft.com/office/powerpoint/2010/main" val="1167181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271" y="5132437"/>
            <a:ext cx="8579886" cy="1460779"/>
          </a:xfrm>
          <a:prstGeom prst="rect">
            <a:avLst/>
          </a:prstGeom>
        </p:spPr>
        <p:txBody>
          <a:bodyPr lIns="137160" tIns="137160" rIns="137160" bIns="137160" anchor="b" anchorCtr="0">
            <a:normAutofit/>
          </a:bodyPr>
          <a:lstStyle>
            <a:lvl1pPr marL="0" indent="0" algn="l" defTabSz="914052" rtl="0" eaLnBrk="1" latinLnBrk="0" hangingPunct="1">
              <a:lnSpc>
                <a:spcPct val="100000"/>
              </a:lnSpc>
              <a:spcBef>
                <a:spcPts val="0"/>
              </a:spcBef>
              <a:buSzPct val="90000"/>
              <a:buFont typeface="Arial" pitchFamily="34" charset="0"/>
              <a:buNone/>
              <a:defRPr lang="en-US" sz="24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8"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1" indent="0" algn="ctr">
              <a:buNone/>
              <a:defRPr>
                <a:solidFill>
                  <a:schemeClr val="tx1">
                    <a:tint val="75000"/>
                  </a:schemeClr>
                </a:solidFill>
              </a:defRPr>
            </a:lvl8pPr>
            <a:lvl9pPr marL="3656358"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p:nvPr>
        </p:nvSpPr>
        <p:spPr>
          <a:xfrm>
            <a:off x="193271" y="2415641"/>
            <a:ext cx="8579886" cy="2603307"/>
          </a:xfrm>
          <a:prstGeom prst="rect">
            <a:avLst/>
          </a:prstGeom>
          <a:solidFill>
            <a:srgbClr val="7FBA00"/>
          </a:solidFill>
          <a:effectLst/>
        </p:spPr>
        <p:txBody>
          <a:bodyPr vert="horz" lIns="137160" tIns="137160" rIns="91409" bIns="137160" rtlCol="0" anchor="b" anchorCtr="0">
            <a:noAutofit/>
          </a:bodyPr>
          <a:lstStyle>
            <a:lvl1pPr>
              <a:defRPr lang="en-US" sz="4800" kern="0" dirty="0">
                <a:ln w="3175">
                  <a:noFill/>
                </a:ln>
                <a:gradFill flip="none" rotWithShape="1">
                  <a:gsLst>
                    <a:gs pos="4583">
                      <a:srgbClr val="FFFFFF"/>
                    </a:gs>
                    <a:gs pos="100000">
                      <a:srgbClr val="FFFFFF"/>
                    </a:gs>
                  </a:gsLst>
                  <a:lin ang="5400000" scaled="0"/>
                  <a:tileRect/>
                </a:gradFill>
              </a:defRPr>
            </a:lvl1pPr>
          </a:lstStyle>
          <a:p>
            <a:pPr lvl="0"/>
            <a:r>
              <a:rPr lang="en-US" dirty="0" smtClean="0"/>
              <a:t>Click to edit Master title style</a:t>
            </a:r>
            <a:endParaRPr lang="en-US" dirty="0"/>
          </a:p>
        </p:txBody>
      </p:sp>
      <p:sp>
        <p:nvSpPr>
          <p:cNvPr id="8" name="top right small rectangle"/>
          <p:cNvSpPr/>
          <p:nvPr userDrawn="1"/>
        </p:nvSpPr>
        <p:spPr bwMode="auto">
          <a:xfrm>
            <a:off x="8902492" y="2418735"/>
            <a:ext cx="3087947" cy="2600214"/>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7160" tIns="137160" rIns="137160" bIns="137160" numCol="1" rtlCol="0" anchor="b" anchorCtr="0" compatLnSpc="1">
            <a:prstTxWarp prst="textNoShape">
              <a:avLst/>
            </a:prstTxWarp>
          </a:bodyPr>
          <a:lstStyle/>
          <a:p>
            <a:pPr defTabSz="913788" fontAlgn="base">
              <a:spcBef>
                <a:spcPct val="0"/>
              </a:spcBef>
              <a:spcAft>
                <a:spcPct val="0"/>
              </a:spcAft>
            </a:pPr>
            <a:endParaRPr lang="en-US" sz="20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9720" t="16544" r="7275" b="16691"/>
          <a:stretch/>
        </p:blipFill>
        <p:spPr>
          <a:xfrm>
            <a:off x="10731799" y="4630992"/>
            <a:ext cx="1131688" cy="334740"/>
          </a:xfrm>
          <a:prstGeom prst="rect">
            <a:avLst/>
          </a:prstGeom>
        </p:spPr>
      </p:pic>
      <p:pic>
        <p:nvPicPr>
          <p:cNvPr id="4" name="Picture 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09826" y="188373"/>
            <a:ext cx="1847574" cy="739030"/>
          </a:xfrm>
          <a:prstGeom prst="rect">
            <a:avLst/>
          </a:prstGeom>
        </p:spPr>
      </p:pic>
    </p:spTree>
    <p:extLst>
      <p:ext uri="{BB962C8B-B14F-4D97-AF65-F5344CB8AC3E}">
        <p14:creationId xmlns="" xmlns:p14="http://schemas.microsoft.com/office/powerpoint/2010/main" val="94251966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3834" y="1"/>
            <a:ext cx="10365317" cy="741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11717" y="992188"/>
            <a:ext cx="10335683" cy="4386262"/>
          </a:xfrm>
          <a:prstGeom prst="rect">
            <a:avLst/>
          </a:prstGeom>
        </p:spPr>
        <p:txBody>
          <a:bodyPr/>
          <a:lstStyle/>
          <a:p>
            <a:pPr lvl="0"/>
            <a:endParaRPr lang="en-US" noProof="0" smtClean="0"/>
          </a:p>
        </p:txBody>
      </p:sp>
    </p:spTree>
    <p:extLst>
      <p:ext uri="{BB962C8B-B14F-4D97-AF65-F5344CB8AC3E}">
        <p14:creationId xmlns="" xmlns:p14="http://schemas.microsoft.com/office/powerpoint/2010/main" val="81259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Content Placeholder 5"/>
          <p:cNvSpPr>
            <a:spLocks noGrp="1"/>
          </p:cNvSpPr>
          <p:nvPr>
            <p:ph sz="quarter" idx="10"/>
          </p:nvPr>
        </p:nvSpPr>
        <p:spPr>
          <a:xfrm>
            <a:off x="379413" y="1417638"/>
            <a:ext cx="11525250" cy="5260975"/>
          </a:xfrm>
          <a:prstGeom prst="rect">
            <a:avLst/>
          </a:prstGeom>
        </p:spPr>
        <p:txBody>
          <a:bodyPr/>
          <a:lstStyle>
            <a:lvl1pPr>
              <a:spcBef>
                <a:spcPts val="1400"/>
              </a:spcBef>
              <a:defRPr b="0"/>
            </a:lvl1pPr>
            <a:lvl2pPr>
              <a:defRPr>
                <a:solidFill>
                  <a:schemeClr val="tx1">
                    <a:lumMod val="75000"/>
                    <a:lumOff val="2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607745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79511" y="1371601"/>
            <a:ext cx="5616915"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5"/>
          <p:cNvSpPr>
            <a:spLocks noGrp="1"/>
          </p:cNvSpPr>
          <p:nvPr>
            <p:ph sz="quarter" idx="4"/>
          </p:nvPr>
        </p:nvSpPr>
        <p:spPr>
          <a:xfrm>
            <a:off x="6275742" y="1371601"/>
            <a:ext cx="5619121"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1994614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511" y="1330656"/>
            <a:ext cx="5616915" cy="639762"/>
          </a:xfrm>
          <a:prstGeom prst="rect">
            <a:avLst/>
          </a:prstGeom>
          <a:solidFill>
            <a:srgbClr val="86C400"/>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511" y="1981200"/>
            <a:ext cx="5616915"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5807" y="1330656"/>
            <a:ext cx="5619121" cy="639762"/>
          </a:xfrm>
          <a:prstGeom prst="rect">
            <a:avLst/>
          </a:prstGeom>
          <a:solidFill>
            <a:srgbClr val="1F497D"/>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45807" y="1981200"/>
            <a:ext cx="5619121"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6690216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678398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3" name="Title Placeholder 9"/>
          <p:cNvSpPr>
            <a:spLocks noGrp="1"/>
          </p:cNvSpPr>
          <p:nvPr>
            <p:ph type="title"/>
          </p:nvPr>
        </p:nvSpPr>
        <p:spPr>
          <a:xfrm>
            <a:off x="608171" y="4468764"/>
            <a:ext cx="11432977" cy="1676400"/>
          </a:xfrm>
          <a:prstGeom prst="rect">
            <a:avLst/>
          </a:prstGeom>
        </p:spPr>
        <p:txBody>
          <a:bodyPr vert="horz" lIns="91409" tIns="45705" rIns="91409" bIns="45705" rtlCol="0" anchor="t" anchorCtr="0">
            <a:normAutofit/>
          </a:bodyPr>
          <a:lstStyle>
            <a:lvl1pPr>
              <a:defRPr sz="3600"/>
            </a:lvl1pPr>
          </a:lstStyle>
          <a:p>
            <a:r>
              <a:rPr lang="en-US" dirty="0" smtClean="0"/>
              <a:t>Click to edit Master title style</a:t>
            </a:r>
            <a:endParaRPr lang="en-US" dirty="0"/>
          </a:p>
        </p:txBody>
      </p:sp>
      <p:sp>
        <p:nvSpPr>
          <p:cNvPr id="2" name="TextBox 1"/>
          <p:cNvSpPr txBox="1"/>
          <p:nvPr userDrawn="1"/>
        </p:nvSpPr>
        <p:spPr>
          <a:xfrm>
            <a:off x="608171" y="3087325"/>
            <a:ext cx="11356757" cy="1107996"/>
          </a:xfrm>
          <a:prstGeom prst="rect">
            <a:avLst/>
          </a:prstGeom>
          <a:noFill/>
        </p:spPr>
        <p:txBody>
          <a:bodyPr wrap="square" rtlCol="0">
            <a:spAutoFit/>
          </a:bodyPr>
          <a:lstStyle/>
          <a:p>
            <a:pPr defTabSz="914088"/>
            <a:r>
              <a:rPr lang="en-US" sz="6600" dirty="0">
                <a:solidFill>
                  <a:prstClr val="black"/>
                </a:solidFill>
                <a:latin typeface="Segoe UI Light" pitchFamily="34" charset="0"/>
                <a:ea typeface="Segoe UI" pitchFamily="34" charset="0"/>
                <a:cs typeface="Segoe UI" pitchFamily="34" charset="0"/>
              </a:rPr>
              <a:t>DEMO</a:t>
            </a:r>
          </a:p>
        </p:txBody>
      </p:sp>
      <p:cxnSp>
        <p:nvCxnSpPr>
          <p:cNvPr id="6" name="Straight Connector 5"/>
          <p:cNvCxnSpPr/>
          <p:nvPr userDrawn="1"/>
        </p:nvCxnSpPr>
        <p:spPr>
          <a:xfrm>
            <a:off x="608171" y="4077925"/>
            <a:ext cx="11356757"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stretch>
            <a:fillRect/>
          </a:stretch>
        </p:blipFill>
        <p:spPr>
          <a:xfrm>
            <a:off x="193271" y="144000"/>
            <a:ext cx="864083" cy="912424"/>
          </a:xfrm>
          <a:prstGeom prst="rect">
            <a:avLst/>
          </a:prstGeom>
        </p:spPr>
      </p:pic>
      <p:sp>
        <p:nvSpPr>
          <p:cNvPr id="7" name="TextBox 6"/>
          <p:cNvSpPr txBox="1"/>
          <p:nvPr userDrawn="1"/>
        </p:nvSpPr>
        <p:spPr>
          <a:xfrm>
            <a:off x="1057354" y="92380"/>
            <a:ext cx="1346633" cy="1015663"/>
          </a:xfrm>
          <a:prstGeom prst="rect">
            <a:avLst/>
          </a:prstGeom>
          <a:noFill/>
        </p:spPr>
        <p:txBody>
          <a:bodyPr wrap="square" rtlCol="0" anchor="ctr" anchorCtr="0">
            <a:spAutoFit/>
          </a:bodyPr>
          <a:lstStyle/>
          <a:p>
            <a:r>
              <a:rPr lang="en-US" sz="2000" dirty="0" smtClean="0">
                <a:latin typeface="Segoe UI Light" panose="020B0502040204020203" pitchFamily="34" charset="0"/>
                <a:cs typeface="Segoe UI Light" panose="020B0502040204020203" pitchFamily="34" charset="0"/>
              </a:rPr>
              <a:t>Microsoft </a:t>
            </a:r>
          </a:p>
          <a:p>
            <a:r>
              <a:rPr lang="en-US" sz="2000" dirty="0" smtClean="0">
                <a:latin typeface="Segoe UI Light" panose="020B0502040204020203" pitchFamily="34" charset="0"/>
                <a:cs typeface="Segoe UI Light" panose="020B0502040204020203" pitchFamily="34" charset="0"/>
              </a:rPr>
              <a:t>Virtual </a:t>
            </a:r>
          </a:p>
          <a:p>
            <a:r>
              <a:rPr lang="en-US" sz="2000" dirty="0" smtClean="0">
                <a:latin typeface="Segoe UI Light" panose="020B0502040204020203" pitchFamily="34" charset="0"/>
                <a:cs typeface="Segoe UI Light" panose="020B0502040204020203" pitchFamily="34" charset="0"/>
              </a:rPr>
              <a:t>Academy</a:t>
            </a:r>
            <a:endParaRPr lang="en-US" sz="2000" dirty="0">
              <a:latin typeface="Segoe UI Light" panose="020B0502040204020203" pitchFamily="34" charset="0"/>
              <a:cs typeface="Segoe UI Light" panose="020B0502040204020203" pitchFamily="34" charset="0"/>
            </a:endParaRPr>
          </a:p>
        </p:txBody>
      </p:sp>
      <p:pic>
        <p:nvPicPr>
          <p:cNvPr id="4" name="Picture 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9850378" y="6321689"/>
            <a:ext cx="2114550" cy="428625"/>
          </a:xfrm>
          <a:prstGeom prst="rect">
            <a:avLst/>
          </a:prstGeom>
        </p:spPr>
      </p:pic>
    </p:spTree>
    <p:extLst>
      <p:ext uri="{BB962C8B-B14F-4D97-AF65-F5344CB8AC3E}">
        <p14:creationId xmlns="" xmlns:p14="http://schemas.microsoft.com/office/powerpoint/2010/main" val="38232600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28541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0" y="0"/>
            <a:ext cx="12192000" cy="6858000"/>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530087" y="5960743"/>
            <a:ext cx="11078818" cy="738664"/>
          </a:xfrm>
          <a:prstGeom prst="rect">
            <a:avLst/>
          </a:prstGeom>
          <a:noFill/>
          <a:ln w="9525">
            <a:noFill/>
            <a:miter lim="800000"/>
            <a:headEnd/>
            <a:tailEnd/>
          </a:ln>
        </p:spPr>
        <p:txBody>
          <a:bodyPr wrap="square">
            <a:spAutoFit/>
          </a:bodyPr>
          <a:lstStyle/>
          <a:p>
            <a:pPr marL="0" lvl="1" defTabSz="914088">
              <a:defRPr/>
            </a:pPr>
            <a:r>
              <a:rPr lang="en-US" sz="1050" dirty="0">
                <a:solidFill>
                  <a:schemeClr val="bg1">
                    <a:lumMod val="85000"/>
                  </a:schemeClr>
                </a:solidFill>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9719"/>
          <a:stretch/>
        </p:blipFill>
        <p:spPr>
          <a:xfrm>
            <a:off x="530087" y="2940117"/>
            <a:ext cx="5473148" cy="2229412"/>
          </a:xfrm>
          <a:prstGeom prst="rect">
            <a:avLst/>
          </a:prstGeom>
        </p:spPr>
      </p:pic>
    </p:spTree>
    <p:extLst>
      <p:ext uri="{BB962C8B-B14F-4D97-AF65-F5344CB8AC3E}">
        <p14:creationId xmlns="" xmlns:p14="http://schemas.microsoft.com/office/powerpoint/2010/main" val="26678372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Subtitle 2"/>
          <p:cNvSpPr txBox="1">
            <a:spLocks/>
          </p:cNvSpPr>
          <p:nvPr userDrawn="1"/>
        </p:nvSpPr>
        <p:spPr>
          <a:xfrm>
            <a:off x="8738733" y="3421650"/>
            <a:ext cx="2241224" cy="2355337"/>
          </a:xfrm>
          <a:prstGeom prst="rect">
            <a:avLst/>
          </a:prstGeom>
        </p:spPr>
        <p:txBody>
          <a:bodyPr vert="horz" lIns="91409" tIns="45705" rIns="91409" bIns="45705" rtlCol="0" anchor="ctr" anchorCtr="0">
            <a:normAutofit/>
          </a:bodyPr>
          <a:lstStyle>
            <a:lvl1pPr marL="0" indent="0" algn="l" defTabSz="914052" rtl="0" eaLnBrk="1" latinLnBrk="0" hangingPunct="1">
              <a:lnSpc>
                <a:spcPct val="100000"/>
              </a:lnSpc>
              <a:spcBef>
                <a:spcPts val="0"/>
              </a:spcBef>
              <a:buSzPct val="90000"/>
              <a:buFont typeface="Arial" pitchFamily="34" charset="0"/>
              <a:buNone/>
              <a:defRPr lang="en-US" sz="1800" b="1" kern="1200" spc="-30" baseline="0" dirty="0">
                <a:gradFill>
                  <a:gsLst>
                    <a:gs pos="1250">
                      <a:srgbClr val="FFFFFF"/>
                    </a:gs>
                    <a:gs pos="6250">
                      <a:srgbClr val="FFFFFF"/>
                    </a:gs>
                  </a:gsLst>
                  <a:lin ang="5400000" scaled="0"/>
                </a:gradFill>
                <a:latin typeface="Segoe UI" pitchFamily="34" charset="0"/>
                <a:ea typeface="Segoe UI" pitchFamily="34" charset="0"/>
                <a:cs typeface="Segoe UI" pitchFamily="34" charset="0"/>
              </a:defRPr>
            </a:lvl1pPr>
            <a:lvl2pPr marL="457044" indent="0" algn="ctr" defTabSz="914088" rtl="0" eaLnBrk="1" latinLnBrk="0" hangingPunct="1">
              <a:spcBef>
                <a:spcPts val="300"/>
              </a:spcBef>
              <a:spcAft>
                <a:spcPts val="300"/>
              </a:spcAft>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4088" indent="0" algn="ctr" defTabSz="914088" rtl="0" eaLnBrk="1" latinLnBrk="0" hangingPunct="1">
              <a:spcBef>
                <a:spcPts val="200"/>
              </a:spcBef>
              <a:spcAft>
                <a:spcPts val="200"/>
              </a:spcAft>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71133"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8178"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85222"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7"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11"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8"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t>Click to edit Master subtitle style</a:t>
            </a:r>
            <a:endParaRPr lang="en-US"/>
          </a:p>
        </p:txBody>
      </p:sp>
      <p:sp>
        <p:nvSpPr>
          <p:cNvPr id="13" name="Title 1"/>
          <p:cNvSpPr txBox="1">
            <a:spLocks/>
          </p:cNvSpPr>
          <p:nvPr userDrawn="1"/>
        </p:nvSpPr>
        <p:spPr>
          <a:xfrm>
            <a:off x="357809" y="3423726"/>
            <a:ext cx="8245329" cy="2381841"/>
          </a:xfrm>
          <a:prstGeom prst="rect">
            <a:avLst/>
          </a:prstGeom>
          <a:solidFill>
            <a:srgbClr val="82BF36"/>
          </a:solidFill>
          <a:effectLst/>
        </p:spPr>
        <p:txBody>
          <a:bodyPr vert="horz" lIns="137160" tIns="137160" rIns="91409" bIns="137160" rtlCol="0" anchor="b" anchorCtr="0">
            <a:noAutofit/>
          </a:bodyPr>
          <a:lstStyle>
            <a:lvl1pPr algn="l" defTabSz="914088" rtl="0" eaLnBrk="1" latinLnBrk="0" hangingPunct="1">
              <a:spcBef>
                <a:spcPct val="0"/>
              </a:spcBef>
              <a:buNone/>
              <a:defRPr lang="en-US" sz="4000" kern="0" dirty="0">
                <a:ln w="3175">
                  <a:noFill/>
                </a:ln>
                <a:gradFill flip="none" rotWithShape="1">
                  <a:gsLst>
                    <a:gs pos="4583">
                      <a:srgbClr val="FFFFFF"/>
                    </a:gs>
                    <a:gs pos="100000">
                      <a:srgbClr val="FFFFFF"/>
                    </a:gs>
                  </a:gsLst>
                  <a:lin ang="5400000" scaled="0"/>
                  <a:tileRect/>
                </a:gradFill>
                <a:latin typeface="Segoe UI" pitchFamily="34" charset="0"/>
                <a:ea typeface="Segoe UI" pitchFamily="34" charset="0"/>
                <a:cs typeface="Segoe UI" pitchFamily="34" charset="0"/>
              </a:defRPr>
            </a:lvl1pPr>
          </a:lstStyle>
          <a:p>
            <a:endParaRPr lang="en-US" sz="4000" dirty="0"/>
          </a:p>
        </p:txBody>
      </p:sp>
      <p:sp>
        <p:nvSpPr>
          <p:cNvPr id="14" name="top right small rectangle"/>
          <p:cNvSpPr/>
          <p:nvPr userDrawn="1"/>
        </p:nvSpPr>
        <p:spPr bwMode="auto">
          <a:xfrm>
            <a:off x="8682790" y="3421649"/>
            <a:ext cx="3257419" cy="2384240"/>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5" name="Picture 14"/>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9720" t="16544" r="7275" b="16691"/>
          <a:stretch/>
        </p:blipFill>
        <p:spPr>
          <a:xfrm>
            <a:off x="11181757" y="5558001"/>
            <a:ext cx="740346" cy="218986"/>
          </a:xfrm>
          <a:prstGeom prst="rect">
            <a:avLst/>
          </a:prstGeom>
        </p:spPr>
      </p:pic>
      <p:sp>
        <p:nvSpPr>
          <p:cNvPr id="16" name="Text Placeholder 10"/>
          <p:cNvSpPr>
            <a:spLocks noGrp="1"/>
          </p:cNvSpPr>
          <p:nvPr>
            <p:ph type="body" sz="quarter" idx="10"/>
          </p:nvPr>
        </p:nvSpPr>
        <p:spPr>
          <a:xfrm>
            <a:off x="437461" y="3939147"/>
            <a:ext cx="8070435" cy="1666254"/>
          </a:xfrm>
          <a:prstGeom prst="rect">
            <a:avLst/>
          </a:prstGeom>
        </p:spPr>
        <p:txBody>
          <a:bodyPr anchor="b" anchorCtr="0">
            <a:normAutofit/>
          </a:bodyPr>
          <a:lstStyle>
            <a:lvl1pPr marL="0" indent="0">
              <a:buNone/>
              <a:defRPr sz="3600">
                <a:solidFill>
                  <a:schemeClr val="bg1"/>
                </a:solidFill>
                <a:latin typeface="Segoe UI Light" panose="020B0502040204020203" pitchFamily="34" charset="0"/>
                <a:cs typeface="Segoe UI Light" panose="020B0502040204020203" pitchFamily="34" charset="0"/>
              </a:defRPr>
            </a:lvl1pPr>
          </a:lstStyle>
          <a:p>
            <a:pPr lvl="0"/>
            <a:r>
              <a:rPr lang="en-US" dirty="0" smtClean="0"/>
              <a:t>Click to edit Master text styles</a:t>
            </a:r>
          </a:p>
        </p:txBody>
      </p:sp>
      <p:sp>
        <p:nvSpPr>
          <p:cNvPr id="17" name="Rectangle 16"/>
          <p:cNvSpPr/>
          <p:nvPr userDrawn="1"/>
        </p:nvSpPr>
        <p:spPr>
          <a:xfrm>
            <a:off x="9606694" y="3527508"/>
            <a:ext cx="1049236" cy="114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bIns="0" rtlCol="0" anchor="t" anchorCtr="0"/>
          <a:lstStyle/>
          <a:p>
            <a:r>
              <a:rPr lang="en-US" sz="1600" dirty="0" smtClean="0">
                <a:solidFill>
                  <a:schemeClr val="bg1"/>
                </a:solidFill>
                <a:latin typeface="Segoe UI Light" panose="020B0502040204020203" pitchFamily="34" charset="0"/>
                <a:cs typeface="Segoe UI Light" panose="020B0502040204020203" pitchFamily="34" charset="0"/>
              </a:rPr>
              <a:t>Microsoft </a:t>
            </a:r>
          </a:p>
          <a:p>
            <a:r>
              <a:rPr lang="en-US" sz="1600" dirty="0" smtClean="0">
                <a:solidFill>
                  <a:schemeClr val="bg1"/>
                </a:solidFill>
                <a:latin typeface="Segoe UI Light" panose="020B0502040204020203" pitchFamily="34" charset="0"/>
                <a:cs typeface="Segoe UI Light" panose="020B0502040204020203" pitchFamily="34" charset="0"/>
              </a:rPr>
              <a:t>Virtual</a:t>
            </a:r>
            <a:r>
              <a:rPr lang="en-US" sz="1600" baseline="0" dirty="0" smtClean="0">
                <a:solidFill>
                  <a:schemeClr val="bg1"/>
                </a:solidFill>
                <a:latin typeface="Segoe UI Light" panose="020B0502040204020203" pitchFamily="34" charset="0"/>
                <a:cs typeface="Segoe UI Light" panose="020B0502040204020203" pitchFamily="34" charset="0"/>
              </a:rPr>
              <a:t> Academy</a:t>
            </a:r>
            <a:endParaRPr lang="en-US" sz="1600" dirty="0">
              <a:solidFill>
                <a:schemeClr val="bg1"/>
              </a:solidFill>
              <a:latin typeface="Segoe UI Light" panose="020B0502040204020203" pitchFamily="34" charset="0"/>
              <a:cs typeface="Segoe UI Light" panose="020B0502040204020203" pitchFamily="34" charset="0"/>
            </a:endParaRPr>
          </a:p>
        </p:txBody>
      </p:sp>
      <p:pic>
        <p:nvPicPr>
          <p:cNvPr id="18" name="Picture 1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866808" y="3527508"/>
            <a:ext cx="726793" cy="726793"/>
          </a:xfrm>
          <a:prstGeom prst="rect">
            <a:avLst/>
          </a:prstGeom>
        </p:spPr>
      </p:pic>
    </p:spTree>
    <p:extLst>
      <p:ext uri="{BB962C8B-B14F-4D97-AF65-F5344CB8AC3E}">
        <p14:creationId xmlns="" xmlns:p14="http://schemas.microsoft.com/office/powerpoint/2010/main" val="389134869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379514" y="182215"/>
            <a:ext cx="11524432" cy="1063487"/>
          </a:xfrm>
          <a:prstGeom prst="rect">
            <a:avLst/>
          </a:prstGeom>
        </p:spPr>
        <p:txBody>
          <a:bodyPr vert="horz" lIns="91409" tIns="45705" rIns="91409" bIns="45705" rtlCol="0" anchor="t" anchorCtr="0">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311878395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Lst>
  <p:timing>
    <p:tnLst>
      <p:par>
        <p:cTn id="1" dur="indefinite" restart="never" nodeType="tmRoot"/>
      </p:par>
    </p:tnLst>
  </p:timing>
  <p:txStyles>
    <p:titleStyle>
      <a:lvl1pPr algn="l" defTabSz="914088" rtl="0" eaLnBrk="1" latinLnBrk="0" hangingPunct="1">
        <a:lnSpc>
          <a:spcPct val="80000"/>
        </a:lnSpc>
        <a:spcBef>
          <a:spcPct val="0"/>
        </a:spcBef>
        <a:buNone/>
        <a:defRPr sz="44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342783" indent="-342783" algn="l" defTabSz="914088" rtl="0" eaLnBrk="1" latinLnBrk="0" hangingPunct="1">
        <a:spcBef>
          <a:spcPts val="1200"/>
        </a:spcBef>
        <a:buFont typeface="Arial" pitchFamily="34" charset="0"/>
        <a:buChar char="•"/>
        <a:defRPr sz="3200"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742698" indent="-285652" algn="l" defTabSz="914088" rtl="0" eaLnBrk="1" latinLnBrk="0" hangingPunct="1">
        <a:spcBef>
          <a:spcPts val="300"/>
        </a:spcBef>
        <a:spcAft>
          <a:spcPts val="300"/>
        </a:spcAft>
        <a:buFont typeface="Arial" pitchFamily="34" charset="0"/>
        <a:buChar char="–"/>
        <a:defRPr sz="28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1142612" indent="-228522" algn="l" defTabSz="914088" rtl="0" eaLnBrk="1" latinLnBrk="0" hangingPunct="1">
        <a:spcBef>
          <a:spcPts val="200"/>
        </a:spcBef>
        <a:spcAft>
          <a:spcPts val="200"/>
        </a:spcAft>
        <a:buFont typeface="Arial" pitchFamily="34" charset="0"/>
        <a:buChar char="•"/>
        <a:defRPr sz="24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599657"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2056700"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513745"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89"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3"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88" rtl="0" eaLnBrk="1" latinLnBrk="0" hangingPunct="1">
        <a:defRPr sz="1800" kern="1200">
          <a:solidFill>
            <a:schemeClr val="tx1"/>
          </a:solidFill>
          <a:latin typeface="+mn-lt"/>
          <a:ea typeface="+mn-ea"/>
          <a:cs typeface="+mn-cs"/>
        </a:defRPr>
      </a:lvl1pPr>
      <a:lvl2pPr marL="457044" algn="l" defTabSz="914088" rtl="0" eaLnBrk="1" latinLnBrk="0" hangingPunct="1">
        <a:defRPr sz="1800" kern="1200">
          <a:solidFill>
            <a:schemeClr val="tx1"/>
          </a:solidFill>
          <a:latin typeface="+mn-lt"/>
          <a:ea typeface="+mn-ea"/>
          <a:cs typeface="+mn-cs"/>
        </a:defRPr>
      </a:lvl2pPr>
      <a:lvl3pPr marL="914088" algn="l" defTabSz="914088" rtl="0" eaLnBrk="1" latinLnBrk="0" hangingPunct="1">
        <a:defRPr sz="1800" kern="1200">
          <a:solidFill>
            <a:schemeClr val="tx1"/>
          </a:solidFill>
          <a:latin typeface="+mn-lt"/>
          <a:ea typeface="+mn-ea"/>
          <a:cs typeface="+mn-cs"/>
        </a:defRPr>
      </a:lvl3pPr>
      <a:lvl4pPr marL="1371133" algn="l" defTabSz="914088" rtl="0" eaLnBrk="1" latinLnBrk="0" hangingPunct="1">
        <a:defRPr sz="1800" kern="1200">
          <a:solidFill>
            <a:schemeClr val="tx1"/>
          </a:solidFill>
          <a:latin typeface="+mn-lt"/>
          <a:ea typeface="+mn-ea"/>
          <a:cs typeface="+mn-cs"/>
        </a:defRPr>
      </a:lvl4pPr>
      <a:lvl5pPr marL="1828178" algn="l" defTabSz="914088" rtl="0" eaLnBrk="1" latinLnBrk="0" hangingPunct="1">
        <a:defRPr sz="1800" kern="1200">
          <a:solidFill>
            <a:schemeClr val="tx1"/>
          </a:solidFill>
          <a:latin typeface="+mn-lt"/>
          <a:ea typeface="+mn-ea"/>
          <a:cs typeface="+mn-cs"/>
        </a:defRPr>
      </a:lvl5pPr>
      <a:lvl6pPr marL="2285222" algn="l" defTabSz="914088" rtl="0" eaLnBrk="1" latinLnBrk="0" hangingPunct="1">
        <a:defRPr sz="1800" kern="1200">
          <a:solidFill>
            <a:schemeClr val="tx1"/>
          </a:solidFill>
          <a:latin typeface="+mn-lt"/>
          <a:ea typeface="+mn-ea"/>
          <a:cs typeface="+mn-cs"/>
        </a:defRPr>
      </a:lvl6pPr>
      <a:lvl7pPr marL="2742267" algn="l" defTabSz="914088" rtl="0" eaLnBrk="1" latinLnBrk="0" hangingPunct="1">
        <a:defRPr sz="1800" kern="1200">
          <a:solidFill>
            <a:schemeClr val="tx1"/>
          </a:solidFill>
          <a:latin typeface="+mn-lt"/>
          <a:ea typeface="+mn-ea"/>
          <a:cs typeface="+mn-cs"/>
        </a:defRPr>
      </a:lvl7pPr>
      <a:lvl8pPr marL="3199311" algn="l" defTabSz="914088" rtl="0" eaLnBrk="1" latinLnBrk="0" hangingPunct="1">
        <a:defRPr sz="1800" kern="1200">
          <a:solidFill>
            <a:schemeClr val="tx1"/>
          </a:solidFill>
          <a:latin typeface="+mn-lt"/>
          <a:ea typeface="+mn-ea"/>
          <a:cs typeface="+mn-cs"/>
        </a:defRPr>
      </a:lvl8pPr>
      <a:lvl9pPr marL="3656358" algn="l" defTabSz="9140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png"/><Relationship Id="rId3" Type="http://schemas.openxmlformats.org/officeDocument/2006/relationships/notesSlide" Target="../notesSlides/notesSlide10.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0.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notesSlide" Target="../notesSlides/notesSlide11.xml"/><Relationship Id="rId7" Type="http://schemas.openxmlformats.org/officeDocument/2006/relationships/image" Target="../media/image23.png"/><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2.png"/><Relationship Id="rId11" Type="http://schemas.openxmlformats.org/officeDocument/2006/relationships/image" Target="../media/image37.png"/><Relationship Id="rId5" Type="http://schemas.openxmlformats.org/officeDocument/2006/relationships/image" Target="../media/image21.png"/><Relationship Id="rId10" Type="http://schemas.openxmlformats.org/officeDocument/2006/relationships/image" Target="../media/image36.png"/><Relationship Id="rId4" Type="http://schemas.openxmlformats.org/officeDocument/2006/relationships/image" Target="../media/image20.png"/><Relationship Id="rId9" Type="http://schemas.openxmlformats.org/officeDocument/2006/relationships/image" Target="../media/image35.png"/><Relationship Id="rId1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png"/><Relationship Id="rId3" Type="http://schemas.openxmlformats.org/officeDocument/2006/relationships/notesSlide" Target="../notesSlides/notesSlide5.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Christopher Chapman | MCT</a:t>
            </a:r>
          </a:p>
          <a:p>
            <a:r>
              <a:rPr lang="en-US" dirty="0" smtClean="0"/>
              <a:t>Content PM, Microsoft Learning, PDG Planning , Microsoft</a:t>
            </a:r>
            <a:endParaRPr lang="en-US" dirty="0"/>
          </a:p>
        </p:txBody>
      </p:sp>
      <p:sp>
        <p:nvSpPr>
          <p:cNvPr id="2" name="Title 1"/>
          <p:cNvSpPr>
            <a:spLocks noGrp="1"/>
          </p:cNvSpPr>
          <p:nvPr>
            <p:ph type="ctrTitle"/>
          </p:nvPr>
        </p:nvSpPr>
        <p:spPr/>
        <p:txBody>
          <a:bodyPr/>
          <a:lstStyle/>
          <a:p>
            <a:r>
              <a:rPr lang="en-US" sz="4400" dirty="0" smtClean="0"/>
              <a:t>Te </a:t>
            </a:r>
            <a:r>
              <a:rPr lang="en-US" sz="4400" dirty="0" err="1" smtClean="0"/>
              <a:t>kuptojme</a:t>
            </a:r>
            <a:r>
              <a:rPr lang="en-US" sz="4400" dirty="0" smtClean="0"/>
              <a:t> “Active Directory”</a:t>
            </a:r>
            <a:endParaRPr lang="en-US" sz="4400" dirty="0"/>
          </a:p>
        </p:txBody>
      </p:sp>
    </p:spTree>
    <p:custDataLst>
      <p:tags r:id="rId1"/>
    </p:custDataLst>
    <p:extLst>
      <p:ext uri="{BB962C8B-B14F-4D97-AF65-F5344CB8AC3E}">
        <p14:creationId xmlns="" xmlns:p14="http://schemas.microsoft.com/office/powerpoint/2010/main" val="1665733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dirty="0" err="1" smtClean="0"/>
              <a:t>Cfare</a:t>
            </a:r>
            <a:r>
              <a:rPr lang="en-US" dirty="0" smtClean="0"/>
              <a:t> </a:t>
            </a:r>
            <a:r>
              <a:rPr lang="en-US" dirty="0" err="1" smtClean="0"/>
              <a:t>jane</a:t>
            </a:r>
            <a:r>
              <a:rPr lang="en-US" dirty="0" smtClean="0"/>
              <a:t> </a:t>
            </a:r>
            <a:r>
              <a:rPr lang="en-US" dirty="0" err="1" smtClean="0"/>
              <a:t>komponentet</a:t>
            </a:r>
            <a:r>
              <a:rPr lang="en-US" dirty="0" smtClean="0"/>
              <a:t> e </a:t>
            </a:r>
            <a:r>
              <a:rPr lang="en-US" dirty="0" err="1" smtClean="0"/>
              <a:t>sherbimit</a:t>
            </a:r>
            <a:r>
              <a:rPr lang="en-US" dirty="0" smtClean="0"/>
              <a:t> federate AD FS ?</a:t>
            </a:r>
          </a:p>
        </p:txBody>
      </p:sp>
      <p:sp>
        <p:nvSpPr>
          <p:cNvPr id="11267" name="Rounded Rectangle 812098"/>
          <p:cNvSpPr>
            <a:spLocks noGrp="1" noChangeArrowheads="1"/>
          </p:cNvSpPr>
          <p:nvPr>
            <p:ph type="body" idx="4294967295"/>
          </p:nvPr>
        </p:nvSpPr>
        <p:spPr>
          <a:xfrm>
            <a:off x="1970084" y="1063641"/>
            <a:ext cx="8339137" cy="4916488"/>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err="1" smtClean="0"/>
              <a:t>Komponentet</a:t>
            </a:r>
            <a:r>
              <a:rPr lang="en-US" b="0" dirty="0" smtClean="0"/>
              <a:t> AD FS :</a:t>
            </a:r>
          </a:p>
        </p:txBody>
      </p:sp>
      <p:sp>
        <p:nvSpPr>
          <p:cNvPr id="11268" name="Rounded Rectangle 844806"/>
          <p:cNvSpPr>
            <a:spLocks noChangeArrowheads="1"/>
          </p:cNvSpPr>
          <p:nvPr/>
        </p:nvSpPr>
        <p:spPr bwMode="auto">
          <a:xfrm>
            <a:off x="2193920" y="4828283"/>
            <a:ext cx="7891463"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a:latin typeface="Segoe UI Light" panose="020B0502040204020203" pitchFamily="34" charset="0"/>
                <a:cs typeface="Segoe UI Light" panose="020B0502040204020203" pitchFamily="34" charset="0"/>
              </a:rPr>
              <a:t>AD FS Web </a:t>
            </a:r>
            <a:r>
              <a:rPr lang="en-US" b="0" dirty="0" smtClean="0">
                <a:latin typeface="Segoe UI Light" panose="020B0502040204020203" pitchFamily="34" charset="0"/>
                <a:cs typeface="Segoe UI Light" panose="020B0502040204020203" pitchFamily="34" charset="0"/>
              </a:rPr>
              <a:t>Agent/</a:t>
            </a:r>
            <a:r>
              <a:rPr lang="en-US" b="0" dirty="0" err="1" smtClean="0">
                <a:latin typeface="Segoe UI Light" panose="020B0502040204020203" pitchFamily="34" charset="0"/>
                <a:cs typeface="Segoe UI Light" panose="020B0502040204020203" pitchFamily="34" charset="0"/>
              </a:rPr>
              <a:t>Agjenti</a:t>
            </a:r>
            <a:r>
              <a:rPr lang="en-US" b="0" dirty="0" smtClean="0">
                <a:latin typeface="Segoe UI Light" panose="020B0502040204020203" pitchFamily="34" charset="0"/>
                <a:cs typeface="Segoe UI Light" panose="020B0502040204020203" pitchFamily="34" charset="0"/>
              </a:rPr>
              <a:t> Web AD FS</a:t>
            </a:r>
            <a:endParaRPr lang="en-US" b="0" dirty="0">
              <a:latin typeface="Segoe UI Light" panose="020B0502040204020203" pitchFamily="34" charset="0"/>
              <a:cs typeface="Segoe UI Light" panose="020B0502040204020203" pitchFamily="34" charset="0"/>
            </a:endParaRPr>
          </a:p>
        </p:txBody>
      </p:sp>
      <p:sp>
        <p:nvSpPr>
          <p:cNvPr id="11269" name="Rounded Rectangle 844806"/>
          <p:cNvSpPr>
            <a:spLocks noChangeArrowheads="1"/>
          </p:cNvSpPr>
          <p:nvPr/>
        </p:nvSpPr>
        <p:spPr bwMode="auto">
          <a:xfrm>
            <a:off x="2193920" y="4236283"/>
            <a:ext cx="7891463"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defTabSz="966788">
              <a:defRPr b="1">
                <a:solidFill>
                  <a:schemeClr val="tx1"/>
                </a:solidFill>
                <a:latin typeface="Verdana" panose="020B0604030504040204" pitchFamily="34" charset="0"/>
              </a:defRPr>
            </a:lvl1pPr>
            <a:lvl2pPr marL="742950" indent="-285750" defTabSz="966788">
              <a:defRPr b="1">
                <a:solidFill>
                  <a:schemeClr val="tx1"/>
                </a:solidFill>
                <a:latin typeface="Verdana" panose="020B0604030504040204" pitchFamily="34" charset="0"/>
              </a:defRPr>
            </a:lvl2pPr>
            <a:lvl3pPr marL="1143000" indent="-228600" defTabSz="966788">
              <a:defRPr b="1">
                <a:solidFill>
                  <a:schemeClr val="tx1"/>
                </a:solidFill>
                <a:latin typeface="Verdana" panose="020B0604030504040204" pitchFamily="34" charset="0"/>
              </a:defRPr>
            </a:lvl3pPr>
            <a:lvl4pPr marL="1600200" indent="-228600" defTabSz="966788">
              <a:defRPr b="1">
                <a:solidFill>
                  <a:schemeClr val="tx1"/>
                </a:solidFill>
                <a:latin typeface="Verdana" panose="020B0604030504040204" pitchFamily="34" charset="0"/>
              </a:defRPr>
            </a:lvl4pPr>
            <a:lvl5pPr marL="2057400" indent="-228600" defTabSz="966788">
              <a:defRPr b="1">
                <a:solidFill>
                  <a:schemeClr val="tx1"/>
                </a:solidFill>
                <a:latin typeface="Verdana" panose="020B0604030504040204" pitchFamily="34" charset="0"/>
              </a:defRPr>
            </a:lvl5pPr>
            <a:lvl6pPr marL="2514600" indent="-228600" algn="ctr" defTabSz="966788" eaLnBrk="0" fontAlgn="base" hangingPunct="0">
              <a:spcBef>
                <a:spcPct val="0"/>
              </a:spcBef>
              <a:spcAft>
                <a:spcPct val="0"/>
              </a:spcAft>
              <a:defRPr b="1">
                <a:solidFill>
                  <a:schemeClr val="tx1"/>
                </a:solidFill>
                <a:latin typeface="Verdana" panose="020B0604030504040204" pitchFamily="34" charset="0"/>
              </a:defRPr>
            </a:lvl6pPr>
            <a:lvl7pPr marL="2971800" indent="-228600" algn="ctr" defTabSz="966788" eaLnBrk="0" fontAlgn="base" hangingPunct="0">
              <a:spcBef>
                <a:spcPct val="0"/>
              </a:spcBef>
              <a:spcAft>
                <a:spcPct val="0"/>
              </a:spcAft>
              <a:defRPr b="1">
                <a:solidFill>
                  <a:schemeClr val="tx1"/>
                </a:solidFill>
                <a:latin typeface="Verdana" panose="020B0604030504040204" pitchFamily="34" charset="0"/>
              </a:defRPr>
            </a:lvl7pPr>
            <a:lvl8pPr marL="3429000" indent="-228600" algn="ctr" defTabSz="966788" eaLnBrk="0" fontAlgn="base" hangingPunct="0">
              <a:spcBef>
                <a:spcPct val="0"/>
              </a:spcBef>
              <a:spcAft>
                <a:spcPct val="0"/>
              </a:spcAft>
              <a:defRPr b="1">
                <a:solidFill>
                  <a:schemeClr val="tx1"/>
                </a:solidFill>
                <a:latin typeface="Verdana" panose="020B0604030504040204" pitchFamily="34" charset="0"/>
              </a:defRPr>
            </a:lvl8pPr>
            <a:lvl9pPr marL="3886200" indent="-228600" algn="ctr" defTabSz="966788"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a:latin typeface="Segoe UI Light" panose="020B0502040204020203" pitchFamily="34" charset="0"/>
                <a:cs typeface="Segoe UI Light" panose="020B0502040204020203" pitchFamily="34" charset="0"/>
              </a:rPr>
              <a:t>Resource Federation Server </a:t>
            </a:r>
            <a:r>
              <a:rPr lang="en-US" b="0" dirty="0" smtClean="0">
                <a:latin typeface="Segoe UI Light" panose="020B0502040204020203" pitchFamily="34" charset="0"/>
                <a:cs typeface="Segoe UI Light" panose="020B0502040204020203" pitchFamily="34" charset="0"/>
              </a:rPr>
              <a:t>Proxy/</a:t>
            </a:r>
            <a:r>
              <a:rPr lang="en-US" b="0" dirty="0" err="1" smtClean="0">
                <a:latin typeface="Segoe UI Light" panose="020B0502040204020203" pitchFamily="34" charset="0"/>
                <a:cs typeface="Segoe UI Light" panose="020B0502040204020203" pitchFamily="34" charset="0"/>
              </a:rPr>
              <a:t>Proxyy</a:t>
            </a:r>
            <a:r>
              <a:rPr lang="en-US" b="0" dirty="0" smtClean="0">
                <a:latin typeface="Segoe UI Light" panose="020B0502040204020203" pitchFamily="34" charset="0"/>
                <a:cs typeface="Segoe UI Light" panose="020B0502040204020203" pitchFamily="34" charset="0"/>
              </a:rPr>
              <a:t> Server per </a:t>
            </a:r>
            <a:r>
              <a:rPr lang="en-US" b="0" dirty="0" err="1" smtClean="0">
                <a:latin typeface="Segoe UI Light" panose="020B0502040204020203" pitchFamily="34" charset="0"/>
                <a:cs typeface="Segoe UI Light" panose="020B0502040204020203" pitchFamily="34" charset="0"/>
              </a:rPr>
              <a:t>sherbimet</a:t>
            </a:r>
            <a:r>
              <a:rPr lang="en-US" b="0" dirty="0" smtClean="0">
                <a:latin typeface="Segoe UI Light" panose="020B0502040204020203" pitchFamily="34" charset="0"/>
                <a:cs typeface="Segoe UI Light" panose="020B0502040204020203" pitchFamily="34" charset="0"/>
              </a:rPr>
              <a:t> federate </a:t>
            </a:r>
            <a:endParaRPr lang="en-US" b="0" dirty="0">
              <a:latin typeface="Segoe UI Light" panose="020B0502040204020203" pitchFamily="34" charset="0"/>
              <a:cs typeface="Segoe UI Light" panose="020B0502040204020203" pitchFamily="34" charset="0"/>
            </a:endParaRPr>
          </a:p>
        </p:txBody>
      </p:sp>
      <p:sp>
        <p:nvSpPr>
          <p:cNvPr id="11270" name="Rounded Rectangle 844806"/>
          <p:cNvSpPr>
            <a:spLocks noChangeArrowheads="1"/>
          </p:cNvSpPr>
          <p:nvPr/>
        </p:nvSpPr>
        <p:spPr bwMode="auto">
          <a:xfrm>
            <a:off x="2193922" y="2447788"/>
            <a:ext cx="7891463"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a:latin typeface="Segoe UI Light" panose="020B0502040204020203" pitchFamily="34" charset="0"/>
                <a:cs typeface="Segoe UI Light" panose="020B0502040204020203" pitchFamily="34" charset="0"/>
              </a:rPr>
              <a:t>Account federation </a:t>
            </a:r>
            <a:r>
              <a:rPr lang="en-US" b="0" dirty="0" smtClean="0">
                <a:latin typeface="Segoe UI Light" panose="020B0502040204020203" pitchFamily="34" charset="0"/>
                <a:cs typeface="Segoe UI Light" panose="020B0502040204020203" pitchFamily="34" charset="0"/>
              </a:rPr>
              <a:t>server/</a:t>
            </a:r>
            <a:r>
              <a:rPr lang="en-US" b="0" dirty="0" err="1" smtClean="0">
                <a:latin typeface="Segoe UI Light" panose="020B0502040204020203" pitchFamily="34" charset="0"/>
                <a:cs typeface="Segoe UI Light" panose="020B0502040204020203" pitchFamily="34" charset="0"/>
              </a:rPr>
              <a:t>Serveri</a:t>
            </a:r>
            <a:r>
              <a:rPr lang="en-US" b="0" dirty="0" smtClean="0">
                <a:latin typeface="Segoe UI Light" panose="020B0502040204020203" pitchFamily="34" charset="0"/>
                <a:cs typeface="Segoe UI Light" panose="020B0502040204020203" pitchFamily="34" charset="0"/>
              </a:rPr>
              <a:t> federate </a:t>
            </a:r>
            <a:r>
              <a:rPr lang="en-US" b="0" dirty="0" err="1" smtClean="0">
                <a:latin typeface="Segoe UI Light" panose="020B0502040204020203" pitchFamily="34" charset="0"/>
                <a:cs typeface="Segoe UI Light" panose="020B0502040204020203" pitchFamily="34" charset="0"/>
              </a:rPr>
              <a:t>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llogarive</a:t>
            </a:r>
            <a:endParaRPr lang="en-US" b="0" dirty="0">
              <a:latin typeface="Segoe UI Light" panose="020B0502040204020203" pitchFamily="34" charset="0"/>
              <a:cs typeface="Segoe UI Light" panose="020B0502040204020203" pitchFamily="34" charset="0"/>
            </a:endParaRPr>
          </a:p>
        </p:txBody>
      </p:sp>
      <p:sp>
        <p:nvSpPr>
          <p:cNvPr id="11271" name="Rounded Rectangle 844806"/>
          <p:cNvSpPr>
            <a:spLocks noChangeArrowheads="1"/>
          </p:cNvSpPr>
          <p:nvPr/>
        </p:nvSpPr>
        <p:spPr bwMode="auto">
          <a:xfrm>
            <a:off x="2193926" y="1855788"/>
            <a:ext cx="7891463"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smtClean="0">
                <a:latin typeface="Segoe UI Light" panose="020B0502040204020203" pitchFamily="34" charset="0"/>
                <a:cs typeface="Segoe UI Light" panose="020B0502040204020203" pitchFamily="34" charset="0"/>
              </a:rPr>
              <a:t>Domain </a:t>
            </a:r>
            <a:r>
              <a:rPr lang="en-US" b="0" dirty="0" err="1" smtClean="0">
                <a:latin typeface="Segoe UI Light" panose="020B0502040204020203" pitchFamily="34" charset="0"/>
                <a:cs typeface="Segoe UI Light" panose="020B0502040204020203" pitchFamily="34" charset="0"/>
              </a:rPr>
              <a:t>Controllerat</a:t>
            </a:r>
            <a:r>
              <a:rPr lang="en-US" b="0" dirty="0" smtClean="0">
                <a:latin typeface="Segoe UI Light" panose="020B0502040204020203" pitchFamily="34" charset="0"/>
                <a:cs typeface="Segoe UI Light" panose="020B0502040204020203" pitchFamily="34" charset="0"/>
              </a:rPr>
              <a:t> AD DS</a:t>
            </a:r>
            <a:endParaRPr lang="en-US" b="0" dirty="0">
              <a:latin typeface="Segoe UI Light" panose="020B0502040204020203" pitchFamily="34" charset="0"/>
              <a:cs typeface="Segoe UI Light" panose="020B0502040204020203" pitchFamily="34" charset="0"/>
            </a:endParaRPr>
          </a:p>
        </p:txBody>
      </p:sp>
      <p:sp>
        <p:nvSpPr>
          <p:cNvPr id="11272" name="Rounded Rectangle 844806"/>
          <p:cNvSpPr>
            <a:spLocks noChangeArrowheads="1"/>
          </p:cNvSpPr>
          <p:nvPr/>
        </p:nvSpPr>
        <p:spPr bwMode="auto">
          <a:xfrm>
            <a:off x="2193922" y="3045643"/>
            <a:ext cx="7891463"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a:latin typeface="Segoe UI Light" panose="020B0502040204020203" pitchFamily="34" charset="0"/>
                <a:cs typeface="Segoe UI Light" panose="020B0502040204020203" pitchFamily="34" charset="0"/>
              </a:rPr>
              <a:t>Account Federation Service </a:t>
            </a:r>
            <a:r>
              <a:rPr lang="en-US" b="0" dirty="0" smtClean="0">
                <a:latin typeface="Segoe UI Light" panose="020B0502040204020203" pitchFamily="34" charset="0"/>
                <a:cs typeface="Segoe UI Light" panose="020B0502040204020203" pitchFamily="34" charset="0"/>
              </a:rPr>
              <a:t>Proxy/</a:t>
            </a:r>
            <a:r>
              <a:rPr lang="en-US" b="0" dirty="0" err="1" smtClean="0">
                <a:latin typeface="Segoe UI Light" panose="020B0502040204020203" pitchFamily="34" charset="0"/>
                <a:cs typeface="Segoe UI Light" panose="020B0502040204020203" pitchFamily="34" charset="0"/>
              </a:rPr>
              <a:t>Sherbimi</a:t>
            </a:r>
            <a:r>
              <a:rPr lang="en-US" b="0" dirty="0" smtClean="0">
                <a:latin typeface="Segoe UI Light" panose="020B0502040204020203" pitchFamily="34" charset="0"/>
                <a:cs typeface="Segoe UI Light" panose="020B0502040204020203" pitchFamily="34" charset="0"/>
              </a:rPr>
              <a:t> PROXY per </a:t>
            </a:r>
            <a:r>
              <a:rPr lang="en-US" b="0" dirty="0" err="1" smtClean="0">
                <a:latin typeface="Segoe UI Light" panose="020B0502040204020203" pitchFamily="34" charset="0"/>
                <a:cs typeface="Segoe UI Light" panose="020B0502040204020203" pitchFamily="34" charset="0"/>
              </a:rPr>
              <a:t>llogarite</a:t>
            </a:r>
            <a:r>
              <a:rPr lang="en-US" b="0" dirty="0" smtClean="0">
                <a:latin typeface="Segoe UI Light" panose="020B0502040204020203" pitchFamily="34" charset="0"/>
                <a:cs typeface="Segoe UI Light" panose="020B0502040204020203" pitchFamily="34" charset="0"/>
              </a:rPr>
              <a:t> federate</a:t>
            </a:r>
            <a:endParaRPr lang="en-US" b="0" dirty="0">
              <a:latin typeface="Segoe UI Light" panose="020B0502040204020203" pitchFamily="34" charset="0"/>
              <a:cs typeface="Segoe UI Light" panose="020B0502040204020203" pitchFamily="34" charset="0"/>
            </a:endParaRPr>
          </a:p>
        </p:txBody>
      </p:sp>
      <p:sp>
        <p:nvSpPr>
          <p:cNvPr id="11273" name="Rounded Rectangle 844806"/>
          <p:cNvSpPr>
            <a:spLocks noChangeArrowheads="1"/>
          </p:cNvSpPr>
          <p:nvPr/>
        </p:nvSpPr>
        <p:spPr bwMode="auto">
          <a:xfrm>
            <a:off x="2193922" y="3640963"/>
            <a:ext cx="7891463"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defTabSz="966788">
              <a:defRPr b="1">
                <a:solidFill>
                  <a:schemeClr val="tx1"/>
                </a:solidFill>
                <a:latin typeface="Verdana" panose="020B0604030504040204" pitchFamily="34" charset="0"/>
              </a:defRPr>
            </a:lvl1pPr>
            <a:lvl2pPr marL="742950" indent="-285750" defTabSz="966788">
              <a:defRPr b="1">
                <a:solidFill>
                  <a:schemeClr val="tx1"/>
                </a:solidFill>
                <a:latin typeface="Verdana" panose="020B0604030504040204" pitchFamily="34" charset="0"/>
              </a:defRPr>
            </a:lvl2pPr>
            <a:lvl3pPr marL="1143000" indent="-228600" defTabSz="966788">
              <a:defRPr b="1">
                <a:solidFill>
                  <a:schemeClr val="tx1"/>
                </a:solidFill>
                <a:latin typeface="Verdana" panose="020B0604030504040204" pitchFamily="34" charset="0"/>
              </a:defRPr>
            </a:lvl3pPr>
            <a:lvl4pPr marL="1600200" indent="-228600" defTabSz="966788">
              <a:defRPr b="1">
                <a:solidFill>
                  <a:schemeClr val="tx1"/>
                </a:solidFill>
                <a:latin typeface="Verdana" panose="020B0604030504040204" pitchFamily="34" charset="0"/>
              </a:defRPr>
            </a:lvl4pPr>
            <a:lvl5pPr marL="2057400" indent="-228600" defTabSz="966788">
              <a:defRPr b="1">
                <a:solidFill>
                  <a:schemeClr val="tx1"/>
                </a:solidFill>
                <a:latin typeface="Verdana" panose="020B0604030504040204" pitchFamily="34" charset="0"/>
              </a:defRPr>
            </a:lvl5pPr>
            <a:lvl6pPr marL="2514600" indent="-228600" algn="ctr" defTabSz="966788" eaLnBrk="0" fontAlgn="base" hangingPunct="0">
              <a:spcBef>
                <a:spcPct val="0"/>
              </a:spcBef>
              <a:spcAft>
                <a:spcPct val="0"/>
              </a:spcAft>
              <a:defRPr b="1">
                <a:solidFill>
                  <a:schemeClr val="tx1"/>
                </a:solidFill>
                <a:latin typeface="Verdana" panose="020B0604030504040204" pitchFamily="34" charset="0"/>
              </a:defRPr>
            </a:lvl6pPr>
            <a:lvl7pPr marL="2971800" indent="-228600" algn="ctr" defTabSz="966788" eaLnBrk="0" fontAlgn="base" hangingPunct="0">
              <a:spcBef>
                <a:spcPct val="0"/>
              </a:spcBef>
              <a:spcAft>
                <a:spcPct val="0"/>
              </a:spcAft>
              <a:defRPr b="1">
                <a:solidFill>
                  <a:schemeClr val="tx1"/>
                </a:solidFill>
                <a:latin typeface="Verdana" panose="020B0604030504040204" pitchFamily="34" charset="0"/>
              </a:defRPr>
            </a:lvl7pPr>
            <a:lvl8pPr marL="3429000" indent="-228600" algn="ctr" defTabSz="966788" eaLnBrk="0" fontAlgn="base" hangingPunct="0">
              <a:spcBef>
                <a:spcPct val="0"/>
              </a:spcBef>
              <a:spcAft>
                <a:spcPct val="0"/>
              </a:spcAft>
              <a:defRPr b="1">
                <a:solidFill>
                  <a:schemeClr val="tx1"/>
                </a:solidFill>
                <a:latin typeface="Verdana" panose="020B0604030504040204" pitchFamily="34" charset="0"/>
              </a:defRPr>
            </a:lvl8pPr>
            <a:lvl9pPr marL="3886200" indent="-228600" algn="ctr" defTabSz="966788"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a:latin typeface="Segoe UI Light" panose="020B0502040204020203" pitchFamily="34" charset="0"/>
                <a:cs typeface="Segoe UI Light" panose="020B0502040204020203" pitchFamily="34" charset="0"/>
              </a:rPr>
              <a:t>Resource Federation </a:t>
            </a:r>
            <a:r>
              <a:rPr lang="en-US" b="0" dirty="0" smtClean="0">
                <a:latin typeface="Segoe UI Light" panose="020B0502040204020203" pitchFamily="34" charset="0"/>
                <a:cs typeface="Segoe UI Light" panose="020B0502040204020203" pitchFamily="34" charset="0"/>
              </a:rPr>
              <a:t>Server/</a:t>
            </a:r>
            <a:r>
              <a:rPr lang="en-US" b="0" dirty="0" err="1" smtClean="0">
                <a:latin typeface="Segoe UI Light" panose="020B0502040204020203" pitchFamily="34" charset="0"/>
                <a:cs typeface="Segoe UI Light" panose="020B0502040204020203" pitchFamily="34" charset="0"/>
              </a:rPr>
              <a:t>Serveri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burimeve</a:t>
            </a:r>
            <a:r>
              <a:rPr lang="en-US" b="0" dirty="0" smtClean="0">
                <a:latin typeface="Segoe UI Light" panose="020B0502040204020203" pitchFamily="34" charset="0"/>
                <a:cs typeface="Segoe UI Light" panose="020B0502040204020203" pitchFamily="34" charset="0"/>
              </a:rPr>
              <a:t> federate</a:t>
            </a:r>
            <a:endParaRPr lang="en-US" b="0" dirty="0">
              <a:latin typeface="Segoe UI Light" panose="020B0502040204020203" pitchFamily="34" charset="0"/>
              <a:cs typeface="Segoe UI Light" panose="020B0502040204020203" pitchFamily="34" charset="0"/>
            </a:endParaRPr>
          </a:p>
        </p:txBody>
      </p:sp>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 xmlns:p14="http://schemas.microsoft.com/office/powerpoint/2010/main" val="2171285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dirty="0" smtClean="0"/>
              <a:t>Si </a:t>
            </a:r>
            <a:r>
              <a:rPr lang="en-US" dirty="0" err="1" smtClean="0"/>
              <a:t>ofron</a:t>
            </a:r>
            <a:r>
              <a:rPr lang="en-US" dirty="0" smtClean="0"/>
              <a:t> AD FS </a:t>
            </a:r>
            <a:r>
              <a:rPr lang="en-US" dirty="0" err="1" smtClean="0"/>
              <a:t>Identitet</a:t>
            </a:r>
            <a:r>
              <a:rPr lang="en-US" dirty="0" smtClean="0"/>
              <a:t> </a:t>
            </a:r>
            <a:r>
              <a:rPr lang="en-US" dirty="0" smtClean="0"/>
              <a:t>Federate ne </a:t>
            </a:r>
            <a:r>
              <a:rPr lang="en-US" dirty="0" err="1" smtClean="0"/>
              <a:t>nje</a:t>
            </a:r>
            <a:r>
              <a:rPr lang="en-US" dirty="0" smtClean="0"/>
              <a:t> </a:t>
            </a:r>
            <a:r>
              <a:rPr lang="en-US" dirty="0" err="1" smtClean="0"/>
              <a:t>skenar</a:t>
            </a:r>
            <a:r>
              <a:rPr lang="en-US" dirty="0" smtClean="0"/>
              <a:t> B2B</a:t>
            </a:r>
          </a:p>
        </p:txBody>
      </p:sp>
      <p:pic>
        <p:nvPicPr>
          <p:cNvPr id="12291" name="Picture 3" descr="Interne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83081" y="2570666"/>
            <a:ext cx="981075" cy="973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0196" name="Oval 4"/>
          <p:cNvSpPr>
            <a:spLocks noChangeArrowheads="1"/>
          </p:cNvSpPr>
          <p:nvPr/>
        </p:nvSpPr>
        <p:spPr bwMode="auto">
          <a:xfrm>
            <a:off x="7630981" y="1129507"/>
            <a:ext cx="3145876" cy="4083050"/>
          </a:xfrm>
          <a:prstGeom prst="ellipse">
            <a:avLst/>
          </a:prstGeom>
          <a:gradFill rotWithShape="1">
            <a:gsLst>
              <a:gs pos="0">
                <a:srgbClr val="BBCDE3">
                  <a:gamma/>
                  <a:tint val="63529"/>
                  <a:invGamma/>
                </a:srgbClr>
              </a:gs>
              <a:gs pos="100000">
                <a:srgbClr val="BBCDE3"/>
              </a:gs>
            </a:gsLst>
            <a:path path="shape">
              <a:fillToRect l="50000" t="50000" r="50000" b="50000"/>
            </a:path>
          </a:gradFill>
          <a:ln w="9525">
            <a:solidFill>
              <a:srgbClr val="808080"/>
            </a:solidFill>
            <a:round/>
            <a:headEnd/>
            <a:tailEnd/>
          </a:ln>
          <a:effectLst>
            <a:outerShdw dist="35921" dir="2700000" algn="ctr" rotWithShape="0">
              <a:srgbClr val="ADADAD"/>
            </a:outerShdw>
          </a:effectLst>
        </p:spPr>
        <p:txBody>
          <a:bodyPr wrap="none" anchor="ctr"/>
          <a:lstStyle/>
          <a:p>
            <a:pPr>
              <a:defRPr/>
            </a:pPr>
            <a:endParaRPr lang="en-US">
              <a:latin typeface="Segoe UI Light" panose="020B0502040204020203" pitchFamily="34" charset="0"/>
              <a:cs typeface="Segoe UI Light" panose="020B0502040204020203" pitchFamily="34" charset="0"/>
            </a:endParaRPr>
          </a:p>
        </p:txBody>
      </p:sp>
      <p:sp>
        <p:nvSpPr>
          <p:cNvPr id="1160197" name="Oval 5"/>
          <p:cNvSpPr>
            <a:spLocks noChangeArrowheads="1"/>
          </p:cNvSpPr>
          <p:nvPr/>
        </p:nvSpPr>
        <p:spPr bwMode="auto">
          <a:xfrm>
            <a:off x="1793875" y="1129508"/>
            <a:ext cx="3260498" cy="4083050"/>
          </a:xfrm>
          <a:prstGeom prst="ellipse">
            <a:avLst/>
          </a:prstGeom>
          <a:gradFill rotWithShape="1">
            <a:gsLst>
              <a:gs pos="0">
                <a:srgbClr val="BBCDE3">
                  <a:gamma/>
                  <a:tint val="63529"/>
                  <a:invGamma/>
                </a:srgbClr>
              </a:gs>
              <a:gs pos="100000">
                <a:srgbClr val="BBCDE3"/>
              </a:gs>
            </a:gsLst>
            <a:path path="shape">
              <a:fillToRect l="50000" t="50000" r="50000" b="50000"/>
            </a:path>
          </a:gradFill>
          <a:ln w="9525">
            <a:solidFill>
              <a:srgbClr val="808080"/>
            </a:solidFill>
            <a:round/>
            <a:headEnd/>
            <a:tailEnd/>
          </a:ln>
          <a:effectLst>
            <a:outerShdw dist="35921" dir="2700000" algn="ctr" rotWithShape="0">
              <a:srgbClr val="ADADAD"/>
            </a:outerShdw>
          </a:effectLst>
        </p:spPr>
        <p:txBody>
          <a:bodyPr wrap="none" anchor="ctr"/>
          <a:lstStyle/>
          <a:p>
            <a:pPr>
              <a:defRPr/>
            </a:pPr>
            <a:endParaRPr lang="en-US">
              <a:latin typeface="Segoe UI Light" panose="020B0502040204020203" pitchFamily="34" charset="0"/>
              <a:cs typeface="Segoe UI Light" panose="020B0502040204020203" pitchFamily="34" charset="0"/>
            </a:endParaRPr>
          </a:p>
        </p:txBody>
      </p:sp>
      <p:sp>
        <p:nvSpPr>
          <p:cNvPr id="12296" name="AutoShape 8"/>
          <p:cNvSpPr>
            <a:spLocks noChangeArrowheads="1"/>
          </p:cNvSpPr>
          <p:nvPr/>
        </p:nvSpPr>
        <p:spPr bwMode="auto">
          <a:xfrm>
            <a:off x="2928028" y="5474004"/>
            <a:ext cx="1038613" cy="341478"/>
          </a:xfrm>
          <a:prstGeom prst="rect">
            <a:avLst/>
          </a:prstGeom>
          <a:solidFill>
            <a:schemeClr val="accent1"/>
          </a:solidFill>
          <a:ln w="9525">
            <a:solidFill>
              <a:schemeClr val="tx1"/>
            </a:solidFill>
            <a:round/>
            <a:headEnd/>
            <a:tailEnd/>
          </a:ln>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b="0" dirty="0" smtClean="0">
                <a:solidFill>
                  <a:schemeClr val="bg1"/>
                </a:solidFill>
                <a:latin typeface="Segoe UI Light" panose="020B0502040204020203" pitchFamily="34" charset="0"/>
                <a:cs typeface="Segoe UI Light" panose="020B0502040204020203" pitchFamily="34" charset="0"/>
              </a:rPr>
              <a:t>Contoso</a:t>
            </a:r>
            <a:endParaRPr lang="en-US" b="0" dirty="0">
              <a:solidFill>
                <a:schemeClr val="bg1"/>
              </a:solidFill>
              <a:latin typeface="Segoe UI Light" panose="020B0502040204020203" pitchFamily="34" charset="0"/>
              <a:cs typeface="Segoe UI Light" panose="020B0502040204020203" pitchFamily="34" charset="0"/>
            </a:endParaRPr>
          </a:p>
        </p:txBody>
      </p:sp>
      <p:sp>
        <p:nvSpPr>
          <p:cNvPr id="12297" name="AutoShape 9"/>
          <p:cNvSpPr>
            <a:spLocks noChangeArrowheads="1"/>
          </p:cNvSpPr>
          <p:nvPr/>
        </p:nvSpPr>
        <p:spPr bwMode="auto">
          <a:xfrm>
            <a:off x="8354901" y="5496624"/>
            <a:ext cx="1679576" cy="318857"/>
          </a:xfrm>
          <a:prstGeom prst="rect">
            <a:avLst/>
          </a:prstGeom>
          <a:solidFill>
            <a:schemeClr val="accent1"/>
          </a:solidFill>
          <a:ln w="9525">
            <a:solidFill>
              <a:schemeClr val="tx1"/>
            </a:solidFill>
            <a:round/>
            <a:headEnd/>
            <a:tailEnd/>
          </a:ln>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b="0" dirty="0">
                <a:solidFill>
                  <a:schemeClr val="bg1"/>
                </a:solidFill>
                <a:latin typeface="Segoe UI Light" panose="020B0502040204020203" pitchFamily="34" charset="0"/>
                <a:cs typeface="Segoe UI Light" panose="020B0502040204020203" pitchFamily="34" charset="0"/>
              </a:rPr>
              <a:t>Online Retailer</a:t>
            </a:r>
          </a:p>
        </p:txBody>
      </p:sp>
      <p:grpSp>
        <p:nvGrpSpPr>
          <p:cNvPr id="3" name="Group 2"/>
          <p:cNvGrpSpPr/>
          <p:nvPr/>
        </p:nvGrpSpPr>
        <p:grpSpPr>
          <a:xfrm>
            <a:off x="9710003" y="2631486"/>
            <a:ext cx="1044575" cy="1430261"/>
            <a:chOff x="9568885" y="2942983"/>
            <a:chExt cx="1044575" cy="1430261"/>
          </a:xfrm>
        </p:grpSpPr>
        <p:sp>
          <p:nvSpPr>
            <p:cNvPr id="12295" name="AutoShape 7"/>
            <p:cNvSpPr>
              <a:spLocks noChangeArrowheads="1"/>
            </p:cNvSpPr>
            <p:nvPr/>
          </p:nvSpPr>
          <p:spPr bwMode="auto">
            <a:xfrm>
              <a:off x="9568885" y="3686176"/>
              <a:ext cx="1044575" cy="687068"/>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400" b="0" dirty="0">
                  <a:latin typeface="Segoe UI Light" panose="020B0502040204020203" pitchFamily="34" charset="0"/>
                  <a:cs typeface="Segoe UI Light" panose="020B0502040204020203" pitchFamily="34" charset="0"/>
                </a:rPr>
                <a:t>Resource </a:t>
              </a:r>
              <a:br>
                <a:rPr lang="en-US" sz="1400" b="0" dirty="0">
                  <a:latin typeface="Segoe UI Light" panose="020B0502040204020203" pitchFamily="34" charset="0"/>
                  <a:cs typeface="Segoe UI Light" panose="020B0502040204020203" pitchFamily="34" charset="0"/>
                </a:rPr>
              </a:br>
              <a:r>
                <a:rPr lang="en-US" sz="1400" b="0" dirty="0" err="1" smtClean="0">
                  <a:latin typeface="Segoe UI Light" panose="020B0502040204020203" pitchFamily="34" charset="0"/>
                  <a:cs typeface="Segoe UI Light" panose="020B0502040204020203" pitchFamily="34" charset="0"/>
                </a:rPr>
                <a:t>FederationServer</a:t>
              </a:r>
              <a:endParaRPr lang="en-US" sz="1400" b="0" dirty="0">
                <a:latin typeface="Segoe UI Light" panose="020B0502040204020203" pitchFamily="34" charset="0"/>
                <a:cs typeface="Segoe UI Light" panose="020B0502040204020203" pitchFamily="34" charset="0"/>
              </a:endParaRPr>
            </a:p>
          </p:txBody>
        </p:sp>
        <p:pic>
          <p:nvPicPr>
            <p:cNvPr id="12298" name="Picture 10" descr="Serve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762560" y="2942983"/>
              <a:ext cx="598487" cy="70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7" name="Group 6"/>
          <p:cNvGrpSpPr/>
          <p:nvPr/>
        </p:nvGrpSpPr>
        <p:grpSpPr>
          <a:xfrm>
            <a:off x="2310899" y="3317490"/>
            <a:ext cx="1006474" cy="1317709"/>
            <a:chOff x="2443552" y="3599414"/>
            <a:chExt cx="1006474" cy="1317709"/>
          </a:xfrm>
        </p:grpSpPr>
        <p:pic>
          <p:nvPicPr>
            <p:cNvPr id="12299" name="Picture 11" descr="Serve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624704" y="3599414"/>
              <a:ext cx="542925"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00" name="AutoShape 12"/>
            <p:cNvSpPr>
              <a:spLocks noChangeArrowheads="1"/>
            </p:cNvSpPr>
            <p:nvPr/>
          </p:nvSpPr>
          <p:spPr bwMode="auto">
            <a:xfrm>
              <a:off x="2443552" y="4230055"/>
              <a:ext cx="1006474" cy="687068"/>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wrap="square"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400" b="0" dirty="0">
                  <a:latin typeface="Segoe UI Light" panose="020B0502040204020203" pitchFamily="34" charset="0"/>
                  <a:cs typeface="Segoe UI Light" panose="020B0502040204020203" pitchFamily="34" charset="0"/>
                </a:rPr>
                <a:t>Account </a:t>
              </a:r>
              <a:br>
                <a:rPr lang="en-US" sz="1400" b="0" dirty="0">
                  <a:latin typeface="Segoe UI Light" panose="020B0502040204020203" pitchFamily="34" charset="0"/>
                  <a:cs typeface="Segoe UI Light" panose="020B0502040204020203" pitchFamily="34" charset="0"/>
                </a:rPr>
              </a:br>
              <a:r>
                <a:rPr lang="en-US" sz="1400" b="0" dirty="0">
                  <a:latin typeface="Segoe UI Light" panose="020B0502040204020203" pitchFamily="34" charset="0"/>
                  <a:cs typeface="Segoe UI Light" panose="020B0502040204020203" pitchFamily="34" charset="0"/>
                </a:rPr>
                <a:t>Federation Server</a:t>
              </a:r>
            </a:p>
          </p:txBody>
        </p:sp>
      </p:grpSp>
      <p:grpSp>
        <p:nvGrpSpPr>
          <p:cNvPr id="6" name="Group 5"/>
          <p:cNvGrpSpPr/>
          <p:nvPr/>
        </p:nvGrpSpPr>
        <p:grpSpPr>
          <a:xfrm>
            <a:off x="2044072" y="2170220"/>
            <a:ext cx="952500" cy="1047034"/>
            <a:chOff x="1987235" y="2591352"/>
            <a:chExt cx="952500" cy="1047034"/>
          </a:xfrm>
        </p:grpSpPr>
        <p:grpSp>
          <p:nvGrpSpPr>
            <p:cNvPr id="2" name="Group 1"/>
            <p:cNvGrpSpPr/>
            <p:nvPr/>
          </p:nvGrpSpPr>
          <p:grpSpPr>
            <a:xfrm>
              <a:off x="1987235" y="2591352"/>
              <a:ext cx="952500" cy="703262"/>
              <a:chOff x="2151063" y="2646364"/>
              <a:chExt cx="952500" cy="703262"/>
            </a:xfrm>
          </p:grpSpPr>
          <p:pic>
            <p:nvPicPr>
              <p:cNvPr id="1160205" name="Picture 13"/>
              <p:cNvPicPr>
                <a:picLocks noChangeAspect="1" noChangeArrowheads="1"/>
              </p:cNvPicPr>
              <p:nvPr/>
            </p:nvPicPr>
            <p:blipFill>
              <a:blip r:embed="rId7" cstate="print"/>
              <a:srcRect/>
              <a:stretch>
                <a:fillRect/>
              </a:stretch>
            </p:blipFill>
            <p:spPr bwMode="auto">
              <a:xfrm>
                <a:off x="2151063" y="2646364"/>
                <a:ext cx="722312" cy="636587"/>
              </a:xfrm>
              <a:prstGeom prst="rect">
                <a:avLst/>
              </a:prstGeom>
              <a:noFill/>
              <a:ln w="9525" algn="ctr">
                <a:noFill/>
                <a:miter lim="800000"/>
                <a:headEnd/>
                <a:tailEnd/>
              </a:ln>
              <a:effectLst>
                <a:outerShdw dist="35921" dir="2700000" algn="ctr" rotWithShape="0">
                  <a:srgbClr val="AFAFAF"/>
                </a:outerShdw>
              </a:effectLst>
            </p:spPr>
          </p:pic>
          <p:pic>
            <p:nvPicPr>
              <p:cNvPr id="1160206" name="Picture 14"/>
              <p:cNvPicPr>
                <a:picLocks noChangeAspect="1" noChangeArrowheads="1"/>
              </p:cNvPicPr>
              <p:nvPr/>
            </p:nvPicPr>
            <p:blipFill>
              <a:blip r:embed="rId8" cstate="print"/>
              <a:srcRect/>
              <a:stretch>
                <a:fillRect/>
              </a:stretch>
            </p:blipFill>
            <p:spPr bwMode="auto">
              <a:xfrm>
                <a:off x="2595563" y="3017839"/>
                <a:ext cx="508000" cy="331787"/>
              </a:xfrm>
              <a:prstGeom prst="rect">
                <a:avLst/>
              </a:prstGeom>
              <a:noFill/>
              <a:ln w="9525" algn="ctr">
                <a:noFill/>
                <a:miter lim="800000"/>
                <a:headEnd/>
                <a:tailEnd/>
              </a:ln>
              <a:effectLst>
                <a:outerShdw dist="35921" dir="2700000" algn="ctr" rotWithShape="0">
                  <a:srgbClr val="AFAFAF"/>
                </a:outerShdw>
              </a:effectLst>
            </p:spPr>
          </p:pic>
        </p:grpSp>
        <p:sp>
          <p:nvSpPr>
            <p:cNvPr id="12303" name="AutoShape 15"/>
            <p:cNvSpPr>
              <a:spLocks noChangeArrowheads="1"/>
            </p:cNvSpPr>
            <p:nvPr/>
          </p:nvSpPr>
          <p:spPr bwMode="auto">
            <a:xfrm>
              <a:off x="2132013" y="3346617"/>
              <a:ext cx="697478" cy="291769"/>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wrap="square"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pPr>
              <a:r>
                <a:rPr lang="en-US" sz="1400" b="0" dirty="0">
                  <a:latin typeface="Segoe UI Light" panose="020B0502040204020203" pitchFamily="34" charset="0"/>
                  <a:cs typeface="Segoe UI Light" panose="020B0502040204020203" pitchFamily="34" charset="0"/>
                </a:rPr>
                <a:t>AD DS</a:t>
              </a:r>
            </a:p>
          </p:txBody>
        </p:sp>
      </p:grpSp>
      <p:grpSp>
        <p:nvGrpSpPr>
          <p:cNvPr id="8" name="Group 7"/>
          <p:cNvGrpSpPr/>
          <p:nvPr/>
        </p:nvGrpSpPr>
        <p:grpSpPr>
          <a:xfrm>
            <a:off x="3879355" y="2461899"/>
            <a:ext cx="1083387" cy="1499595"/>
            <a:chOff x="3561574" y="1861618"/>
            <a:chExt cx="1083387" cy="1499595"/>
          </a:xfrm>
        </p:grpSpPr>
        <p:pic>
          <p:nvPicPr>
            <p:cNvPr id="12304" name="Picture 16" descr="Serve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725355" y="1861618"/>
              <a:ext cx="584200" cy="68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05" name="AutoShape 17"/>
            <p:cNvSpPr>
              <a:spLocks noChangeArrowheads="1"/>
            </p:cNvSpPr>
            <p:nvPr/>
          </p:nvSpPr>
          <p:spPr bwMode="auto">
            <a:xfrm>
              <a:off x="3561574" y="2476495"/>
              <a:ext cx="1083387" cy="884718"/>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wrap="square"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400" b="0" dirty="0">
                  <a:latin typeface="Segoe UI Light" panose="020B0502040204020203" pitchFamily="34" charset="0"/>
                  <a:cs typeface="Segoe UI Light" panose="020B0502040204020203" pitchFamily="34" charset="0"/>
                </a:rPr>
                <a:t>Account </a:t>
              </a:r>
              <a:br>
                <a:rPr lang="en-US" sz="1400" b="0" dirty="0">
                  <a:latin typeface="Segoe UI Light" panose="020B0502040204020203" pitchFamily="34" charset="0"/>
                  <a:cs typeface="Segoe UI Light" panose="020B0502040204020203" pitchFamily="34" charset="0"/>
                </a:rPr>
              </a:br>
              <a:r>
                <a:rPr lang="en-US" sz="1400" b="0" dirty="0">
                  <a:latin typeface="Segoe UI Light" panose="020B0502040204020203" pitchFamily="34" charset="0"/>
                  <a:cs typeface="Segoe UI Light" panose="020B0502040204020203" pitchFamily="34" charset="0"/>
                </a:rPr>
                <a:t>Federation Server Proxy</a:t>
              </a:r>
            </a:p>
          </p:txBody>
        </p:sp>
      </p:grpSp>
      <p:grpSp>
        <p:nvGrpSpPr>
          <p:cNvPr id="4" name="Group 3"/>
          <p:cNvGrpSpPr/>
          <p:nvPr/>
        </p:nvGrpSpPr>
        <p:grpSpPr>
          <a:xfrm>
            <a:off x="8171632" y="3492501"/>
            <a:ext cx="1172821" cy="1243835"/>
            <a:chOff x="7690579" y="2896429"/>
            <a:chExt cx="1172821" cy="1243835"/>
          </a:xfrm>
        </p:grpSpPr>
        <p:pic>
          <p:nvPicPr>
            <p:cNvPr id="12294" name="Picture 6" descr="Serve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821236" y="2896429"/>
              <a:ext cx="490537"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06" name="AutoShape 18"/>
            <p:cNvSpPr>
              <a:spLocks noChangeArrowheads="1"/>
            </p:cNvSpPr>
            <p:nvPr/>
          </p:nvSpPr>
          <p:spPr bwMode="auto">
            <a:xfrm>
              <a:off x="7690579" y="3453196"/>
              <a:ext cx="1172821" cy="687068"/>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400" b="0" dirty="0">
                  <a:latin typeface="Segoe UI Light" panose="020B0502040204020203" pitchFamily="34" charset="0"/>
                  <a:cs typeface="Segoe UI Light" panose="020B0502040204020203" pitchFamily="34" charset="0"/>
                </a:rPr>
                <a:t>AD FS-enabled Web Server</a:t>
              </a:r>
            </a:p>
          </p:txBody>
        </p:sp>
      </p:grpSp>
      <p:grpSp>
        <p:nvGrpSpPr>
          <p:cNvPr id="5" name="Group 4"/>
          <p:cNvGrpSpPr/>
          <p:nvPr/>
        </p:nvGrpSpPr>
        <p:grpSpPr>
          <a:xfrm>
            <a:off x="7994644" y="1826671"/>
            <a:ext cx="1105826" cy="1519946"/>
            <a:chOff x="7994644" y="1826671"/>
            <a:chExt cx="1105826" cy="1519946"/>
          </a:xfrm>
        </p:grpSpPr>
        <p:sp>
          <p:nvSpPr>
            <p:cNvPr id="12307" name="AutoShape 19"/>
            <p:cNvSpPr>
              <a:spLocks noChangeArrowheads="1"/>
            </p:cNvSpPr>
            <p:nvPr/>
          </p:nvSpPr>
          <p:spPr bwMode="auto">
            <a:xfrm>
              <a:off x="7994644" y="2461899"/>
              <a:ext cx="1105826" cy="884718"/>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wrap="square"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400" b="0" dirty="0">
                  <a:latin typeface="Segoe UI Light" panose="020B0502040204020203" pitchFamily="34" charset="0"/>
                  <a:cs typeface="Segoe UI Light" panose="020B0502040204020203" pitchFamily="34" charset="0"/>
                </a:rPr>
                <a:t>Resource </a:t>
              </a:r>
              <a:br>
                <a:rPr lang="en-US" sz="1400" b="0" dirty="0">
                  <a:latin typeface="Segoe UI Light" panose="020B0502040204020203" pitchFamily="34" charset="0"/>
                  <a:cs typeface="Segoe UI Light" panose="020B0502040204020203" pitchFamily="34" charset="0"/>
                </a:rPr>
              </a:br>
              <a:r>
                <a:rPr lang="en-US" sz="1400" b="0" dirty="0">
                  <a:latin typeface="Segoe UI Light" panose="020B0502040204020203" pitchFamily="34" charset="0"/>
                  <a:cs typeface="Segoe UI Light" panose="020B0502040204020203" pitchFamily="34" charset="0"/>
                </a:rPr>
                <a:t>Federation Server Proxy</a:t>
              </a:r>
            </a:p>
          </p:txBody>
        </p:sp>
        <p:pic>
          <p:nvPicPr>
            <p:cNvPr id="12308" name="Picture 20" descr="Serve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161264" y="1826671"/>
              <a:ext cx="522287" cy="61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309" name="AutoShape 21"/>
          <p:cNvSpPr>
            <a:spLocks noChangeArrowheads="1"/>
          </p:cNvSpPr>
          <p:nvPr/>
        </p:nvSpPr>
        <p:spPr bwMode="auto">
          <a:xfrm>
            <a:off x="3567661" y="1693950"/>
            <a:ext cx="1366838" cy="444500"/>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400" b="0" dirty="0">
                <a:latin typeface="Segoe UI Light" panose="020B0502040204020203" pitchFamily="34" charset="0"/>
                <a:cs typeface="Segoe UI Light" panose="020B0502040204020203" pitchFamily="34" charset="0"/>
              </a:rPr>
              <a:t>PERIMETER NETWORK</a:t>
            </a:r>
          </a:p>
        </p:txBody>
      </p:sp>
      <p:sp>
        <p:nvSpPr>
          <p:cNvPr id="12310" name="AutoShape 22"/>
          <p:cNvSpPr>
            <a:spLocks noChangeArrowheads="1"/>
          </p:cNvSpPr>
          <p:nvPr/>
        </p:nvSpPr>
        <p:spPr bwMode="auto">
          <a:xfrm>
            <a:off x="2352985" y="1693950"/>
            <a:ext cx="1366838" cy="444500"/>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400" b="0" dirty="0">
                <a:latin typeface="Segoe UI Light" panose="020B0502040204020203" pitchFamily="34" charset="0"/>
                <a:cs typeface="Segoe UI Light" panose="020B0502040204020203" pitchFamily="34" charset="0"/>
              </a:rPr>
              <a:t>INTRANET FOREST</a:t>
            </a:r>
          </a:p>
        </p:txBody>
      </p:sp>
      <p:pic>
        <p:nvPicPr>
          <p:cNvPr id="1160216" name="Picture 24"/>
          <p:cNvPicPr>
            <a:picLocks noChangeAspect="1" noChangeArrowheads="1"/>
          </p:cNvPicPr>
          <p:nvPr/>
        </p:nvPicPr>
        <p:blipFill>
          <a:blip r:embed="rId12" cstate="print"/>
          <a:srcRect/>
          <a:stretch>
            <a:fillRect/>
          </a:stretch>
        </p:blipFill>
        <p:spPr bwMode="auto">
          <a:xfrm>
            <a:off x="3309694" y="2272193"/>
            <a:ext cx="401637" cy="1341437"/>
          </a:xfrm>
          <a:prstGeom prst="rect">
            <a:avLst/>
          </a:prstGeom>
          <a:noFill/>
          <a:ln w="9525" algn="ctr">
            <a:noFill/>
            <a:miter lim="800000"/>
            <a:headEnd/>
            <a:tailEnd/>
          </a:ln>
          <a:effectLst>
            <a:outerShdw dist="35921" dir="2700000" algn="ctr" rotWithShape="0">
              <a:srgbClr val="AFAFAF"/>
            </a:outerShdw>
          </a:effectLst>
        </p:spPr>
      </p:pic>
      <p:pic>
        <p:nvPicPr>
          <p:cNvPr id="1160219" name="Picture 27"/>
          <p:cNvPicPr>
            <a:picLocks noChangeAspect="1" noChangeArrowheads="1"/>
          </p:cNvPicPr>
          <p:nvPr/>
        </p:nvPicPr>
        <p:blipFill>
          <a:blip r:embed="rId12" cstate="print"/>
          <a:srcRect/>
          <a:stretch>
            <a:fillRect/>
          </a:stretch>
        </p:blipFill>
        <p:spPr bwMode="auto">
          <a:xfrm>
            <a:off x="5272930" y="2356011"/>
            <a:ext cx="426561" cy="1341438"/>
          </a:xfrm>
          <a:prstGeom prst="rect">
            <a:avLst/>
          </a:prstGeom>
          <a:noFill/>
          <a:ln w="9525" algn="ctr">
            <a:noFill/>
            <a:miter lim="800000"/>
            <a:headEnd/>
            <a:tailEnd/>
          </a:ln>
          <a:effectLst>
            <a:outerShdw dist="35921" dir="2700000" algn="ctr" rotWithShape="0">
              <a:srgbClr val="AFAFAF"/>
            </a:outerShdw>
          </a:effectLst>
        </p:spPr>
      </p:pic>
      <p:pic>
        <p:nvPicPr>
          <p:cNvPr id="1160221" name="Picture 29"/>
          <p:cNvPicPr>
            <a:picLocks noChangeAspect="1" noChangeArrowheads="1"/>
          </p:cNvPicPr>
          <p:nvPr/>
        </p:nvPicPr>
        <p:blipFill>
          <a:blip r:embed="rId12" cstate="print"/>
          <a:srcRect/>
          <a:stretch>
            <a:fillRect/>
          </a:stretch>
        </p:blipFill>
        <p:spPr bwMode="auto">
          <a:xfrm>
            <a:off x="7046750" y="2356466"/>
            <a:ext cx="401637" cy="1341437"/>
          </a:xfrm>
          <a:prstGeom prst="rect">
            <a:avLst/>
          </a:prstGeom>
          <a:noFill/>
          <a:ln w="9525" algn="ctr">
            <a:noFill/>
            <a:miter lim="800000"/>
            <a:headEnd/>
            <a:tailEnd/>
          </a:ln>
          <a:effectLst>
            <a:outerShdw dist="35921" dir="2700000" algn="ctr" rotWithShape="0">
              <a:srgbClr val="AFAFAF"/>
            </a:outerShdw>
          </a:effectLst>
        </p:spPr>
      </p:pic>
      <p:pic>
        <p:nvPicPr>
          <p:cNvPr id="1160223" name="Picture 31"/>
          <p:cNvPicPr>
            <a:picLocks noChangeAspect="1" noChangeArrowheads="1"/>
          </p:cNvPicPr>
          <p:nvPr/>
        </p:nvPicPr>
        <p:blipFill>
          <a:blip r:embed="rId12" cstate="print"/>
          <a:srcRect/>
          <a:stretch>
            <a:fillRect/>
          </a:stretch>
        </p:blipFill>
        <p:spPr bwMode="auto">
          <a:xfrm>
            <a:off x="9179058" y="2441034"/>
            <a:ext cx="401638" cy="1341437"/>
          </a:xfrm>
          <a:prstGeom prst="rect">
            <a:avLst/>
          </a:prstGeom>
          <a:noFill/>
          <a:ln w="9525" algn="ctr">
            <a:noFill/>
            <a:miter lim="800000"/>
            <a:headEnd/>
            <a:tailEnd/>
          </a:ln>
          <a:effectLst>
            <a:outerShdw dist="35921" dir="2700000" algn="ctr" rotWithShape="0">
              <a:srgbClr val="AFAFAF"/>
            </a:outerShdw>
          </a:effectLst>
        </p:spPr>
      </p:pic>
      <p:sp>
        <p:nvSpPr>
          <p:cNvPr id="1160225" name="Line 33"/>
          <p:cNvSpPr>
            <a:spLocks noChangeShapeType="1"/>
          </p:cNvSpPr>
          <p:nvPr/>
        </p:nvSpPr>
        <p:spPr bwMode="auto">
          <a:xfrm flipH="1" flipV="1">
            <a:off x="4476466" y="4264019"/>
            <a:ext cx="3596766" cy="0"/>
          </a:xfrm>
          <a:prstGeom prst="line">
            <a:avLst/>
          </a:prstGeom>
          <a:noFill/>
          <a:ln w="282575">
            <a:solidFill>
              <a:srgbClr val="339966"/>
            </a:solidFill>
            <a:round/>
            <a:headEnd/>
            <a:tailEnd type="triangle" w="sm" len="sm"/>
          </a:ln>
          <a:effectLst>
            <a:outerShdw dist="35921" dir="2700000" algn="ctr" rotWithShape="0">
              <a:srgbClr val="AFAFAF"/>
            </a:outerShdw>
          </a:effectLst>
        </p:spPr>
        <p:txBody>
          <a:bodyPr lIns="182880" rIns="182880" anchor="ctr"/>
          <a:lstStyle/>
          <a:p>
            <a:pPr>
              <a:defRPr/>
            </a:pPr>
            <a:endParaRPr lang="en-US">
              <a:latin typeface="Segoe UI Light" panose="020B0502040204020203" pitchFamily="34" charset="0"/>
              <a:cs typeface="Segoe UI Light" panose="020B0502040204020203" pitchFamily="34" charset="0"/>
            </a:endParaRPr>
          </a:p>
        </p:txBody>
      </p:sp>
      <p:sp>
        <p:nvSpPr>
          <p:cNvPr id="12322" name="AutoShape 34"/>
          <p:cNvSpPr>
            <a:spLocks noChangeArrowheads="1"/>
          </p:cNvSpPr>
          <p:nvPr/>
        </p:nvSpPr>
        <p:spPr bwMode="auto">
          <a:xfrm>
            <a:off x="5532205" y="4110374"/>
            <a:ext cx="1677761" cy="320004"/>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600" b="0" dirty="0">
                <a:solidFill>
                  <a:schemeClr val="bg1"/>
                </a:solidFill>
                <a:latin typeface="Segoe UI Light" panose="020B0502040204020203" pitchFamily="34" charset="0"/>
                <a:cs typeface="Segoe UI Light" panose="020B0502040204020203" pitchFamily="34" charset="0"/>
              </a:rPr>
              <a:t>Federation Trust</a:t>
            </a:r>
          </a:p>
        </p:txBody>
      </p:sp>
      <p:pic>
        <p:nvPicPr>
          <p:cNvPr id="36" name="Picture 35"/>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 xmlns:p14="http://schemas.microsoft.com/office/powerpoint/2010/main" val="2497058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dirty="0" smtClean="0"/>
              <a:t>Si </a:t>
            </a:r>
            <a:r>
              <a:rPr lang="en-US" dirty="0" err="1" smtClean="0"/>
              <a:t>kalontrafiku</a:t>
            </a:r>
            <a:r>
              <a:rPr lang="en-US" dirty="0" smtClean="0"/>
              <a:t> AD FS ne </a:t>
            </a:r>
            <a:r>
              <a:rPr lang="en-US" dirty="0" err="1" smtClean="0"/>
              <a:t>nje</a:t>
            </a:r>
            <a:r>
              <a:rPr lang="en-US" dirty="0" smtClean="0"/>
              <a:t> </a:t>
            </a:r>
            <a:r>
              <a:rPr lang="en-US" dirty="0" err="1" smtClean="0"/>
              <a:t>skenar</a:t>
            </a:r>
            <a:r>
              <a:rPr lang="en-US" dirty="0" smtClean="0"/>
              <a:t> Business to Business</a:t>
            </a:r>
          </a:p>
        </p:txBody>
      </p:sp>
      <p:pic>
        <p:nvPicPr>
          <p:cNvPr id="13315" name="Picture 5" descr="Interne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67389" y="2646364"/>
            <a:ext cx="981075" cy="973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2006" name="Oval 6"/>
          <p:cNvSpPr>
            <a:spLocks noChangeArrowheads="1"/>
          </p:cNvSpPr>
          <p:nvPr/>
        </p:nvSpPr>
        <p:spPr bwMode="auto">
          <a:xfrm>
            <a:off x="7437439" y="1352550"/>
            <a:ext cx="2943225" cy="3536950"/>
          </a:xfrm>
          <a:prstGeom prst="ellipse">
            <a:avLst/>
          </a:prstGeom>
          <a:gradFill rotWithShape="1">
            <a:gsLst>
              <a:gs pos="0">
                <a:srgbClr val="BBCDE3">
                  <a:gamma/>
                  <a:tint val="63529"/>
                  <a:invGamma/>
                </a:srgbClr>
              </a:gs>
              <a:gs pos="100000">
                <a:srgbClr val="BBCDE3"/>
              </a:gs>
            </a:gsLst>
            <a:path path="shape">
              <a:fillToRect l="50000" t="50000" r="50000" b="50000"/>
            </a:path>
          </a:gradFill>
          <a:ln w="9525">
            <a:solidFill>
              <a:srgbClr val="808080"/>
            </a:solidFill>
            <a:round/>
            <a:headEnd/>
            <a:tailEnd/>
          </a:ln>
          <a:effectLst>
            <a:outerShdw dist="35921" dir="2700000" algn="ctr" rotWithShape="0">
              <a:srgbClr val="ADADAD"/>
            </a:outerShdw>
          </a:effectLst>
        </p:spPr>
        <p:txBody>
          <a:bodyPr wrap="none" anchor="ctr"/>
          <a:lstStyle/>
          <a:p>
            <a:pPr>
              <a:defRPr/>
            </a:pPr>
            <a:endParaRPr lang="en-US">
              <a:latin typeface="Segoe UI Light" panose="020B0502040204020203" pitchFamily="34" charset="0"/>
              <a:cs typeface="Segoe UI Light" panose="020B0502040204020203" pitchFamily="34" charset="0"/>
            </a:endParaRPr>
          </a:p>
        </p:txBody>
      </p:sp>
      <p:sp>
        <p:nvSpPr>
          <p:cNvPr id="13317" name="AutoShape 8"/>
          <p:cNvSpPr>
            <a:spLocks noChangeArrowheads="1"/>
          </p:cNvSpPr>
          <p:nvPr/>
        </p:nvSpPr>
        <p:spPr bwMode="auto">
          <a:xfrm>
            <a:off x="8878889" y="2449513"/>
            <a:ext cx="1025525" cy="544512"/>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600" b="0">
                <a:latin typeface="Segoe UI Light" panose="020B0502040204020203" pitchFamily="34" charset="0"/>
                <a:cs typeface="Segoe UI Light" panose="020B0502040204020203" pitchFamily="34" charset="0"/>
              </a:rPr>
              <a:t>Web Server</a:t>
            </a:r>
          </a:p>
        </p:txBody>
      </p:sp>
      <p:sp>
        <p:nvSpPr>
          <p:cNvPr id="1152009" name="Oval 9"/>
          <p:cNvSpPr>
            <a:spLocks noChangeArrowheads="1"/>
          </p:cNvSpPr>
          <p:nvPr/>
        </p:nvSpPr>
        <p:spPr bwMode="auto">
          <a:xfrm>
            <a:off x="1917701" y="1352550"/>
            <a:ext cx="2943225" cy="3536950"/>
          </a:xfrm>
          <a:prstGeom prst="ellipse">
            <a:avLst/>
          </a:prstGeom>
          <a:gradFill rotWithShape="1">
            <a:gsLst>
              <a:gs pos="0">
                <a:srgbClr val="BBCDE3">
                  <a:gamma/>
                  <a:tint val="63529"/>
                  <a:invGamma/>
                </a:srgbClr>
              </a:gs>
              <a:gs pos="100000">
                <a:srgbClr val="BBCDE3"/>
              </a:gs>
            </a:gsLst>
            <a:path path="shape">
              <a:fillToRect l="50000" t="50000" r="50000" b="50000"/>
            </a:path>
          </a:gradFill>
          <a:ln w="9525">
            <a:solidFill>
              <a:srgbClr val="808080"/>
            </a:solidFill>
            <a:round/>
            <a:headEnd/>
            <a:tailEnd/>
          </a:ln>
          <a:effectLst>
            <a:outerShdw dist="35921" dir="2700000" algn="ctr" rotWithShape="0">
              <a:srgbClr val="ADADAD"/>
            </a:outerShdw>
          </a:effectLst>
        </p:spPr>
        <p:txBody>
          <a:bodyPr wrap="none" anchor="ctr"/>
          <a:lstStyle/>
          <a:p>
            <a:pPr>
              <a:defRPr/>
            </a:pPr>
            <a:endParaRPr lang="en-US">
              <a:latin typeface="Segoe UI Light" panose="020B0502040204020203" pitchFamily="34" charset="0"/>
              <a:cs typeface="Segoe UI Light" panose="020B0502040204020203" pitchFamily="34" charset="0"/>
            </a:endParaRPr>
          </a:p>
        </p:txBody>
      </p:sp>
      <p:pic>
        <p:nvPicPr>
          <p:cNvPr id="13319" name="Picture 10" descr="Firewall0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46676" y="2300289"/>
            <a:ext cx="550863" cy="160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0" name="Picture 12" descr="Serve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074150" y="1671639"/>
            <a:ext cx="655638"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1" name="AutoShape 16"/>
          <p:cNvSpPr>
            <a:spLocks noChangeArrowheads="1"/>
          </p:cNvSpPr>
          <p:nvPr/>
        </p:nvSpPr>
        <p:spPr bwMode="auto">
          <a:xfrm>
            <a:off x="7708900" y="3827464"/>
            <a:ext cx="1525588" cy="769937"/>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600" b="0">
                <a:latin typeface="Segoe UI Light" panose="020B0502040204020203" pitchFamily="34" charset="0"/>
                <a:cs typeface="Segoe UI Light" panose="020B0502040204020203" pitchFamily="34" charset="0"/>
              </a:rPr>
              <a:t>Resource </a:t>
            </a:r>
            <a:br>
              <a:rPr lang="en-US" sz="1600" b="0">
                <a:latin typeface="Segoe UI Light" panose="020B0502040204020203" pitchFamily="34" charset="0"/>
                <a:cs typeface="Segoe UI Light" panose="020B0502040204020203" pitchFamily="34" charset="0"/>
              </a:rPr>
            </a:br>
            <a:r>
              <a:rPr lang="en-US" sz="1600" b="0">
                <a:latin typeface="Segoe UI Light" panose="020B0502040204020203" pitchFamily="34" charset="0"/>
                <a:cs typeface="Segoe UI Light" panose="020B0502040204020203" pitchFamily="34" charset="0"/>
              </a:rPr>
              <a:t>Federation Server</a:t>
            </a:r>
          </a:p>
        </p:txBody>
      </p:sp>
      <p:pic>
        <p:nvPicPr>
          <p:cNvPr id="13322" name="Picture 20" descr="Serve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080375" y="2973389"/>
            <a:ext cx="736600" cy="86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3" name="Picture 21" descr="Serve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308351" y="3003550"/>
            <a:ext cx="735013" cy="86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4" name="AutoShape 22"/>
          <p:cNvSpPr>
            <a:spLocks noChangeArrowheads="1"/>
          </p:cNvSpPr>
          <p:nvPr/>
        </p:nvSpPr>
        <p:spPr bwMode="auto">
          <a:xfrm>
            <a:off x="2911475" y="3887789"/>
            <a:ext cx="1530350" cy="769937"/>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600" b="0">
                <a:latin typeface="Segoe UI Light" panose="020B0502040204020203" pitchFamily="34" charset="0"/>
                <a:cs typeface="Segoe UI Light" panose="020B0502040204020203" pitchFamily="34" charset="0"/>
              </a:rPr>
              <a:t>Account </a:t>
            </a:r>
            <a:br>
              <a:rPr lang="en-US" sz="1600" b="0">
                <a:latin typeface="Segoe UI Light" panose="020B0502040204020203" pitchFamily="34" charset="0"/>
                <a:cs typeface="Segoe UI Light" panose="020B0502040204020203" pitchFamily="34" charset="0"/>
              </a:rPr>
            </a:br>
            <a:r>
              <a:rPr lang="en-US" sz="1600" b="0">
                <a:latin typeface="Segoe UI Light" panose="020B0502040204020203" pitchFamily="34" charset="0"/>
                <a:cs typeface="Segoe UI Light" panose="020B0502040204020203" pitchFamily="34" charset="0"/>
              </a:rPr>
              <a:t>Federation Server</a:t>
            </a:r>
          </a:p>
        </p:txBody>
      </p:sp>
      <p:grpSp>
        <p:nvGrpSpPr>
          <p:cNvPr id="13325" name="Group 44"/>
          <p:cNvGrpSpPr>
            <a:grpSpLocks/>
          </p:cNvGrpSpPr>
          <p:nvPr/>
        </p:nvGrpSpPr>
        <p:grpSpPr bwMode="auto">
          <a:xfrm>
            <a:off x="2163764" y="2005014"/>
            <a:ext cx="1076325" cy="955319"/>
            <a:chOff x="466935" y="2246313"/>
            <a:chExt cx="1076032" cy="955199"/>
          </a:xfrm>
        </p:grpSpPr>
        <p:pic>
          <p:nvPicPr>
            <p:cNvPr id="1152026" name="Picture 26"/>
            <p:cNvPicPr>
              <a:picLocks noChangeAspect="1" noChangeArrowheads="1"/>
            </p:cNvPicPr>
            <p:nvPr/>
          </p:nvPicPr>
          <p:blipFill>
            <a:blip r:embed="rId8" cstate="print"/>
            <a:srcRect/>
            <a:stretch>
              <a:fillRect/>
            </a:stretch>
          </p:blipFill>
          <p:spPr bwMode="auto">
            <a:xfrm>
              <a:off x="584378" y="2246313"/>
              <a:ext cx="660220" cy="582539"/>
            </a:xfrm>
            <a:prstGeom prst="rect">
              <a:avLst/>
            </a:prstGeom>
            <a:noFill/>
            <a:ln w="9525" algn="ctr">
              <a:noFill/>
              <a:miter lim="800000"/>
              <a:headEnd/>
              <a:tailEnd/>
            </a:ln>
            <a:effectLst>
              <a:outerShdw dist="35921" dir="2700000" algn="ctr" rotWithShape="0">
                <a:srgbClr val="AFAFAF"/>
              </a:outerShdw>
            </a:effectLst>
          </p:spPr>
        </p:pic>
        <p:pic>
          <p:nvPicPr>
            <p:cNvPr id="1152027" name="Picture 27"/>
            <p:cNvPicPr>
              <a:picLocks noChangeAspect="1" noChangeArrowheads="1"/>
            </p:cNvPicPr>
            <p:nvPr/>
          </p:nvPicPr>
          <p:blipFill>
            <a:blip r:embed="rId9" cstate="print"/>
            <a:srcRect/>
            <a:stretch>
              <a:fillRect/>
            </a:stretch>
          </p:blipFill>
          <p:spPr bwMode="auto">
            <a:xfrm>
              <a:off x="1087478" y="2617741"/>
              <a:ext cx="455489" cy="298412"/>
            </a:xfrm>
            <a:prstGeom prst="rect">
              <a:avLst/>
            </a:prstGeom>
            <a:noFill/>
            <a:ln w="9525" algn="ctr">
              <a:noFill/>
              <a:miter lim="800000"/>
              <a:headEnd/>
              <a:tailEnd/>
            </a:ln>
            <a:effectLst>
              <a:outerShdw dist="35921" dir="2700000" algn="ctr" rotWithShape="0">
                <a:srgbClr val="AFAFAF"/>
              </a:outerShdw>
            </a:effectLst>
          </p:spPr>
        </p:pic>
        <p:sp>
          <p:nvSpPr>
            <p:cNvPr id="13361" name="AutoShape 28"/>
            <p:cNvSpPr>
              <a:spLocks noChangeArrowheads="1"/>
            </p:cNvSpPr>
            <p:nvPr/>
          </p:nvSpPr>
          <p:spPr bwMode="auto">
            <a:xfrm>
              <a:off x="466935" y="2881548"/>
              <a:ext cx="1009650" cy="319964"/>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pPr>
              <a:r>
                <a:rPr lang="en-US" sz="1600" b="0">
                  <a:latin typeface="Segoe UI Light" panose="020B0502040204020203" pitchFamily="34" charset="0"/>
                  <a:cs typeface="Segoe UI Light" panose="020B0502040204020203" pitchFamily="34" charset="0"/>
                </a:rPr>
                <a:t>AD DS</a:t>
              </a:r>
            </a:p>
          </p:txBody>
        </p:sp>
      </p:grpSp>
      <p:pic>
        <p:nvPicPr>
          <p:cNvPr id="13326" name="Picture 29" descr="Firewall0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89738" y="2293939"/>
            <a:ext cx="550862" cy="160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327" name="Group 20"/>
          <p:cNvGrpSpPr>
            <a:grpSpLocks/>
          </p:cNvGrpSpPr>
          <p:nvPr/>
        </p:nvGrpSpPr>
        <p:grpSpPr bwMode="auto">
          <a:xfrm>
            <a:off x="4410075" y="4226261"/>
            <a:ext cx="3341688" cy="320004"/>
            <a:chOff x="2989263" y="3190792"/>
            <a:chExt cx="3341687" cy="320004"/>
          </a:xfrm>
        </p:grpSpPr>
        <p:sp>
          <p:nvSpPr>
            <p:cNvPr id="1152030" name="Line 30"/>
            <p:cNvSpPr>
              <a:spLocks noChangeShapeType="1"/>
            </p:cNvSpPr>
            <p:nvPr/>
          </p:nvSpPr>
          <p:spPr bwMode="auto">
            <a:xfrm flipH="1">
              <a:off x="2989263" y="3322219"/>
              <a:ext cx="3341687" cy="17462"/>
            </a:xfrm>
            <a:prstGeom prst="line">
              <a:avLst/>
            </a:prstGeom>
            <a:noFill/>
            <a:ln w="282575">
              <a:solidFill>
                <a:srgbClr val="339966"/>
              </a:solidFill>
              <a:round/>
              <a:headEnd/>
              <a:tailEnd type="triangle" w="sm" len="sm"/>
            </a:ln>
            <a:effectLst>
              <a:outerShdw dist="35921" dir="2700000" algn="ctr" rotWithShape="0">
                <a:srgbClr val="AFAFAF"/>
              </a:outerShdw>
            </a:effectLst>
          </p:spPr>
          <p:txBody>
            <a:bodyPr lIns="182880" rIns="182880" anchor="ctr"/>
            <a:lstStyle/>
            <a:p>
              <a:pPr>
                <a:defRPr/>
              </a:pPr>
              <a:endParaRPr lang="en-US">
                <a:latin typeface="Segoe UI Light" panose="020B0502040204020203" pitchFamily="34" charset="0"/>
                <a:cs typeface="Segoe UI Light" panose="020B0502040204020203" pitchFamily="34" charset="0"/>
              </a:endParaRPr>
            </a:p>
          </p:txBody>
        </p:sp>
        <p:sp>
          <p:nvSpPr>
            <p:cNvPr id="13358" name="AutoShape 31"/>
            <p:cNvSpPr>
              <a:spLocks noChangeArrowheads="1"/>
            </p:cNvSpPr>
            <p:nvPr/>
          </p:nvSpPr>
          <p:spPr bwMode="auto">
            <a:xfrm>
              <a:off x="3498850" y="3190792"/>
              <a:ext cx="2605088" cy="320004"/>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600" b="0">
                  <a:solidFill>
                    <a:schemeClr val="bg1"/>
                  </a:solidFill>
                  <a:latin typeface="Segoe UI Light" panose="020B0502040204020203" pitchFamily="34" charset="0"/>
                  <a:cs typeface="Segoe UI Light" panose="020B0502040204020203" pitchFamily="34" charset="0"/>
                </a:rPr>
                <a:t>Federation Trust</a:t>
              </a:r>
            </a:p>
          </p:txBody>
        </p:sp>
      </p:grpSp>
      <p:grpSp>
        <p:nvGrpSpPr>
          <p:cNvPr id="13328" name="Group 43"/>
          <p:cNvGrpSpPr>
            <a:grpSpLocks/>
          </p:cNvGrpSpPr>
          <p:nvPr/>
        </p:nvGrpSpPr>
        <p:grpSpPr bwMode="auto">
          <a:xfrm>
            <a:off x="5802313" y="3074988"/>
            <a:ext cx="785812" cy="804862"/>
            <a:chOff x="-684" y="1581"/>
            <a:chExt cx="495" cy="507"/>
          </a:xfrm>
        </p:grpSpPr>
        <p:pic>
          <p:nvPicPr>
            <p:cNvPr id="23" name="Picture 42"/>
            <p:cNvPicPr>
              <a:picLocks noChangeAspect="1" noChangeArrowheads="1"/>
            </p:cNvPicPr>
            <p:nvPr/>
          </p:nvPicPr>
          <p:blipFill>
            <a:blip r:embed="rId10" cstate="print"/>
            <a:srcRect/>
            <a:stretch>
              <a:fillRect/>
            </a:stretch>
          </p:blipFill>
          <p:spPr bwMode="auto">
            <a:xfrm>
              <a:off x="-518" y="1581"/>
              <a:ext cx="329" cy="401"/>
            </a:xfrm>
            <a:prstGeom prst="rect">
              <a:avLst/>
            </a:prstGeom>
            <a:noFill/>
            <a:ln w="9525" algn="ctr">
              <a:noFill/>
              <a:miter lim="800000"/>
              <a:headEnd/>
              <a:tailEnd/>
            </a:ln>
            <a:effectLst>
              <a:outerShdw dist="35921" dir="2700000" algn="ctr" rotWithShape="0">
                <a:srgbClr val="AFAFAF"/>
              </a:outerShdw>
            </a:effectLst>
          </p:spPr>
        </p:pic>
        <p:pic>
          <p:nvPicPr>
            <p:cNvPr id="24" name="Picture 41"/>
            <p:cNvPicPr>
              <a:picLocks noChangeAspect="1" noChangeArrowheads="1"/>
            </p:cNvPicPr>
            <p:nvPr/>
          </p:nvPicPr>
          <p:blipFill>
            <a:blip r:embed="rId11" cstate="print"/>
            <a:srcRect/>
            <a:stretch>
              <a:fillRect/>
            </a:stretch>
          </p:blipFill>
          <p:spPr bwMode="auto">
            <a:xfrm>
              <a:off x="-684" y="1658"/>
              <a:ext cx="273" cy="430"/>
            </a:xfrm>
            <a:prstGeom prst="rect">
              <a:avLst/>
            </a:prstGeom>
            <a:noFill/>
            <a:ln w="9525" algn="ctr">
              <a:noFill/>
              <a:miter lim="800000"/>
              <a:headEnd/>
              <a:tailEnd/>
            </a:ln>
            <a:effectLst>
              <a:outerShdw dist="35921" dir="2700000" algn="ctr" rotWithShape="0">
                <a:srgbClr val="AFAFAF"/>
              </a:outerShdw>
            </a:effectLst>
          </p:spPr>
        </p:pic>
      </p:grpSp>
      <p:sp>
        <p:nvSpPr>
          <p:cNvPr id="31" name="AutoShape 53"/>
          <p:cNvSpPr>
            <a:spLocks noChangeArrowheads="1"/>
          </p:cNvSpPr>
          <p:nvPr/>
        </p:nvSpPr>
        <p:spPr bwMode="auto">
          <a:xfrm>
            <a:off x="5873751" y="2606675"/>
            <a:ext cx="322263" cy="349250"/>
          </a:xfrm>
          <a:prstGeom prst="roundRect">
            <a:avLst>
              <a:gd name="adj" fmla="val 0"/>
            </a:avLst>
          </a:prstGeom>
          <a:solidFill>
            <a:schemeClr val="accent1"/>
          </a:soli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000" dirty="0">
                <a:solidFill>
                  <a:srgbClr val="990033"/>
                </a:solidFill>
                <a:latin typeface="Segoe UI Light" panose="020B0502040204020203" pitchFamily="34" charset="0"/>
                <a:cs typeface="Segoe UI Light" panose="020B0502040204020203" pitchFamily="34" charset="0"/>
              </a:rPr>
              <a:t>1</a:t>
            </a:r>
          </a:p>
        </p:txBody>
      </p:sp>
      <p:grpSp>
        <p:nvGrpSpPr>
          <p:cNvPr id="5" name="Group 47"/>
          <p:cNvGrpSpPr>
            <a:grpSpLocks/>
          </p:cNvGrpSpPr>
          <p:nvPr/>
        </p:nvGrpSpPr>
        <p:grpSpPr bwMode="auto">
          <a:xfrm>
            <a:off x="6648450" y="2782889"/>
            <a:ext cx="1365250" cy="581025"/>
            <a:chOff x="5124089" y="2782317"/>
            <a:chExt cx="1365192" cy="581986"/>
          </a:xfrm>
        </p:grpSpPr>
        <p:sp>
          <p:nvSpPr>
            <p:cNvPr id="32" name="AutoShape 56"/>
            <p:cNvSpPr>
              <a:spLocks noChangeArrowheads="1"/>
            </p:cNvSpPr>
            <p:nvPr/>
          </p:nvSpPr>
          <p:spPr bwMode="auto">
            <a:xfrm>
              <a:off x="6167033" y="2782317"/>
              <a:ext cx="322248" cy="349828"/>
            </a:xfrm>
            <a:prstGeom prst="roundRect">
              <a:avLst>
                <a:gd name="adj" fmla="val 0"/>
              </a:avLst>
            </a:prstGeom>
            <a:solidFill>
              <a:schemeClr val="accent1"/>
            </a:soli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000" dirty="0">
                  <a:solidFill>
                    <a:srgbClr val="990033"/>
                  </a:solidFill>
                  <a:latin typeface="Segoe UI Light" panose="020B0502040204020203" pitchFamily="34" charset="0"/>
                  <a:cs typeface="Segoe UI Light" panose="020B0502040204020203" pitchFamily="34" charset="0"/>
                </a:rPr>
                <a:t>2</a:t>
              </a:r>
            </a:p>
          </p:txBody>
        </p:sp>
        <p:cxnSp>
          <p:nvCxnSpPr>
            <p:cNvPr id="13354" name="Straight Arrow Connector 36"/>
            <p:cNvCxnSpPr>
              <a:cxnSpLocks noChangeShapeType="1"/>
            </p:cNvCxnSpPr>
            <p:nvPr/>
          </p:nvCxnSpPr>
          <p:spPr bwMode="auto">
            <a:xfrm flipV="1">
              <a:off x="5124089" y="3347048"/>
              <a:ext cx="1362975" cy="17255"/>
            </a:xfrm>
            <a:prstGeom prst="straightConnector1">
              <a:avLst/>
            </a:prstGeom>
            <a:noFill/>
            <a:ln w="41275" algn="ctr">
              <a:solidFill>
                <a:srgbClr val="C00000"/>
              </a:solidFill>
              <a:round/>
              <a:headEnd type="triangle" w="lg" len="med"/>
              <a:tailEnd type="triangle" w="lg" len="med"/>
            </a:ln>
            <a:extLst>
              <a:ext uri="{909E8E84-426E-40DD-AFC4-6F175D3DCCD1}">
                <a14:hiddenFill xmlns="" xmlns:a14="http://schemas.microsoft.com/office/drawing/2010/main">
                  <a:noFill/>
                </a14:hiddenFill>
              </a:ext>
            </a:extLst>
          </p:spPr>
        </p:cxnSp>
      </p:grpSp>
      <p:grpSp>
        <p:nvGrpSpPr>
          <p:cNvPr id="6" name="Group 48"/>
          <p:cNvGrpSpPr>
            <a:grpSpLocks/>
          </p:cNvGrpSpPr>
          <p:nvPr/>
        </p:nvGrpSpPr>
        <p:grpSpPr bwMode="auto">
          <a:xfrm>
            <a:off x="2713039" y="2762251"/>
            <a:ext cx="2879725" cy="619125"/>
            <a:chOff x="1188621" y="2761979"/>
            <a:chExt cx="2880171" cy="619574"/>
          </a:xfrm>
        </p:grpSpPr>
        <p:sp>
          <p:nvSpPr>
            <p:cNvPr id="33" name="AutoShape 54"/>
            <p:cNvSpPr>
              <a:spLocks noChangeArrowheads="1"/>
            </p:cNvSpPr>
            <p:nvPr/>
          </p:nvSpPr>
          <p:spPr bwMode="auto">
            <a:xfrm>
              <a:off x="2666812" y="2761979"/>
              <a:ext cx="322313" cy="349503"/>
            </a:xfrm>
            <a:prstGeom prst="roundRect">
              <a:avLst>
                <a:gd name="adj" fmla="val 0"/>
              </a:avLst>
            </a:prstGeom>
            <a:solidFill>
              <a:schemeClr val="accent1"/>
            </a:soli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000" dirty="0">
                  <a:solidFill>
                    <a:srgbClr val="990033"/>
                  </a:solidFill>
                  <a:latin typeface="Segoe UI Light" panose="020B0502040204020203" pitchFamily="34" charset="0"/>
                  <a:cs typeface="Segoe UI Light" panose="020B0502040204020203" pitchFamily="34" charset="0"/>
                </a:rPr>
                <a:t>3</a:t>
              </a:r>
            </a:p>
          </p:txBody>
        </p:sp>
        <p:cxnSp>
          <p:nvCxnSpPr>
            <p:cNvPr id="13351" name="Straight Arrow Connector 41"/>
            <p:cNvCxnSpPr>
              <a:cxnSpLocks noChangeShapeType="1"/>
            </p:cNvCxnSpPr>
            <p:nvPr/>
          </p:nvCxnSpPr>
          <p:spPr bwMode="auto">
            <a:xfrm flipV="1">
              <a:off x="2743200" y="3361426"/>
              <a:ext cx="1325592" cy="20127"/>
            </a:xfrm>
            <a:prstGeom prst="straightConnector1">
              <a:avLst/>
            </a:prstGeom>
            <a:noFill/>
            <a:ln w="41275" algn="ctr">
              <a:solidFill>
                <a:srgbClr val="C00000"/>
              </a:solidFill>
              <a:round/>
              <a:headEnd type="triangle" w="lg" len="med"/>
              <a:tailEnd type="triangle" w="lg" len="med"/>
            </a:ln>
            <a:extLst>
              <a:ext uri="{909E8E84-426E-40DD-AFC4-6F175D3DCCD1}">
                <a14:hiddenFill xmlns="" xmlns:a14="http://schemas.microsoft.com/office/drawing/2010/main">
                  <a:noFill/>
                </a14:hiddenFill>
              </a:ext>
            </a:extLst>
          </p:spPr>
        </p:cxnSp>
        <p:sp>
          <p:nvSpPr>
            <p:cNvPr id="13352" name="Arc 45"/>
            <p:cNvSpPr>
              <a:spLocks/>
            </p:cNvSpPr>
            <p:nvPr/>
          </p:nvSpPr>
          <p:spPr bwMode="auto">
            <a:xfrm rot="-8170177">
              <a:off x="1188621" y="3074324"/>
              <a:ext cx="611842" cy="236114"/>
            </a:xfrm>
            <a:custGeom>
              <a:avLst/>
              <a:gdLst>
                <a:gd name="T0" fmla="*/ 0 w 36949"/>
                <a:gd name="T1" fmla="*/ 2147483647 h 21600"/>
                <a:gd name="T2" fmla="*/ 2147483647 w 36949"/>
                <a:gd name="T3" fmla="*/ 2147483647 h 21600"/>
                <a:gd name="T4" fmla="*/ 2147483647 w 36949"/>
                <a:gd name="T5" fmla="*/ 2147483647 h 21600"/>
                <a:gd name="T6" fmla="*/ 0 60000 65536"/>
                <a:gd name="T7" fmla="*/ 0 60000 65536"/>
                <a:gd name="T8" fmla="*/ 0 60000 65536"/>
                <a:gd name="T9" fmla="*/ 0 w 36949"/>
                <a:gd name="T10" fmla="*/ 0 h 21600"/>
                <a:gd name="T11" fmla="*/ 36949 w 36949"/>
                <a:gd name="T12" fmla="*/ 21600 h 21600"/>
              </a:gdLst>
              <a:ahLst/>
              <a:cxnLst>
                <a:cxn ang="T6">
                  <a:pos x="T0" y="T1"/>
                </a:cxn>
                <a:cxn ang="T7">
                  <a:pos x="T2" y="T3"/>
                </a:cxn>
                <a:cxn ang="T8">
                  <a:pos x="T4" y="T5"/>
                </a:cxn>
              </a:cxnLst>
              <a:rect l="T9" t="T10" r="T11" b="T12"/>
              <a:pathLst>
                <a:path w="36949" h="21600" fill="none" extrusionOk="0">
                  <a:moveTo>
                    <a:pt x="0" y="10544"/>
                  </a:moveTo>
                  <a:cubicBezTo>
                    <a:pt x="3895" y="4005"/>
                    <a:pt x="10944" y="-1"/>
                    <a:pt x="18556" y="0"/>
                  </a:cubicBezTo>
                  <a:cubicBezTo>
                    <a:pt x="26054" y="0"/>
                    <a:pt x="33017" y="3889"/>
                    <a:pt x="36949" y="10274"/>
                  </a:cubicBezTo>
                </a:path>
                <a:path w="36949" h="21600" stroke="0" extrusionOk="0">
                  <a:moveTo>
                    <a:pt x="0" y="10544"/>
                  </a:moveTo>
                  <a:cubicBezTo>
                    <a:pt x="3895" y="4005"/>
                    <a:pt x="10944" y="-1"/>
                    <a:pt x="18556" y="0"/>
                  </a:cubicBezTo>
                  <a:cubicBezTo>
                    <a:pt x="26054" y="0"/>
                    <a:pt x="33017" y="3889"/>
                    <a:pt x="36949" y="10274"/>
                  </a:cubicBezTo>
                  <a:lnTo>
                    <a:pt x="18556" y="21600"/>
                  </a:lnTo>
                  <a:close/>
                </a:path>
              </a:pathLst>
            </a:custGeom>
            <a:noFill/>
            <a:ln w="38100">
              <a:solidFill>
                <a:srgbClr val="CC0000"/>
              </a:solidFill>
              <a:round/>
              <a:headEnd type="triangle" w="lg" len="med"/>
              <a:tailEnd type="triangle" w="lg" len="med"/>
            </a:ln>
            <a:extLst>
              <a:ext uri="{909E8E84-426E-40DD-AFC4-6F175D3DCCD1}">
                <a14:hiddenFill xmlns="" xmlns:a14="http://schemas.microsoft.com/office/drawing/2010/main">
                  <a:solidFill>
                    <a:srgbClr val="FFFFFF"/>
                  </a:solidFill>
                </a14:hiddenFill>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endParaRPr lang="en-US" b="0">
                <a:latin typeface="Segoe UI Light" panose="020B0502040204020203" pitchFamily="34" charset="0"/>
                <a:cs typeface="Segoe UI Light" panose="020B0502040204020203" pitchFamily="34" charset="0"/>
              </a:endParaRPr>
            </a:p>
          </p:txBody>
        </p:sp>
      </p:grpSp>
      <p:grpSp>
        <p:nvGrpSpPr>
          <p:cNvPr id="7" name="Group 51"/>
          <p:cNvGrpSpPr>
            <a:grpSpLocks/>
          </p:cNvGrpSpPr>
          <p:nvPr/>
        </p:nvGrpSpPr>
        <p:grpSpPr bwMode="auto">
          <a:xfrm>
            <a:off x="6496050" y="1535114"/>
            <a:ext cx="3684588" cy="1430337"/>
            <a:chOff x="4972080" y="1535081"/>
            <a:chExt cx="3684050" cy="1430515"/>
          </a:xfrm>
        </p:grpSpPr>
        <p:pic>
          <p:nvPicPr>
            <p:cNvPr id="68613" name="Picture 5"/>
            <p:cNvPicPr>
              <a:picLocks noChangeAspect="1" noChangeArrowheads="1"/>
            </p:cNvPicPr>
            <p:nvPr/>
          </p:nvPicPr>
          <p:blipFill>
            <a:blip r:embed="rId12" cstate="print"/>
            <a:srcRect/>
            <a:stretch>
              <a:fillRect/>
            </a:stretch>
          </p:blipFill>
          <p:spPr bwMode="auto">
            <a:xfrm>
              <a:off x="7984715" y="1670035"/>
              <a:ext cx="671415" cy="503301"/>
            </a:xfrm>
            <a:prstGeom prst="rect">
              <a:avLst/>
            </a:prstGeom>
            <a:noFill/>
            <a:ln w="9525" cap="flat" cmpd="sng" algn="ctr">
              <a:noFill/>
              <a:prstDash val="solid"/>
              <a:miter lim="800000"/>
              <a:headEnd/>
              <a:tailEnd/>
            </a:ln>
            <a:effectLst>
              <a:outerShdw dist="35921" dir="2700000" algn="ctr" rotWithShape="0">
                <a:srgbClr val="AFAFAF"/>
              </a:outerShdw>
            </a:effectLst>
          </p:spPr>
        </p:pic>
        <p:grpSp>
          <p:nvGrpSpPr>
            <p:cNvPr id="13347" name="Group 50"/>
            <p:cNvGrpSpPr>
              <a:grpSpLocks/>
            </p:cNvGrpSpPr>
            <p:nvPr/>
          </p:nvGrpSpPr>
          <p:grpSpPr bwMode="auto">
            <a:xfrm>
              <a:off x="4972080" y="1535081"/>
              <a:ext cx="2664424" cy="1430515"/>
              <a:chOff x="4972080" y="1535081"/>
              <a:chExt cx="2664424" cy="1430515"/>
            </a:xfrm>
          </p:grpSpPr>
          <p:sp>
            <p:nvSpPr>
              <p:cNvPr id="35" name="AutoShape 57"/>
              <p:cNvSpPr>
                <a:spLocks noChangeArrowheads="1"/>
              </p:cNvSpPr>
              <p:nvPr/>
            </p:nvSpPr>
            <p:spPr bwMode="auto">
              <a:xfrm>
                <a:off x="7314888" y="1535081"/>
                <a:ext cx="322216" cy="349293"/>
              </a:xfrm>
              <a:prstGeom prst="roundRect">
                <a:avLst>
                  <a:gd name="adj" fmla="val 0"/>
                </a:avLst>
              </a:prstGeom>
              <a:solidFill>
                <a:schemeClr val="accent1"/>
              </a:soli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000" dirty="0">
                    <a:solidFill>
                      <a:srgbClr val="990033"/>
                    </a:solidFill>
                    <a:latin typeface="Segoe UI Light" panose="020B0502040204020203" pitchFamily="34" charset="0"/>
                    <a:cs typeface="Segoe UI Light" panose="020B0502040204020203" pitchFamily="34" charset="0"/>
                  </a:rPr>
                  <a:t>5</a:t>
                </a:r>
              </a:p>
            </p:txBody>
          </p:sp>
          <p:sp>
            <p:nvSpPr>
              <p:cNvPr id="13349" name="Arc 44"/>
              <p:cNvSpPr>
                <a:spLocks/>
              </p:cNvSpPr>
              <p:nvPr/>
            </p:nvSpPr>
            <p:spPr bwMode="auto">
              <a:xfrm rot="19747246" flipH="1">
                <a:off x="4972080" y="2075807"/>
                <a:ext cx="2368948" cy="889789"/>
              </a:xfrm>
              <a:custGeom>
                <a:avLst/>
                <a:gdLst>
                  <a:gd name="T0" fmla="*/ 0 w 32175"/>
                  <a:gd name="T1" fmla="*/ 2147483647 h 21600"/>
                  <a:gd name="T2" fmla="*/ 2147483647 w 32175"/>
                  <a:gd name="T3" fmla="*/ 2147483647 h 21600"/>
                  <a:gd name="T4" fmla="*/ 2147483647 w 32175"/>
                  <a:gd name="T5" fmla="*/ 2147483647 h 21600"/>
                  <a:gd name="T6" fmla="*/ 0 60000 65536"/>
                  <a:gd name="T7" fmla="*/ 0 60000 65536"/>
                  <a:gd name="T8" fmla="*/ 0 60000 65536"/>
                  <a:gd name="T9" fmla="*/ 0 w 32175"/>
                  <a:gd name="T10" fmla="*/ 0 h 21600"/>
                  <a:gd name="T11" fmla="*/ 32175 w 32175"/>
                  <a:gd name="T12" fmla="*/ 21600 h 21600"/>
                </a:gdLst>
                <a:ahLst/>
                <a:cxnLst>
                  <a:cxn ang="T6">
                    <a:pos x="T0" y="T1"/>
                  </a:cxn>
                  <a:cxn ang="T7">
                    <a:pos x="T2" y="T3"/>
                  </a:cxn>
                  <a:cxn ang="T8">
                    <a:pos x="T4" y="T5"/>
                  </a:cxn>
                </a:cxnLst>
                <a:rect l="T9" t="T10" r="T11" b="T12"/>
                <a:pathLst>
                  <a:path w="32175" h="21600" fill="none" extrusionOk="0">
                    <a:moveTo>
                      <a:pt x="0" y="10544"/>
                    </a:moveTo>
                    <a:cubicBezTo>
                      <a:pt x="3895" y="4005"/>
                      <a:pt x="10944" y="-1"/>
                      <a:pt x="18556" y="0"/>
                    </a:cubicBezTo>
                    <a:cubicBezTo>
                      <a:pt x="23516" y="0"/>
                      <a:pt x="28325" y="1707"/>
                      <a:pt x="32175" y="4834"/>
                    </a:cubicBezTo>
                  </a:path>
                  <a:path w="32175" h="21600" stroke="0" extrusionOk="0">
                    <a:moveTo>
                      <a:pt x="0" y="10544"/>
                    </a:moveTo>
                    <a:cubicBezTo>
                      <a:pt x="3895" y="4005"/>
                      <a:pt x="10944" y="-1"/>
                      <a:pt x="18556" y="0"/>
                    </a:cubicBezTo>
                    <a:cubicBezTo>
                      <a:pt x="23516" y="0"/>
                      <a:pt x="28325" y="1707"/>
                      <a:pt x="32175" y="4834"/>
                    </a:cubicBezTo>
                    <a:lnTo>
                      <a:pt x="18556" y="21600"/>
                    </a:lnTo>
                    <a:close/>
                  </a:path>
                </a:pathLst>
              </a:custGeom>
              <a:noFill/>
              <a:ln w="38100">
                <a:solidFill>
                  <a:srgbClr val="CC0000"/>
                </a:solidFill>
                <a:round/>
                <a:headEnd type="triangle" w="lg" len="med"/>
                <a:tailEnd type="triangle" w="lg" len="med"/>
              </a:ln>
              <a:extLst>
                <a:ext uri="{909E8E84-426E-40DD-AFC4-6F175D3DCCD1}">
                  <a14:hiddenFill xmlns="" xmlns:a14="http://schemas.microsoft.com/office/drawing/2010/main">
                    <a:solidFill>
                      <a:srgbClr val="FFFFFF"/>
                    </a:solidFill>
                  </a14:hiddenFill>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endParaRPr lang="en-US" b="0">
                  <a:latin typeface="Segoe UI Light" panose="020B0502040204020203" pitchFamily="34" charset="0"/>
                  <a:cs typeface="Segoe UI Light" panose="020B0502040204020203" pitchFamily="34" charset="0"/>
                </a:endParaRPr>
              </a:p>
            </p:txBody>
          </p:sp>
        </p:grpSp>
      </p:grpSp>
      <p:grpSp>
        <p:nvGrpSpPr>
          <p:cNvPr id="9" name="Group 49"/>
          <p:cNvGrpSpPr>
            <a:grpSpLocks/>
          </p:cNvGrpSpPr>
          <p:nvPr/>
        </p:nvGrpSpPr>
        <p:grpSpPr bwMode="auto">
          <a:xfrm>
            <a:off x="8167689" y="2541588"/>
            <a:ext cx="1006475" cy="857250"/>
            <a:chOff x="6642999" y="2541137"/>
            <a:chExt cx="1006715" cy="857670"/>
          </a:xfrm>
        </p:grpSpPr>
        <p:sp>
          <p:nvSpPr>
            <p:cNvPr id="34" name="AutoShape 55"/>
            <p:cNvSpPr>
              <a:spLocks noChangeArrowheads="1"/>
            </p:cNvSpPr>
            <p:nvPr/>
          </p:nvSpPr>
          <p:spPr bwMode="auto">
            <a:xfrm>
              <a:off x="6642999" y="2541137"/>
              <a:ext cx="322339" cy="349421"/>
            </a:xfrm>
            <a:prstGeom prst="roundRect">
              <a:avLst>
                <a:gd name="adj" fmla="val 0"/>
              </a:avLst>
            </a:prstGeom>
            <a:solidFill>
              <a:schemeClr val="accent1"/>
            </a:soli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000" dirty="0">
                  <a:solidFill>
                    <a:srgbClr val="990033"/>
                  </a:solidFill>
                  <a:latin typeface="Segoe UI Light" panose="020B0502040204020203" pitchFamily="34" charset="0"/>
                  <a:cs typeface="Segoe UI Light" panose="020B0502040204020203" pitchFamily="34" charset="0"/>
                </a:rPr>
                <a:t>4</a:t>
              </a:r>
            </a:p>
          </p:txBody>
        </p:sp>
        <p:pic>
          <p:nvPicPr>
            <p:cNvPr id="68614" name="Picture 6"/>
            <p:cNvPicPr>
              <a:picLocks noChangeAspect="1" noChangeArrowheads="1"/>
            </p:cNvPicPr>
            <p:nvPr/>
          </p:nvPicPr>
          <p:blipFill>
            <a:blip r:embed="rId13" cstate="print"/>
            <a:srcRect/>
            <a:stretch>
              <a:fillRect/>
            </a:stretch>
          </p:blipFill>
          <p:spPr bwMode="auto">
            <a:xfrm>
              <a:off x="6931993" y="2860380"/>
              <a:ext cx="717721" cy="538427"/>
            </a:xfrm>
            <a:prstGeom prst="rect">
              <a:avLst/>
            </a:prstGeom>
            <a:noFill/>
            <a:ln w="9525" cap="flat" cmpd="sng" algn="ctr">
              <a:noFill/>
              <a:prstDash val="solid"/>
              <a:miter lim="800000"/>
              <a:headEnd/>
              <a:tailEnd/>
            </a:ln>
            <a:effectLst>
              <a:outerShdw dist="35921" dir="2700000" algn="ctr" rotWithShape="0">
                <a:srgbClr val="AFAFAF"/>
              </a:outerShdw>
            </a:effectLst>
          </p:spPr>
        </p:pic>
      </p:grpSp>
      <p:pic>
        <p:nvPicPr>
          <p:cNvPr id="43" name="Picture 42"/>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246180" y="5987205"/>
            <a:ext cx="1847574" cy="739030"/>
          </a:xfrm>
          <a:prstGeom prst="rect">
            <a:avLst/>
          </a:prstGeom>
        </p:spPr>
      </p:pic>
      <p:sp>
        <p:nvSpPr>
          <p:cNvPr id="44" name="AutoShape 8"/>
          <p:cNvSpPr>
            <a:spLocks noChangeArrowheads="1"/>
          </p:cNvSpPr>
          <p:nvPr/>
        </p:nvSpPr>
        <p:spPr bwMode="auto">
          <a:xfrm>
            <a:off x="2941639" y="5495049"/>
            <a:ext cx="1038613" cy="341478"/>
          </a:xfrm>
          <a:prstGeom prst="rect">
            <a:avLst/>
          </a:prstGeom>
          <a:solidFill>
            <a:schemeClr val="accent1"/>
          </a:solidFill>
          <a:ln w="9525">
            <a:solidFill>
              <a:schemeClr val="tx1"/>
            </a:solidFill>
            <a:round/>
            <a:headEnd/>
            <a:tailEnd/>
          </a:ln>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b="0" dirty="0" smtClean="0">
                <a:solidFill>
                  <a:schemeClr val="bg1"/>
                </a:solidFill>
                <a:latin typeface="Segoe UI Light" panose="020B0502040204020203" pitchFamily="34" charset="0"/>
                <a:cs typeface="Segoe UI Light" panose="020B0502040204020203" pitchFamily="34" charset="0"/>
              </a:rPr>
              <a:t>Contoso</a:t>
            </a:r>
            <a:endParaRPr lang="en-US" b="0" dirty="0">
              <a:solidFill>
                <a:schemeClr val="bg1"/>
              </a:solidFill>
              <a:latin typeface="Segoe UI Light" panose="020B0502040204020203" pitchFamily="34" charset="0"/>
              <a:cs typeface="Segoe UI Light" panose="020B0502040204020203" pitchFamily="34" charset="0"/>
            </a:endParaRPr>
          </a:p>
        </p:txBody>
      </p:sp>
      <p:sp>
        <p:nvSpPr>
          <p:cNvPr id="45" name="AutoShape 9"/>
          <p:cNvSpPr>
            <a:spLocks noChangeArrowheads="1"/>
          </p:cNvSpPr>
          <p:nvPr/>
        </p:nvSpPr>
        <p:spPr bwMode="auto">
          <a:xfrm>
            <a:off x="8354901" y="5496624"/>
            <a:ext cx="1679576" cy="318857"/>
          </a:xfrm>
          <a:prstGeom prst="rect">
            <a:avLst/>
          </a:prstGeom>
          <a:solidFill>
            <a:schemeClr val="accent1"/>
          </a:solidFill>
          <a:ln w="9525">
            <a:solidFill>
              <a:schemeClr val="tx1"/>
            </a:solidFill>
            <a:round/>
            <a:headEnd/>
            <a:tailEnd/>
          </a:ln>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b="0" dirty="0">
                <a:solidFill>
                  <a:schemeClr val="bg1"/>
                </a:solidFill>
                <a:latin typeface="Segoe UI Light" panose="020B0502040204020203" pitchFamily="34" charset="0"/>
                <a:cs typeface="Segoe UI Light" panose="020B0502040204020203" pitchFamily="34" charset="0"/>
              </a:rPr>
              <a:t>Online Retailer</a:t>
            </a:r>
          </a:p>
        </p:txBody>
      </p:sp>
    </p:spTree>
    <p:custDataLst>
      <p:tags r:id="rId1"/>
    </p:custDataLst>
    <p:extLst>
      <p:ext uri="{BB962C8B-B14F-4D97-AF65-F5344CB8AC3E}">
        <p14:creationId xmlns="" xmlns:p14="http://schemas.microsoft.com/office/powerpoint/2010/main" val="2991514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err="1" smtClean="0"/>
              <a:t>Ceshtja</a:t>
            </a:r>
            <a:r>
              <a:rPr lang="en-US" dirty="0" smtClean="0"/>
              <a:t> 3 </a:t>
            </a:r>
          </a:p>
        </p:txBody>
      </p:sp>
      <p:sp>
        <p:nvSpPr>
          <p:cNvPr id="4" name="Content Placeholder 6"/>
          <p:cNvSpPr>
            <a:spLocks noGrp="1"/>
          </p:cNvSpPr>
          <p:nvPr>
            <p:ph sz="quarter" idx="10"/>
          </p:nvPr>
        </p:nvSpPr>
        <p:spPr>
          <a:xfrm>
            <a:off x="379413" y="1417638"/>
            <a:ext cx="11525250" cy="5260975"/>
          </a:xfrm>
        </p:spPr>
        <p:txBody>
          <a:bodyPr>
            <a:normAutofit/>
          </a:bodyPr>
          <a:lstStyle/>
          <a:p>
            <a:r>
              <a:rPr lang="en-US" dirty="0" err="1" smtClean="0"/>
              <a:t>Opsionet</a:t>
            </a:r>
            <a:r>
              <a:rPr lang="en-US" dirty="0" smtClean="0"/>
              <a:t> e </a:t>
            </a:r>
            <a:r>
              <a:rPr lang="en-US" dirty="0" err="1" smtClean="0"/>
              <a:t>konfigurimit</a:t>
            </a:r>
            <a:r>
              <a:rPr lang="en-US" dirty="0" smtClean="0"/>
              <a:t> </a:t>
            </a:r>
            <a:r>
              <a:rPr lang="en-US" dirty="0" err="1" smtClean="0"/>
              <a:t>te</a:t>
            </a:r>
            <a:r>
              <a:rPr lang="en-US" dirty="0" smtClean="0"/>
              <a:t> </a:t>
            </a:r>
            <a:r>
              <a:rPr lang="en-US" dirty="0" err="1" smtClean="0"/>
              <a:t>sherbimit</a:t>
            </a:r>
            <a:r>
              <a:rPr lang="en-US" dirty="0" smtClean="0"/>
              <a:t> federate</a:t>
            </a:r>
            <a:endParaRPr lang="en-US" dirty="0"/>
          </a:p>
          <a:p>
            <a:r>
              <a:rPr lang="en-US" dirty="0" err="1" smtClean="0"/>
              <a:t>Cilat</a:t>
            </a:r>
            <a:r>
              <a:rPr lang="en-US" dirty="0" smtClean="0"/>
              <a:t> </a:t>
            </a:r>
            <a:r>
              <a:rPr lang="en-US" dirty="0" err="1" smtClean="0"/>
              <a:t>jane</a:t>
            </a:r>
            <a:r>
              <a:rPr lang="en-US" dirty="0" smtClean="0"/>
              <a:t> </a:t>
            </a:r>
            <a:r>
              <a:rPr lang="en-US" dirty="0" err="1" smtClean="0"/>
              <a:t>politikat</a:t>
            </a:r>
            <a:r>
              <a:rPr lang="en-US" dirty="0" smtClean="0"/>
              <a:t> ne </a:t>
            </a:r>
            <a:r>
              <a:rPr lang="en-US" dirty="0" err="1" smtClean="0"/>
              <a:t>lidhjet</a:t>
            </a:r>
            <a:r>
              <a:rPr lang="en-US" dirty="0" smtClean="0"/>
              <a:t> e </a:t>
            </a:r>
            <a:r>
              <a:rPr lang="en-US" dirty="0" err="1" smtClean="0"/>
              <a:t>besimit</a:t>
            </a:r>
            <a:r>
              <a:rPr lang="en-US" dirty="0" smtClean="0"/>
              <a:t> AD FS? </a:t>
            </a:r>
            <a:endParaRPr lang="en-US" dirty="0"/>
          </a:p>
          <a:p>
            <a:r>
              <a:rPr lang="en-US" dirty="0" err="1" smtClean="0"/>
              <a:t>Opsionet</a:t>
            </a:r>
            <a:r>
              <a:rPr lang="en-US" dirty="0" smtClean="0"/>
              <a:t> e </a:t>
            </a:r>
            <a:r>
              <a:rPr lang="en-US" dirty="0" err="1" smtClean="0"/>
              <a:t>konfigurimit</a:t>
            </a:r>
            <a:r>
              <a:rPr lang="en-US" dirty="0" smtClean="0"/>
              <a:t> </a:t>
            </a:r>
            <a:r>
              <a:rPr lang="en-US" dirty="0" err="1" smtClean="0"/>
              <a:t>te</a:t>
            </a:r>
            <a:r>
              <a:rPr lang="en-US" dirty="0" smtClean="0"/>
              <a:t> </a:t>
            </a:r>
            <a:r>
              <a:rPr lang="en-US" dirty="0" err="1" smtClean="0"/>
              <a:t>agjentit</a:t>
            </a:r>
            <a:r>
              <a:rPr lang="en-US" dirty="0" smtClean="0"/>
              <a:t> proxy web AD FS</a:t>
            </a:r>
            <a:endParaRPr lang="en-US" dirty="0"/>
          </a:p>
          <a:p>
            <a:r>
              <a:rPr lang="en-US" dirty="0" err="1" smtClean="0"/>
              <a:t>Cfare</a:t>
            </a:r>
            <a:r>
              <a:rPr lang="en-US" dirty="0" smtClean="0"/>
              <a:t> </a:t>
            </a:r>
            <a:r>
              <a:rPr lang="en-US" dirty="0" err="1" smtClean="0"/>
              <a:t>jane</a:t>
            </a:r>
            <a:r>
              <a:rPr lang="en-US" dirty="0" smtClean="0"/>
              <a:t> </a:t>
            </a:r>
            <a:r>
              <a:rPr lang="en-US" dirty="0" err="1" smtClean="0"/>
              <a:t>ankesat</a:t>
            </a:r>
            <a:r>
              <a:rPr lang="en-US" dirty="0" smtClean="0"/>
              <a:t> AD FS? </a:t>
            </a:r>
            <a:endParaRPr lang="en-US" dirty="0"/>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056372" y="5987205"/>
            <a:ext cx="1847574" cy="739030"/>
          </a:xfrm>
          <a:prstGeom prst="rect">
            <a:avLst/>
          </a:prstGeom>
        </p:spPr>
      </p:pic>
    </p:spTree>
    <p:custDataLst>
      <p:tags r:id="rId1"/>
    </p:custDataLst>
    <p:extLst>
      <p:ext uri="{BB962C8B-B14F-4D97-AF65-F5344CB8AC3E}">
        <p14:creationId xmlns="" xmlns:p14="http://schemas.microsoft.com/office/powerpoint/2010/main" val="4077435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err="1" smtClean="0"/>
              <a:t>Opsionet</a:t>
            </a:r>
            <a:r>
              <a:rPr lang="en-US" dirty="0" smtClean="0"/>
              <a:t> e </a:t>
            </a:r>
            <a:r>
              <a:rPr lang="en-US" dirty="0" err="1" smtClean="0"/>
              <a:t>konfigurimit</a:t>
            </a:r>
            <a:r>
              <a:rPr lang="en-US" dirty="0" smtClean="0"/>
              <a:t> </a:t>
            </a:r>
            <a:r>
              <a:rPr lang="en-US" dirty="0" err="1" smtClean="0"/>
              <a:t>te</a:t>
            </a:r>
            <a:r>
              <a:rPr lang="en-US" dirty="0" smtClean="0"/>
              <a:t> </a:t>
            </a:r>
            <a:r>
              <a:rPr lang="en-US" dirty="0" err="1" smtClean="0"/>
              <a:t>sherbimit</a:t>
            </a:r>
            <a:r>
              <a:rPr lang="en-US" dirty="0" smtClean="0"/>
              <a:t> federate</a:t>
            </a:r>
          </a:p>
        </p:txBody>
      </p:sp>
      <p:sp>
        <p:nvSpPr>
          <p:cNvPr id="18435" name="Rounded Rectangle 812098"/>
          <p:cNvSpPr>
            <a:spLocks noGrp="1" noChangeArrowheads="1"/>
          </p:cNvSpPr>
          <p:nvPr>
            <p:ph type="body" idx="4294967295"/>
          </p:nvPr>
        </p:nvSpPr>
        <p:spPr>
          <a:xfrm>
            <a:off x="1951039" y="1119189"/>
            <a:ext cx="8339137" cy="3684587"/>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smtClean="0"/>
              <a:t>Per </a:t>
            </a:r>
            <a:r>
              <a:rPr lang="en-US" b="0" dirty="0" err="1" smtClean="0"/>
              <a:t>te</a:t>
            </a:r>
            <a:r>
              <a:rPr lang="en-US" b="0" dirty="0" smtClean="0"/>
              <a:t> </a:t>
            </a:r>
            <a:r>
              <a:rPr lang="en-US" b="0" dirty="0" err="1" smtClean="0"/>
              <a:t>implementuar</a:t>
            </a:r>
            <a:r>
              <a:rPr lang="en-US" b="0" dirty="0" smtClean="0"/>
              <a:t> </a:t>
            </a:r>
            <a:r>
              <a:rPr lang="en-US" b="0" dirty="0" err="1" smtClean="0"/>
              <a:t>sherbimet</a:t>
            </a:r>
            <a:r>
              <a:rPr lang="en-US" b="0" dirty="0" smtClean="0"/>
              <a:t> federate: </a:t>
            </a:r>
          </a:p>
        </p:txBody>
      </p:sp>
      <p:sp>
        <p:nvSpPr>
          <p:cNvPr id="18436" name="Rounded Rectangle 844806"/>
          <p:cNvSpPr>
            <a:spLocks noChangeArrowheads="1"/>
          </p:cNvSpPr>
          <p:nvPr/>
        </p:nvSpPr>
        <p:spPr bwMode="auto">
          <a:xfrm>
            <a:off x="2174874" y="3732546"/>
            <a:ext cx="7891462"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Krijo</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konfiguro</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aplikacionet</a:t>
            </a:r>
            <a:endParaRPr lang="en-US" b="0" dirty="0">
              <a:latin typeface="Segoe UI Light" panose="020B0502040204020203" pitchFamily="34" charset="0"/>
              <a:cs typeface="Segoe UI Light" panose="020B0502040204020203" pitchFamily="34" charset="0"/>
            </a:endParaRPr>
          </a:p>
        </p:txBody>
      </p:sp>
      <p:sp>
        <p:nvSpPr>
          <p:cNvPr id="18437" name="Rounded Rectangle 844806"/>
          <p:cNvSpPr>
            <a:spLocks noChangeArrowheads="1"/>
          </p:cNvSpPr>
          <p:nvPr/>
        </p:nvSpPr>
        <p:spPr bwMode="auto">
          <a:xfrm>
            <a:off x="2174876" y="1970593"/>
            <a:ext cx="7897813"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defTabSz="966788">
              <a:defRPr b="1">
                <a:solidFill>
                  <a:schemeClr val="tx1"/>
                </a:solidFill>
                <a:latin typeface="Verdana" panose="020B0604030504040204" pitchFamily="34" charset="0"/>
              </a:defRPr>
            </a:lvl1pPr>
            <a:lvl2pPr marL="742950" indent="-285750" defTabSz="966788">
              <a:defRPr b="1">
                <a:solidFill>
                  <a:schemeClr val="tx1"/>
                </a:solidFill>
                <a:latin typeface="Verdana" panose="020B0604030504040204" pitchFamily="34" charset="0"/>
              </a:defRPr>
            </a:lvl2pPr>
            <a:lvl3pPr marL="1143000" indent="-228600" defTabSz="966788">
              <a:defRPr b="1">
                <a:solidFill>
                  <a:schemeClr val="tx1"/>
                </a:solidFill>
                <a:latin typeface="Verdana" panose="020B0604030504040204" pitchFamily="34" charset="0"/>
              </a:defRPr>
            </a:lvl3pPr>
            <a:lvl4pPr marL="1600200" indent="-228600" defTabSz="966788">
              <a:defRPr b="1">
                <a:solidFill>
                  <a:schemeClr val="tx1"/>
                </a:solidFill>
                <a:latin typeface="Verdana" panose="020B0604030504040204" pitchFamily="34" charset="0"/>
              </a:defRPr>
            </a:lvl4pPr>
            <a:lvl5pPr marL="2057400" indent="-228600" defTabSz="966788">
              <a:defRPr b="1">
                <a:solidFill>
                  <a:schemeClr val="tx1"/>
                </a:solidFill>
                <a:latin typeface="Verdana" panose="020B0604030504040204" pitchFamily="34" charset="0"/>
              </a:defRPr>
            </a:lvl5pPr>
            <a:lvl6pPr marL="2514600" indent="-228600" algn="ctr" defTabSz="966788" eaLnBrk="0" fontAlgn="base" hangingPunct="0">
              <a:spcBef>
                <a:spcPct val="0"/>
              </a:spcBef>
              <a:spcAft>
                <a:spcPct val="0"/>
              </a:spcAft>
              <a:defRPr b="1">
                <a:solidFill>
                  <a:schemeClr val="tx1"/>
                </a:solidFill>
                <a:latin typeface="Verdana" panose="020B0604030504040204" pitchFamily="34" charset="0"/>
              </a:defRPr>
            </a:lvl6pPr>
            <a:lvl7pPr marL="2971800" indent="-228600" algn="ctr" defTabSz="966788" eaLnBrk="0" fontAlgn="base" hangingPunct="0">
              <a:spcBef>
                <a:spcPct val="0"/>
              </a:spcBef>
              <a:spcAft>
                <a:spcPct val="0"/>
              </a:spcAft>
              <a:defRPr b="1">
                <a:solidFill>
                  <a:schemeClr val="tx1"/>
                </a:solidFill>
                <a:latin typeface="Verdana" panose="020B0604030504040204" pitchFamily="34" charset="0"/>
              </a:defRPr>
            </a:lvl7pPr>
            <a:lvl8pPr marL="3429000" indent="-228600" algn="ctr" defTabSz="966788" eaLnBrk="0" fontAlgn="base" hangingPunct="0">
              <a:spcBef>
                <a:spcPct val="0"/>
              </a:spcBef>
              <a:spcAft>
                <a:spcPct val="0"/>
              </a:spcAft>
              <a:defRPr b="1">
                <a:solidFill>
                  <a:schemeClr val="tx1"/>
                </a:solidFill>
                <a:latin typeface="Verdana" panose="020B0604030504040204" pitchFamily="34" charset="0"/>
              </a:defRPr>
            </a:lvl8pPr>
            <a:lvl9pPr marL="3886200" indent="-228600" algn="ctr" defTabSz="966788"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Krijo</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politike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besimit</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burimet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llogarite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partnere</a:t>
            </a:r>
            <a:endParaRPr lang="en-US" b="0" dirty="0">
              <a:latin typeface="Segoe UI Light" panose="020B0502040204020203" pitchFamily="34" charset="0"/>
              <a:cs typeface="Segoe UI Light" panose="020B0502040204020203" pitchFamily="34" charset="0"/>
            </a:endParaRPr>
          </a:p>
        </p:txBody>
      </p:sp>
      <p:sp>
        <p:nvSpPr>
          <p:cNvPr id="18438" name="Rounded Rectangle 844806"/>
          <p:cNvSpPr>
            <a:spLocks noChangeArrowheads="1"/>
          </p:cNvSpPr>
          <p:nvPr/>
        </p:nvSpPr>
        <p:spPr bwMode="auto">
          <a:xfrm>
            <a:off x="2174875" y="2554947"/>
            <a:ext cx="7891463"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Krijo</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ankesat</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nivel</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organizate</a:t>
            </a:r>
            <a:endParaRPr lang="en-US" b="0" dirty="0">
              <a:latin typeface="Segoe UI Light" panose="020B0502040204020203" pitchFamily="34" charset="0"/>
              <a:cs typeface="Segoe UI Light" panose="020B0502040204020203" pitchFamily="34" charset="0"/>
            </a:endParaRPr>
          </a:p>
        </p:txBody>
      </p:sp>
      <p:sp>
        <p:nvSpPr>
          <p:cNvPr id="18439" name="Rounded Rectangle 844806"/>
          <p:cNvSpPr>
            <a:spLocks noChangeArrowheads="1"/>
          </p:cNvSpPr>
          <p:nvPr/>
        </p:nvSpPr>
        <p:spPr bwMode="auto">
          <a:xfrm>
            <a:off x="2174874" y="3140832"/>
            <a:ext cx="7891463"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Krijo</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hapesirat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magazinimit</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llogarite</a:t>
            </a:r>
            <a:endParaRPr lang="en-US" b="0" dirty="0">
              <a:latin typeface="Segoe UI Light" panose="020B0502040204020203" pitchFamily="34" charset="0"/>
              <a:cs typeface="Segoe UI Light" panose="020B0502040204020203" pitchFamily="34" charset="0"/>
            </a:endParaRPr>
          </a:p>
        </p:txBody>
      </p:sp>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 xmlns:p14="http://schemas.microsoft.com/office/powerpoint/2010/main" val="1018664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dirty="0" err="1" smtClean="0"/>
              <a:t>Cfare</a:t>
            </a:r>
            <a:r>
              <a:rPr lang="en-US" dirty="0" smtClean="0"/>
              <a:t> </a:t>
            </a:r>
            <a:r>
              <a:rPr lang="en-US" dirty="0" err="1" smtClean="0"/>
              <a:t>jane</a:t>
            </a:r>
            <a:r>
              <a:rPr lang="en-US" dirty="0" smtClean="0"/>
              <a:t> </a:t>
            </a:r>
            <a:r>
              <a:rPr lang="en-US" dirty="0" err="1" smtClean="0"/>
              <a:t>politikat</a:t>
            </a:r>
            <a:r>
              <a:rPr lang="en-US" dirty="0" smtClean="0"/>
              <a:t> e </a:t>
            </a:r>
            <a:r>
              <a:rPr lang="en-US" dirty="0" err="1" smtClean="0"/>
              <a:t>besimit</a:t>
            </a:r>
            <a:r>
              <a:rPr lang="en-US" dirty="0" smtClean="0"/>
              <a:t> ne </a:t>
            </a:r>
            <a:r>
              <a:rPr lang="en-US" dirty="0" err="1" smtClean="0"/>
              <a:t>sherbimet</a:t>
            </a:r>
            <a:r>
              <a:rPr lang="en-US" dirty="0" smtClean="0"/>
              <a:t> federate?</a:t>
            </a:r>
          </a:p>
        </p:txBody>
      </p:sp>
      <p:sp>
        <p:nvSpPr>
          <p:cNvPr id="19459" name="Rounded Rectangle 812098"/>
          <p:cNvSpPr>
            <a:spLocks noGrp="1" noChangeArrowheads="1"/>
          </p:cNvSpPr>
          <p:nvPr>
            <p:ph type="body" idx="4294967295"/>
          </p:nvPr>
        </p:nvSpPr>
        <p:spPr>
          <a:xfrm>
            <a:off x="1976438" y="2119314"/>
            <a:ext cx="8337550" cy="2155825"/>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sz="1800" b="0" dirty="0" err="1" smtClean="0"/>
              <a:t>Politikat</a:t>
            </a:r>
            <a:r>
              <a:rPr lang="en-US" sz="1800" b="0" dirty="0" smtClean="0"/>
              <a:t> e </a:t>
            </a:r>
            <a:r>
              <a:rPr lang="en-US" sz="1800" b="0" dirty="0" err="1" smtClean="0"/>
              <a:t>besimit</a:t>
            </a:r>
            <a:r>
              <a:rPr lang="en-US" sz="1800" b="0" dirty="0" smtClean="0"/>
              <a:t> per </a:t>
            </a:r>
            <a:r>
              <a:rPr lang="en-US" sz="1800" b="0" dirty="0" err="1" smtClean="0"/>
              <a:t>burime</a:t>
            </a:r>
            <a:r>
              <a:rPr lang="en-US" sz="1800" b="0" dirty="0" smtClean="0"/>
              <a:t> </a:t>
            </a:r>
            <a:r>
              <a:rPr lang="en-US" sz="1800" b="0" dirty="0" err="1" smtClean="0"/>
              <a:t>tek</a:t>
            </a:r>
            <a:r>
              <a:rPr lang="en-US" sz="1800" b="0" dirty="0" smtClean="0"/>
              <a:t> </a:t>
            </a:r>
            <a:r>
              <a:rPr lang="en-US" sz="1800" b="0" dirty="0" err="1" smtClean="0"/>
              <a:t>partneret</a:t>
            </a:r>
            <a:r>
              <a:rPr lang="en-US" sz="1800" b="0" dirty="0" smtClean="0"/>
              <a:t> </a:t>
            </a:r>
            <a:r>
              <a:rPr lang="en-US" sz="1800" b="0" dirty="0" err="1" smtClean="0"/>
              <a:t>perfshijne</a:t>
            </a:r>
            <a:r>
              <a:rPr lang="en-US" sz="1800" b="0" dirty="0" smtClean="0"/>
              <a:t>:</a:t>
            </a:r>
            <a:endParaRPr lang="en-US" b="0" dirty="0" smtClean="0"/>
          </a:p>
        </p:txBody>
      </p:sp>
      <p:sp>
        <p:nvSpPr>
          <p:cNvPr id="19460" name="Rounded Rectangle 844806"/>
          <p:cNvSpPr>
            <a:spLocks noChangeArrowheads="1"/>
          </p:cNvSpPr>
          <p:nvPr/>
        </p:nvSpPr>
        <p:spPr bwMode="auto">
          <a:xfrm>
            <a:off x="2187576" y="2695860"/>
            <a:ext cx="7915275" cy="1274195"/>
          </a:xfrm>
          <a:prstGeom prst="rect">
            <a:avLst/>
          </a:prstGeom>
          <a:solidFill>
            <a:srgbClr val="F2E7CE"/>
          </a:solidFill>
          <a:ln w="9525" algn="ctr">
            <a:solidFill>
              <a:srgbClr val="333333"/>
            </a:solidFill>
            <a:round/>
            <a:headEnd/>
            <a:tailEnd/>
          </a:ln>
          <a:effectLst>
            <a:outerShdw blurRad="50800" dist="38100" dir="2700000" algn="tl" rotWithShape="0">
              <a:prstClr val="black">
                <a:alpha val="40000"/>
              </a:prstClr>
            </a:outerShdw>
          </a:effectLst>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sz="1600" b="0" dirty="0">
                <a:latin typeface="Segoe UI Light" panose="020B0502040204020203" pitchFamily="34" charset="0"/>
                <a:cs typeface="Segoe UI Light" panose="020B0502040204020203" pitchFamily="34" charset="0"/>
              </a:rPr>
              <a:t>Token Lifetime</a:t>
            </a:r>
          </a:p>
          <a:p>
            <a:pPr algn="l">
              <a:lnSpc>
                <a:spcPct val="90000"/>
              </a:lnSpc>
              <a:spcBef>
                <a:spcPct val="40000"/>
              </a:spcBef>
              <a:buSzPct val="80000"/>
              <a:buFont typeface="Courier New" panose="02070309020205020404" pitchFamily="49" charset="0"/>
              <a:buBlip>
                <a:blip r:embed="rId4"/>
              </a:buBlip>
            </a:pPr>
            <a:r>
              <a:rPr lang="en-US" sz="1600" b="0" dirty="0">
                <a:latin typeface="Segoe UI Light" panose="020B0502040204020203" pitchFamily="34" charset="0"/>
                <a:cs typeface="Segoe UI Light" panose="020B0502040204020203" pitchFamily="34" charset="0"/>
              </a:rPr>
              <a:t>Federation Service </a:t>
            </a:r>
            <a:r>
              <a:rPr lang="en-US" sz="1600" b="0" dirty="0" smtClean="0">
                <a:latin typeface="Segoe UI Light" panose="020B0502040204020203" pitchFamily="34" charset="0"/>
                <a:cs typeface="Segoe UI Light" panose="020B0502040204020203" pitchFamily="34" charset="0"/>
              </a:rPr>
              <a:t>URI/</a:t>
            </a:r>
            <a:r>
              <a:rPr lang="en-US" sz="1600" b="0" dirty="0" err="1" smtClean="0">
                <a:latin typeface="Segoe UI Light" panose="020B0502040204020203" pitchFamily="34" charset="0"/>
                <a:cs typeface="Segoe UI Light" panose="020B0502040204020203" pitchFamily="34" charset="0"/>
              </a:rPr>
              <a:t>Sherbimi</a:t>
            </a:r>
            <a:r>
              <a:rPr lang="en-US" sz="1600" b="0" dirty="0" smtClean="0">
                <a:latin typeface="Segoe UI Light" panose="020B0502040204020203" pitchFamily="34" charset="0"/>
                <a:cs typeface="Segoe UI Light" panose="020B0502040204020203" pitchFamily="34" charset="0"/>
              </a:rPr>
              <a:t> federate URI</a:t>
            </a:r>
            <a:endParaRPr lang="en-US" sz="1600" b="0" dirty="0">
              <a:latin typeface="Segoe UI Light" panose="020B0502040204020203" pitchFamily="34" charset="0"/>
              <a:cs typeface="Segoe UI Light" panose="020B0502040204020203" pitchFamily="34" charset="0"/>
            </a:endParaRPr>
          </a:p>
          <a:p>
            <a:pPr algn="l">
              <a:lnSpc>
                <a:spcPct val="90000"/>
              </a:lnSpc>
              <a:spcBef>
                <a:spcPct val="40000"/>
              </a:spcBef>
              <a:buSzPct val="80000"/>
              <a:buFont typeface="Courier New" panose="02070309020205020404" pitchFamily="49" charset="0"/>
              <a:buBlip>
                <a:blip r:embed="rId4"/>
              </a:buBlip>
            </a:pPr>
            <a:r>
              <a:rPr lang="en-US" sz="1600" b="0" dirty="0">
                <a:latin typeface="Segoe UI Light" panose="020B0502040204020203" pitchFamily="34" charset="0"/>
                <a:cs typeface="Segoe UI Light" panose="020B0502040204020203" pitchFamily="34" charset="0"/>
              </a:rPr>
              <a:t>Federation Service endpoint </a:t>
            </a:r>
            <a:r>
              <a:rPr lang="en-US" sz="1600" b="0" dirty="0" smtClean="0">
                <a:latin typeface="Segoe UI Light" panose="020B0502040204020203" pitchFamily="34" charset="0"/>
                <a:cs typeface="Segoe UI Light" panose="020B0502040204020203" pitchFamily="34" charset="0"/>
              </a:rPr>
              <a:t>URL/</a:t>
            </a:r>
            <a:r>
              <a:rPr lang="en-US" sz="1600" b="0" dirty="0" err="1" smtClean="0">
                <a:latin typeface="Segoe UI Light" panose="020B0502040204020203" pitchFamily="34" charset="0"/>
                <a:cs typeface="Segoe UI Light" panose="020B0502040204020203" pitchFamily="34" charset="0"/>
              </a:rPr>
              <a:t>Pika</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fundore</a:t>
            </a:r>
            <a:r>
              <a:rPr lang="en-US" sz="1600" b="0" dirty="0" smtClean="0">
                <a:latin typeface="Segoe UI Light" panose="020B0502040204020203" pitchFamily="34" charset="0"/>
                <a:cs typeface="Segoe UI Light" panose="020B0502040204020203" pitchFamily="34" charset="0"/>
              </a:rPr>
              <a:t> per </a:t>
            </a:r>
            <a:r>
              <a:rPr lang="en-US" sz="1600" b="0" dirty="0" err="1" smtClean="0">
                <a:latin typeface="Segoe UI Light" panose="020B0502040204020203" pitchFamily="34" charset="0"/>
                <a:cs typeface="Segoe UI Light" panose="020B0502040204020203" pitchFamily="34" charset="0"/>
              </a:rPr>
              <a:t>sherbimin</a:t>
            </a:r>
            <a:r>
              <a:rPr lang="en-US" sz="1600" b="0" dirty="0" smtClean="0">
                <a:latin typeface="Segoe UI Light" panose="020B0502040204020203" pitchFamily="34" charset="0"/>
                <a:cs typeface="Segoe UI Light" panose="020B0502040204020203" pitchFamily="34" charset="0"/>
              </a:rPr>
              <a:t> federate URL</a:t>
            </a:r>
            <a:endParaRPr lang="en-US" sz="1600" b="0" dirty="0">
              <a:latin typeface="Segoe UI Light" panose="020B0502040204020203" pitchFamily="34" charset="0"/>
              <a:cs typeface="Segoe UI Light" panose="020B0502040204020203" pitchFamily="34" charset="0"/>
            </a:endParaRPr>
          </a:p>
          <a:p>
            <a:pPr algn="l">
              <a:lnSpc>
                <a:spcPct val="90000"/>
              </a:lnSpc>
              <a:spcBef>
                <a:spcPct val="40000"/>
              </a:spcBef>
              <a:buSzPct val="80000"/>
              <a:buFont typeface="Courier New" panose="02070309020205020404" pitchFamily="49" charset="0"/>
              <a:buBlip>
                <a:blip r:embed="rId4"/>
              </a:buBlip>
            </a:pPr>
            <a:r>
              <a:rPr lang="en-US" sz="1600" b="0" dirty="0" err="1" smtClean="0">
                <a:latin typeface="Segoe UI Light" panose="020B0502040204020203" pitchFamily="34" charset="0"/>
                <a:cs typeface="Segoe UI Light" panose="020B0502040204020203" pitchFamily="34" charset="0"/>
              </a:rPr>
              <a:t>Opsioni</a:t>
            </a:r>
            <a:r>
              <a:rPr lang="en-US" sz="1600" b="0" dirty="0" smtClean="0">
                <a:latin typeface="Segoe UI Light" panose="020B0502040204020203" pitchFamily="34" charset="0"/>
                <a:cs typeface="Segoe UI Light" panose="020B0502040204020203" pitchFamily="34" charset="0"/>
              </a:rPr>
              <a:t> per </a:t>
            </a:r>
            <a:r>
              <a:rPr lang="en-US" sz="1600" b="0" dirty="0" err="1" smtClean="0">
                <a:latin typeface="Segoe UI Light" panose="020B0502040204020203" pitchFamily="34" charset="0"/>
                <a:cs typeface="Segoe UI Light" panose="020B0502040204020203" pitchFamily="34" charset="0"/>
              </a:rPr>
              <a:t>te</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perdorur</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nje</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lidhje</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besimi</a:t>
            </a:r>
            <a:r>
              <a:rPr lang="en-US" sz="1600" b="0" dirty="0" smtClean="0">
                <a:latin typeface="Segoe UI Light" panose="020B0502040204020203" pitchFamily="34" charset="0"/>
                <a:cs typeface="Segoe UI Light" panose="020B0502040204020203" pitchFamily="34" charset="0"/>
              </a:rPr>
              <a:t> Windows per </a:t>
            </a:r>
            <a:r>
              <a:rPr lang="en-US" sz="1600" b="0" dirty="0" err="1" smtClean="0">
                <a:latin typeface="Segoe UI Light" panose="020B0502040204020203" pitchFamily="34" charset="0"/>
                <a:cs typeface="Segoe UI Light" panose="020B0502040204020203" pitchFamily="34" charset="0"/>
              </a:rPr>
              <a:t>kete</a:t>
            </a:r>
            <a:r>
              <a:rPr lang="en-US" sz="1600" b="0" dirty="0" smtClean="0">
                <a:latin typeface="Segoe UI Light" panose="020B0502040204020203" pitchFamily="34" charset="0"/>
                <a:cs typeface="Segoe UI Light" panose="020B0502040204020203" pitchFamily="34" charset="0"/>
              </a:rPr>
              <a:t> partner </a:t>
            </a:r>
            <a:endParaRPr lang="en-US" sz="1600" b="0" dirty="0">
              <a:latin typeface="Segoe UI Light" panose="020B0502040204020203" pitchFamily="34" charset="0"/>
              <a:cs typeface="Segoe UI Light" panose="020B0502040204020203" pitchFamily="34" charset="0"/>
            </a:endParaRPr>
          </a:p>
        </p:txBody>
      </p:sp>
      <p:sp>
        <p:nvSpPr>
          <p:cNvPr id="1172486" name="AutoShape 6"/>
          <p:cNvSpPr>
            <a:spLocks noChangeArrowheads="1"/>
          </p:cNvSpPr>
          <p:nvPr/>
        </p:nvSpPr>
        <p:spPr bwMode="auto">
          <a:xfrm>
            <a:off x="1946276" y="984250"/>
            <a:ext cx="8397875" cy="914400"/>
          </a:xfrm>
          <a:prstGeom prst="rect">
            <a:avLst/>
          </a:prstGeom>
          <a:gradFill rotWithShape="1">
            <a:gsLst>
              <a:gs pos="0">
                <a:srgbClr val="EAABA0"/>
              </a:gs>
              <a:gs pos="100000">
                <a:srgbClr val="F6D9D4"/>
              </a:gs>
            </a:gsLst>
            <a:lin ang="2700000" scaled="1"/>
          </a:gradFill>
          <a:ln w="9525" algn="ctr">
            <a:solidFill>
              <a:srgbClr val="808080"/>
            </a:solidFill>
            <a:round/>
            <a:headEnd/>
            <a:tailEnd/>
          </a:ln>
          <a:effectLst>
            <a:outerShdw dist="35921" dir="2700000" algn="ctr" rotWithShape="0">
              <a:srgbClr val="C0C0C0"/>
            </a:outerShdw>
          </a:effectLst>
        </p:spPr>
        <p:txBody>
          <a:bodyPr anchor="ctr"/>
          <a:lstStyle/>
          <a:p>
            <a:pPr algn="l">
              <a:defRPr/>
            </a:pPr>
            <a:r>
              <a:rPr lang="en-US" dirty="0" err="1" smtClean="0">
                <a:latin typeface="Segoe UI Light" panose="020B0502040204020203" pitchFamily="34" charset="0"/>
                <a:cs typeface="Segoe UI Light" panose="020B0502040204020203" pitchFamily="34" charset="0"/>
              </a:rPr>
              <a:t>Politikat</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besimit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jane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specifiakat</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konfigurimit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qe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percaktojne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si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konfigurojme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lidhje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besimi</a:t>
            </a:r>
            <a:r>
              <a:rPr lang="en-US" dirty="0" smtClean="0">
                <a:latin typeface="Segoe UI Light" panose="020B0502040204020203" pitchFamily="34" charset="0"/>
                <a:cs typeface="Segoe UI Light" panose="020B0502040204020203" pitchFamily="34" charset="0"/>
              </a:rPr>
              <a:t> federate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si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funksionon</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lidhja</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besimit</a:t>
            </a:r>
            <a:r>
              <a:rPr lang="en-US" dirty="0" smtClean="0">
                <a:latin typeface="Segoe UI Light" panose="020B0502040204020203" pitchFamily="34" charset="0"/>
                <a:cs typeface="Segoe UI Light" panose="020B0502040204020203" pitchFamily="34" charset="0"/>
              </a:rPr>
              <a:t> federate</a:t>
            </a:r>
            <a:endParaRPr lang="en-US" dirty="0">
              <a:latin typeface="Segoe UI Light" panose="020B0502040204020203" pitchFamily="34" charset="0"/>
              <a:cs typeface="Segoe UI Light" panose="020B0502040204020203" pitchFamily="34" charset="0"/>
            </a:endParaRPr>
          </a:p>
        </p:txBody>
      </p:sp>
      <p:sp>
        <p:nvSpPr>
          <p:cNvPr id="19462" name="Rounded Rectangle 812098"/>
          <p:cNvSpPr>
            <a:spLocks noGrp="1" noChangeArrowheads="1"/>
          </p:cNvSpPr>
          <p:nvPr>
            <p:ph type="body" idx="4294967295"/>
          </p:nvPr>
        </p:nvSpPr>
        <p:spPr>
          <a:xfrm>
            <a:off x="1976438" y="4521201"/>
            <a:ext cx="8337550" cy="1539875"/>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sz="1800" b="0" dirty="0" err="1" smtClean="0"/>
              <a:t>Politikat</a:t>
            </a:r>
            <a:r>
              <a:rPr lang="en-US" sz="1800" b="0" dirty="0" smtClean="0"/>
              <a:t> e </a:t>
            </a:r>
            <a:r>
              <a:rPr lang="en-US" sz="1800" b="0" dirty="0" err="1" smtClean="0"/>
              <a:t>besimit</a:t>
            </a:r>
            <a:r>
              <a:rPr lang="en-US" sz="1800" b="0" dirty="0" smtClean="0"/>
              <a:t> per </a:t>
            </a:r>
            <a:r>
              <a:rPr lang="en-US" sz="1800" b="0" dirty="0" err="1" smtClean="0"/>
              <a:t>llogarite</a:t>
            </a:r>
            <a:r>
              <a:rPr lang="en-US" sz="1800" b="0" dirty="0" smtClean="0"/>
              <a:t> </a:t>
            </a:r>
            <a:r>
              <a:rPr lang="en-US" sz="1800" b="0" dirty="0" err="1" smtClean="0"/>
              <a:t>partnere</a:t>
            </a:r>
            <a:r>
              <a:rPr lang="en-US" sz="1800" b="0" dirty="0" smtClean="0"/>
              <a:t> </a:t>
            </a:r>
            <a:r>
              <a:rPr lang="en-US" sz="1800" b="0" dirty="0" err="1" smtClean="0"/>
              <a:t>perfshijne</a:t>
            </a:r>
            <a:r>
              <a:rPr lang="en-US" sz="1800" b="0" dirty="0" smtClean="0"/>
              <a:t>:</a:t>
            </a:r>
            <a:endParaRPr lang="en-US" sz="1800" b="0" dirty="0"/>
          </a:p>
        </p:txBody>
      </p:sp>
      <p:sp>
        <p:nvSpPr>
          <p:cNvPr id="19463" name="Rounded Rectangle 844806"/>
          <p:cNvSpPr>
            <a:spLocks noChangeArrowheads="1"/>
          </p:cNvSpPr>
          <p:nvPr/>
        </p:nvSpPr>
        <p:spPr bwMode="auto">
          <a:xfrm>
            <a:off x="2195513" y="5086047"/>
            <a:ext cx="7899400" cy="634020"/>
          </a:xfrm>
          <a:prstGeom prst="rect">
            <a:avLst/>
          </a:prstGeom>
          <a:solidFill>
            <a:srgbClr val="F2E7CE"/>
          </a:solidFill>
          <a:ln w="9525" algn="ctr">
            <a:solidFill>
              <a:srgbClr val="333333"/>
            </a:solidFill>
            <a:round/>
            <a:headEnd/>
            <a:tailEnd/>
          </a:ln>
          <a:effectLst>
            <a:outerShdw blurRad="50800" dist="38100" dir="2700000" algn="tl" rotWithShape="0">
              <a:prstClr val="black">
                <a:alpha val="40000"/>
              </a:prstClr>
            </a:outerShdw>
          </a:effectLst>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sz="1600" b="0" dirty="0" err="1" smtClean="0">
                <a:latin typeface="Segoe UI Light" panose="020B0502040204020203" pitchFamily="34" charset="0"/>
                <a:cs typeface="Segoe UI Light" panose="020B0502040204020203" pitchFamily="34" charset="0"/>
              </a:rPr>
              <a:t>Vendndodhja</a:t>
            </a:r>
            <a:r>
              <a:rPr lang="en-US" sz="1600" b="0" dirty="0" smtClean="0">
                <a:latin typeface="Segoe UI Light" panose="020B0502040204020203" pitchFamily="34" charset="0"/>
                <a:cs typeface="Segoe UI Light" panose="020B0502040204020203" pitchFamily="34" charset="0"/>
              </a:rPr>
              <a:t> per </a:t>
            </a:r>
            <a:r>
              <a:rPr lang="en-US" sz="1600" b="0" dirty="0" err="1" smtClean="0">
                <a:latin typeface="Segoe UI Light" panose="020B0502040204020203" pitchFamily="34" charset="0"/>
                <a:cs typeface="Segoe UI Light" panose="020B0502040204020203" pitchFamily="34" charset="0"/>
              </a:rPr>
              <a:t>nje</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certifikate</a:t>
            </a:r>
            <a:r>
              <a:rPr lang="en-US" sz="1600" b="0" dirty="0" smtClean="0">
                <a:latin typeface="Segoe UI Light" panose="020B0502040204020203" pitchFamily="34" charset="0"/>
                <a:cs typeface="Segoe UI Light" panose="020B0502040204020203" pitchFamily="34" charset="0"/>
              </a:rPr>
              <a:t> per </a:t>
            </a:r>
            <a:r>
              <a:rPr lang="en-US" sz="1600" b="0" dirty="0" err="1" smtClean="0">
                <a:latin typeface="Segoe UI Light" panose="020B0502040204020203" pitchFamily="34" charset="0"/>
                <a:cs typeface="Segoe UI Light" panose="020B0502040204020203" pitchFamily="34" charset="0"/>
              </a:rPr>
              <a:t>te</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verifikuar</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partnerin</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burim</a:t>
            </a:r>
            <a:endParaRPr lang="en-US" sz="1600" b="0" dirty="0">
              <a:latin typeface="Segoe UI Light" panose="020B0502040204020203" pitchFamily="34" charset="0"/>
              <a:cs typeface="Segoe UI Light" panose="020B0502040204020203" pitchFamily="34" charset="0"/>
            </a:endParaRPr>
          </a:p>
          <a:p>
            <a:pPr algn="l">
              <a:lnSpc>
                <a:spcPct val="90000"/>
              </a:lnSpc>
              <a:spcBef>
                <a:spcPct val="40000"/>
              </a:spcBef>
              <a:buSzPct val="80000"/>
              <a:buFont typeface="Courier New" panose="02070309020205020404" pitchFamily="49" charset="0"/>
              <a:buBlip>
                <a:blip r:embed="rId4"/>
              </a:buBlip>
            </a:pPr>
            <a:r>
              <a:rPr lang="en-US" sz="1600" b="0" dirty="0" err="1" smtClean="0">
                <a:latin typeface="Segoe UI Light" panose="020B0502040204020203" pitchFamily="34" charset="0"/>
                <a:cs typeface="Segoe UI Light" panose="020B0502040204020203" pitchFamily="34" charset="0"/>
              </a:rPr>
              <a:t>Opsione</a:t>
            </a:r>
            <a:r>
              <a:rPr lang="en-US" sz="1600" b="0" dirty="0" smtClean="0">
                <a:latin typeface="Segoe UI Light" panose="020B0502040204020203" pitchFamily="34" charset="0"/>
                <a:cs typeface="Segoe UI Light" panose="020B0502040204020203" pitchFamily="34" charset="0"/>
              </a:rPr>
              <a:t> per </a:t>
            </a:r>
            <a:r>
              <a:rPr lang="en-US" sz="1600" b="0" dirty="0" err="1" smtClean="0">
                <a:latin typeface="Segoe UI Light" panose="020B0502040204020203" pitchFamily="34" charset="0"/>
                <a:cs typeface="Segoe UI Light" panose="020B0502040204020203" pitchFamily="34" charset="0"/>
              </a:rPr>
              <a:t>te</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konfiguruar</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sesi</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burimet</a:t>
            </a:r>
            <a:r>
              <a:rPr lang="en-US" sz="1600" b="0" dirty="0" smtClean="0">
                <a:latin typeface="Segoe UI Light" panose="020B0502040204020203" pitchFamily="34" charset="0"/>
                <a:cs typeface="Segoe UI Light" panose="020B0502040204020203" pitchFamily="34" charset="0"/>
              </a:rPr>
              <a:t> e </a:t>
            </a:r>
            <a:r>
              <a:rPr lang="en-US" sz="1600" b="0" dirty="0" err="1" smtClean="0">
                <a:latin typeface="Segoe UI Light" panose="020B0502040204020203" pitchFamily="34" charset="0"/>
                <a:cs typeface="Segoe UI Light" panose="020B0502040204020203" pitchFamily="34" charset="0"/>
              </a:rPr>
              <a:t>llogarive</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krijohen</a:t>
            </a:r>
            <a:endParaRPr lang="en-US" sz="1600" b="0" dirty="0">
              <a:latin typeface="Segoe UI Light" panose="020B0502040204020203" pitchFamily="34" charset="0"/>
              <a:cs typeface="Segoe UI Light" panose="020B0502040204020203" pitchFamily="34" charset="0"/>
            </a:endParaRPr>
          </a:p>
        </p:txBody>
      </p:sp>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 xmlns:p14="http://schemas.microsoft.com/office/powerpoint/2010/main" val="3447545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dirty="0" err="1" smtClean="0"/>
              <a:t>Opsionet</a:t>
            </a:r>
            <a:r>
              <a:rPr lang="en-US" dirty="0" smtClean="0"/>
              <a:t> e </a:t>
            </a:r>
            <a:r>
              <a:rPr lang="en-US" dirty="0" err="1" smtClean="0"/>
              <a:t>konfigurimit</a:t>
            </a:r>
            <a:r>
              <a:rPr lang="en-US" dirty="0" smtClean="0"/>
              <a:t> per </a:t>
            </a:r>
            <a:r>
              <a:rPr lang="en-US" dirty="0" err="1" smtClean="0"/>
              <a:t>agjentitn</a:t>
            </a:r>
            <a:r>
              <a:rPr lang="en-US" dirty="0" smtClean="0"/>
              <a:t> web Proxy ne </a:t>
            </a:r>
            <a:r>
              <a:rPr lang="en-US" dirty="0" err="1" smtClean="0"/>
              <a:t>sherbimet</a:t>
            </a:r>
            <a:r>
              <a:rPr lang="en-US" dirty="0" smtClean="0"/>
              <a:t> </a:t>
            </a:r>
            <a:r>
              <a:rPr lang="en-US" dirty="0" err="1" smtClean="0"/>
              <a:t>federte</a:t>
            </a:r>
            <a:endParaRPr lang="en-US" dirty="0" smtClean="0"/>
          </a:p>
        </p:txBody>
      </p:sp>
      <p:sp>
        <p:nvSpPr>
          <p:cNvPr id="21507" name="AutoShape 3"/>
          <p:cNvSpPr>
            <a:spLocks noChangeArrowheads="1"/>
          </p:cNvSpPr>
          <p:nvPr/>
        </p:nvSpPr>
        <p:spPr bwMode="auto">
          <a:xfrm>
            <a:off x="1857375" y="1152525"/>
            <a:ext cx="8362950" cy="5029200"/>
          </a:xfrm>
          <a:prstGeom prst="rect">
            <a:avLst/>
          </a:prstGeom>
          <a:solidFill>
            <a:srgbClr val="DEE7F1"/>
          </a:solidFill>
          <a:ln w="9525" algn="ctr">
            <a:solidFill>
              <a:srgbClr val="333333"/>
            </a:solidFill>
            <a:round/>
            <a:headEnd/>
            <a:tailEnd/>
          </a:ln>
        </p:spPr>
        <p:txBody>
          <a:bodyPr/>
          <a:lstStyle>
            <a:lvl1pPr marL="174625" indent="-174625">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r>
              <a:rPr lang="en-US" b="0" smtClean="0">
                <a:latin typeface="Segoe UI Light" panose="020B0502040204020203" pitchFamily="34" charset="0"/>
                <a:cs typeface="Segoe UI Light" panose="020B0502040204020203" pitchFamily="34" charset="0"/>
              </a:rPr>
              <a:t>Perfshijne: </a:t>
            </a:r>
            <a:endParaRPr lang="en-US" b="0" dirty="0">
              <a:latin typeface="Segoe UI Light" panose="020B0502040204020203" pitchFamily="34" charset="0"/>
              <a:cs typeface="Segoe UI Light" panose="020B0502040204020203" pitchFamily="34" charset="0"/>
            </a:endParaRPr>
          </a:p>
        </p:txBody>
      </p:sp>
      <p:sp>
        <p:nvSpPr>
          <p:cNvPr id="21508" name="AutoShape 4"/>
          <p:cNvSpPr>
            <a:spLocks noChangeArrowheads="1"/>
          </p:cNvSpPr>
          <p:nvPr/>
        </p:nvSpPr>
        <p:spPr bwMode="auto">
          <a:xfrm>
            <a:off x="2409825" y="1808164"/>
            <a:ext cx="7454900" cy="1641475"/>
          </a:xfrm>
          <a:prstGeom prst="rect">
            <a:avLst/>
          </a:prstGeom>
          <a:gradFill rotWithShape="1">
            <a:gsLst>
              <a:gs pos="0">
                <a:srgbClr val="EEEFD7"/>
              </a:gs>
              <a:gs pos="100000">
                <a:srgbClr val="E4CD9A"/>
              </a:gs>
            </a:gsLst>
            <a:path path="shape">
              <a:fillToRect l="50000" t="50000" r="50000" b="50000"/>
            </a:path>
          </a:gradFill>
          <a:ln w="9525" algn="ctr">
            <a:solidFill>
              <a:srgbClr val="333333"/>
            </a:solidFill>
            <a:round/>
            <a:headEnd/>
            <a:tailEnd/>
          </a:ln>
        </p:spPr>
        <p:txBody>
          <a:bodyPr anchor="ctr"/>
          <a:lstStyle>
            <a:lvl1pPr marL="115888">
              <a:defRPr b="1">
                <a:solidFill>
                  <a:schemeClr val="tx1"/>
                </a:solidFill>
                <a:latin typeface="Verdana" panose="020B0604030504040204" pitchFamily="34" charset="0"/>
              </a:defRPr>
            </a:lvl1pPr>
            <a:lvl2pPr marL="685800" indent="-29210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pPr>
            <a:r>
              <a:rPr lang="en-US" b="0">
                <a:latin typeface="Segoe UI Light" panose="020B0502040204020203" pitchFamily="34" charset="0"/>
                <a:cs typeface="Segoe UI Light" panose="020B0502040204020203" pitchFamily="34" charset="0"/>
              </a:rPr>
              <a:t>Install the AD FS Web Agent on the IIS server</a:t>
            </a:r>
          </a:p>
          <a:p>
            <a:pPr lvl="1" algn="l">
              <a:lnSpc>
                <a:spcPct val="90000"/>
              </a:lnSpc>
              <a:spcBef>
                <a:spcPct val="40000"/>
              </a:spcBef>
              <a:buClr>
                <a:schemeClr val="hlink"/>
              </a:buClr>
              <a:buFontTx/>
              <a:buChar char="•"/>
            </a:pPr>
            <a:r>
              <a:rPr lang="en-US" b="0">
                <a:latin typeface="Segoe UI Light" panose="020B0502040204020203" pitchFamily="34" charset="0"/>
                <a:cs typeface="Segoe UI Light" panose="020B0502040204020203" pitchFamily="34" charset="0"/>
              </a:rPr>
              <a:t>Windows Token-based authentication requires ISAPI extensions</a:t>
            </a:r>
          </a:p>
          <a:p>
            <a:pPr lvl="1" algn="l">
              <a:lnSpc>
                <a:spcPct val="90000"/>
              </a:lnSpc>
              <a:spcBef>
                <a:spcPct val="40000"/>
              </a:spcBef>
              <a:buClr>
                <a:schemeClr val="hlink"/>
              </a:buClr>
              <a:buFontTx/>
              <a:buChar char="•"/>
            </a:pPr>
            <a:r>
              <a:rPr lang="en-US" b="0">
                <a:latin typeface="Segoe UI Light" panose="020B0502040204020203" pitchFamily="34" charset="0"/>
                <a:cs typeface="Segoe UI Light" panose="020B0502040204020203" pitchFamily="34" charset="0"/>
              </a:rPr>
              <a:t>Claims-aware authorization can authenticate natively with ASP.NET </a:t>
            </a:r>
          </a:p>
        </p:txBody>
      </p:sp>
      <p:sp>
        <p:nvSpPr>
          <p:cNvPr id="21509" name="AutoShape 5"/>
          <p:cNvSpPr>
            <a:spLocks noChangeArrowheads="1"/>
          </p:cNvSpPr>
          <p:nvPr/>
        </p:nvSpPr>
        <p:spPr bwMode="auto">
          <a:xfrm>
            <a:off x="2422526" y="3663950"/>
            <a:ext cx="7451725" cy="795338"/>
          </a:xfrm>
          <a:prstGeom prst="rect">
            <a:avLst/>
          </a:prstGeom>
          <a:gradFill rotWithShape="1">
            <a:gsLst>
              <a:gs pos="0">
                <a:srgbClr val="EEEFD7"/>
              </a:gs>
              <a:gs pos="100000">
                <a:srgbClr val="E4CD9A"/>
              </a:gs>
            </a:gsLst>
            <a:path path="shape">
              <a:fillToRect l="50000" t="50000" r="50000" b="50000"/>
            </a:path>
          </a:gradFill>
          <a:ln w="9525" algn="ctr">
            <a:solidFill>
              <a:srgbClr val="333333"/>
            </a:solidFill>
            <a:round/>
            <a:headEnd/>
            <a:tailEnd/>
          </a:ln>
        </p:spPr>
        <p:txBody>
          <a:bodyPr anchor="ctr"/>
          <a:lstStyle>
            <a:lvl1pPr marL="115888">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pPr>
            <a:r>
              <a:rPr lang="en-US" b="0">
                <a:latin typeface="Segoe UI Light" panose="020B0502040204020203" pitchFamily="34" charset="0"/>
                <a:cs typeface="Segoe UI Light" panose="020B0502040204020203" pitchFamily="34" charset="0"/>
              </a:rPr>
              <a:t>Determine how to collect user credential information from browser clients and Web applications</a:t>
            </a:r>
          </a:p>
        </p:txBody>
      </p:sp>
      <p:sp>
        <p:nvSpPr>
          <p:cNvPr id="1178632" name="AutoShape 8"/>
          <p:cNvSpPr>
            <a:spLocks noChangeArrowheads="1"/>
          </p:cNvSpPr>
          <p:nvPr/>
        </p:nvSpPr>
        <p:spPr bwMode="auto">
          <a:xfrm>
            <a:off x="2146301" y="1900238"/>
            <a:ext cx="411163" cy="419100"/>
          </a:xfrm>
          <a:prstGeom prst="roundRect">
            <a:avLst>
              <a:gd name="adj" fmla="val 0"/>
            </a:avLst>
          </a:prstGeom>
          <a:gradFill rotWithShape="1">
            <a:gsLst>
              <a:gs pos="0">
                <a:srgbClr val="CECECE"/>
              </a:gs>
              <a:gs pos="50000">
                <a:srgbClr val="F0F0F0"/>
              </a:gs>
              <a:gs pos="100000">
                <a:srgbClr val="CECECE"/>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400">
                <a:solidFill>
                  <a:srgbClr val="990033"/>
                </a:solidFill>
                <a:latin typeface="Segoe UI Light" panose="020B0502040204020203" pitchFamily="34" charset="0"/>
                <a:cs typeface="Segoe UI Light" panose="020B0502040204020203" pitchFamily="34" charset="0"/>
              </a:rPr>
              <a:t>1</a:t>
            </a:r>
          </a:p>
        </p:txBody>
      </p:sp>
      <p:sp>
        <p:nvSpPr>
          <p:cNvPr id="1178636" name="AutoShape 12"/>
          <p:cNvSpPr>
            <a:spLocks noChangeArrowheads="1"/>
          </p:cNvSpPr>
          <p:nvPr/>
        </p:nvSpPr>
        <p:spPr bwMode="auto">
          <a:xfrm>
            <a:off x="2122488" y="3829050"/>
            <a:ext cx="411162" cy="419100"/>
          </a:xfrm>
          <a:prstGeom prst="roundRect">
            <a:avLst>
              <a:gd name="adj" fmla="val 0"/>
            </a:avLst>
          </a:prstGeom>
          <a:gradFill rotWithShape="1">
            <a:gsLst>
              <a:gs pos="0">
                <a:srgbClr val="CECECE"/>
              </a:gs>
              <a:gs pos="50000">
                <a:srgbClr val="F0F0F0"/>
              </a:gs>
              <a:gs pos="100000">
                <a:srgbClr val="CECECE"/>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400">
                <a:solidFill>
                  <a:srgbClr val="990033"/>
                </a:solidFill>
                <a:latin typeface="Segoe UI Light" panose="020B0502040204020203" pitchFamily="34" charset="0"/>
                <a:cs typeface="Segoe UI Light" panose="020B0502040204020203" pitchFamily="34" charset="0"/>
              </a:rPr>
              <a:t>2</a:t>
            </a:r>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 xmlns:p14="http://schemas.microsoft.com/office/powerpoint/2010/main" val="3416511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3834" y="1"/>
            <a:ext cx="11307872" cy="741363"/>
          </a:xfrm>
        </p:spPr>
        <p:txBody>
          <a:bodyPr>
            <a:normAutofit fontScale="90000"/>
          </a:bodyPr>
          <a:lstStyle/>
          <a:p>
            <a:pPr eaLnBrk="1" hangingPunct="1"/>
            <a:r>
              <a:rPr lang="en-US" dirty="0" err="1" smtClean="0"/>
              <a:t>Cfare</a:t>
            </a:r>
            <a:r>
              <a:rPr lang="en-US" dirty="0" smtClean="0"/>
              <a:t> </a:t>
            </a:r>
            <a:r>
              <a:rPr lang="en-US" dirty="0" err="1" smtClean="0"/>
              <a:t>jane</a:t>
            </a:r>
            <a:r>
              <a:rPr lang="en-US" dirty="0" smtClean="0"/>
              <a:t> </a:t>
            </a:r>
            <a:r>
              <a:rPr lang="en-US" dirty="0" err="1" smtClean="0"/>
              <a:t>ankesat</a:t>
            </a:r>
            <a:r>
              <a:rPr lang="en-US" dirty="0" smtClean="0"/>
              <a:t> per </a:t>
            </a:r>
            <a:r>
              <a:rPr lang="en-US" dirty="0" err="1" smtClean="0"/>
              <a:t>sherbimet</a:t>
            </a:r>
            <a:r>
              <a:rPr lang="en-US" dirty="0" smtClean="0"/>
              <a:t> federate AD FS ?</a:t>
            </a:r>
          </a:p>
        </p:txBody>
      </p:sp>
      <p:graphicFrame>
        <p:nvGraphicFramePr>
          <p:cNvPr id="1182754" name="Group 34"/>
          <p:cNvGraphicFramePr>
            <a:graphicFrameLocks noGrp="1"/>
          </p:cNvGraphicFramePr>
          <p:nvPr>
            <p:ph idx="1"/>
            <p:extLst>
              <p:ext uri="{D42A27DB-BD31-4B8C-83A1-F6EECF244321}">
                <p14:modId xmlns="" xmlns:p14="http://schemas.microsoft.com/office/powerpoint/2010/main" val="1023490887"/>
              </p:ext>
            </p:extLst>
          </p:nvPr>
        </p:nvGraphicFramePr>
        <p:xfrm>
          <a:off x="1935163" y="1131889"/>
          <a:ext cx="8331200" cy="4518025"/>
        </p:xfrm>
        <a:graphic>
          <a:graphicData uri="http://schemas.openxmlformats.org/drawingml/2006/table">
            <a:tbl>
              <a:tblPr/>
              <a:tblGrid>
                <a:gridCol w="2086377"/>
                <a:gridCol w="6244823"/>
              </a:tblGrid>
              <a:tr h="473359">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20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Lloji</a:t>
                      </a:r>
                      <a:r>
                        <a:rPr kumimoji="0" lang="en-US" sz="20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20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a:t>
                      </a:r>
                      <a:r>
                        <a:rPr kumimoji="0" lang="en-US" sz="20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20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ankeses</a:t>
                      </a:r>
                      <a:r>
                        <a:rPr kumimoji="0" lang="en-US" sz="20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Pershkrimi</a:t>
                      </a:r>
                      <a:r>
                        <a:rPr kumimoji="0" lang="en-US" sz="20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r>
              <a:tr h="2640612">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Identiteti</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Tx/>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UPN: indicates a Kerberos version 5 protocol-style user principal name (UPN), for example: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user@realm</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p>
                      <a:pPr marL="233363" marR="0" lvl="0" indent="-233363" algn="l" defTabSz="914400" rtl="0" eaLnBrk="1" fontAlgn="base" latinLnBrk="0" hangingPunct="1">
                        <a:lnSpc>
                          <a:spcPct val="90000"/>
                        </a:lnSpc>
                        <a:spcBef>
                          <a:spcPct val="70000"/>
                        </a:spcBef>
                        <a:spcAft>
                          <a:spcPct val="0"/>
                        </a:spcAft>
                        <a:buClr>
                          <a:schemeClr val="hlink"/>
                        </a:buClr>
                        <a:buSzTx/>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E-mail: indicates Request for Comments (RFC) 2822–style e-mail names of the form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user@domain</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p>
                      <a:pPr marL="233363" marR="0" lvl="0" indent="-233363" algn="l" defTabSz="914400" rtl="0" eaLnBrk="1" fontAlgn="base" latinLnBrk="0" hangingPunct="1">
                        <a:lnSpc>
                          <a:spcPct val="90000"/>
                        </a:lnSpc>
                        <a:spcBef>
                          <a:spcPct val="70000"/>
                        </a:spcBef>
                        <a:spcAft>
                          <a:spcPct val="0"/>
                        </a:spcAft>
                        <a:buClr>
                          <a:schemeClr val="hlink"/>
                        </a:buClr>
                        <a:buSzTx/>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Common name: indicates an arbitrary string that is used for personalization </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44568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Grupi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Tx/>
                        <a:buFontTx/>
                        <a:buChar char="•"/>
                        <a:tabLst/>
                      </a:pPr>
                      <a:r>
                        <a:rPr kumimoji="0" lang="en-US" sz="1800" b="0" i="0" u="none" strike="noStrike" cap="none" normalizeH="0" baseline="0" smtClean="0">
                          <a:ln>
                            <a:noFill/>
                          </a:ln>
                          <a:solidFill>
                            <a:schemeClr val="tx1"/>
                          </a:solidFill>
                          <a:effectLst/>
                          <a:latin typeface="Segoe UI Light" panose="020B0502040204020203" pitchFamily="34" charset="0"/>
                          <a:cs typeface="Segoe UI Light" panose="020B0502040204020203" pitchFamily="34" charset="0"/>
                        </a:rPr>
                        <a:t>Indicates membership in a group or role</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95836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smtClean="0">
                          <a:ln>
                            <a:noFill/>
                          </a:ln>
                          <a:solidFill>
                            <a:schemeClr val="tx1"/>
                          </a:solidFill>
                          <a:effectLst/>
                          <a:latin typeface="Segoe UI Light" panose="020B0502040204020203" pitchFamily="34" charset="0"/>
                          <a:cs typeface="Segoe UI Light" panose="020B0502040204020203" pitchFamily="34" charset="0"/>
                        </a:rPr>
                        <a:t>Custom </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Tx/>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Indicates a claim that contains custom information about a user, for example, an employee ID number</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bl>
          </a:graphicData>
        </a:graphic>
      </p:graphicFrame>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056372" y="5987205"/>
            <a:ext cx="1847574" cy="739030"/>
          </a:xfrm>
          <a:prstGeom prst="rect">
            <a:avLst/>
          </a:prstGeom>
        </p:spPr>
      </p:pic>
    </p:spTree>
    <p:custDataLst>
      <p:tags r:id="rId1"/>
    </p:custDataLst>
    <p:extLst>
      <p:ext uri="{BB962C8B-B14F-4D97-AF65-F5344CB8AC3E}">
        <p14:creationId xmlns="" xmlns:p14="http://schemas.microsoft.com/office/powerpoint/2010/main" val="2777073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err="1" smtClean="0"/>
              <a:t>Sherbimet</a:t>
            </a:r>
            <a:r>
              <a:rPr lang="en-US" dirty="0" smtClean="0"/>
              <a:t> federate “Active Directory”</a:t>
            </a:r>
          </a:p>
          <a:p>
            <a:r>
              <a:rPr lang="en-US" dirty="0" smtClean="0"/>
              <a:t>(AD </a:t>
            </a:r>
            <a:r>
              <a:rPr lang="en-US" dirty="0"/>
              <a:t>FS)</a:t>
            </a:r>
            <a:endParaRPr lang="en-GB" dirty="0"/>
          </a:p>
        </p:txBody>
      </p:sp>
    </p:spTree>
    <p:custDataLst>
      <p:tags r:id="rId1"/>
    </p:custDataLst>
    <p:extLst>
      <p:ext uri="{BB962C8B-B14F-4D97-AF65-F5344CB8AC3E}">
        <p14:creationId xmlns="" xmlns:p14="http://schemas.microsoft.com/office/powerpoint/2010/main" val="3264923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Cesthje</a:t>
            </a:r>
            <a:r>
              <a:rPr lang="en-US" dirty="0" smtClean="0"/>
              <a:t>:</a:t>
            </a:r>
          </a:p>
        </p:txBody>
      </p:sp>
      <p:sp>
        <p:nvSpPr>
          <p:cNvPr id="4" name="Content Placeholder 6"/>
          <p:cNvSpPr>
            <a:spLocks noGrp="1"/>
          </p:cNvSpPr>
          <p:nvPr>
            <p:ph sz="quarter" idx="10"/>
          </p:nvPr>
        </p:nvSpPr>
        <p:spPr>
          <a:xfrm>
            <a:off x="379413" y="1442690"/>
            <a:ext cx="11525250" cy="5260975"/>
          </a:xfrm>
        </p:spPr>
        <p:txBody>
          <a:bodyPr>
            <a:normAutofit/>
          </a:bodyPr>
          <a:lstStyle/>
          <a:p>
            <a:r>
              <a:rPr lang="en-US" dirty="0" err="1" smtClean="0"/>
              <a:t>Pamje</a:t>
            </a:r>
            <a:r>
              <a:rPr lang="en-US" dirty="0" smtClean="0"/>
              <a:t> e </a:t>
            </a:r>
            <a:r>
              <a:rPr lang="en-US" dirty="0" err="1" smtClean="0"/>
              <a:t>pergjithshme</a:t>
            </a:r>
            <a:r>
              <a:rPr lang="en-US" dirty="0" smtClean="0"/>
              <a:t> e </a:t>
            </a:r>
            <a:r>
              <a:rPr lang="en-US" dirty="0" err="1" smtClean="0"/>
              <a:t>sherbimeve</a:t>
            </a:r>
            <a:r>
              <a:rPr lang="en-US" dirty="0" smtClean="0"/>
              <a:t> federate AD FS</a:t>
            </a:r>
            <a:endParaRPr lang="en-US" dirty="0"/>
          </a:p>
          <a:p>
            <a:r>
              <a:rPr lang="en-US" dirty="0" err="1" smtClean="0"/>
              <a:t>Skenaret</a:t>
            </a:r>
            <a:r>
              <a:rPr lang="en-US" dirty="0" smtClean="0"/>
              <a:t> e </a:t>
            </a:r>
            <a:r>
              <a:rPr lang="en-US" dirty="0" err="1" smtClean="0"/>
              <a:t>shperndarjes</a:t>
            </a:r>
            <a:r>
              <a:rPr lang="en-US" dirty="0" smtClean="0"/>
              <a:t> AD FS</a:t>
            </a:r>
            <a:endParaRPr lang="en-US" dirty="0"/>
          </a:p>
          <a:p>
            <a:r>
              <a:rPr lang="en-US" dirty="0" err="1" smtClean="0"/>
              <a:t>Konfigurimi</a:t>
            </a:r>
            <a:r>
              <a:rPr lang="en-US" dirty="0" smtClean="0"/>
              <a:t> </a:t>
            </a:r>
            <a:r>
              <a:rPr lang="en-US" dirty="0" err="1" smtClean="0"/>
              <a:t>i</a:t>
            </a:r>
            <a:r>
              <a:rPr lang="en-US" dirty="0" smtClean="0"/>
              <a:t> </a:t>
            </a:r>
            <a:r>
              <a:rPr lang="en-US" dirty="0" err="1" smtClean="0"/>
              <a:t>komponenteve</a:t>
            </a:r>
            <a:r>
              <a:rPr lang="en-US" dirty="0" smtClean="0"/>
              <a:t> AD FS</a:t>
            </a:r>
            <a:endParaRPr lang="en-US" dirty="0"/>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056372" y="5987205"/>
            <a:ext cx="1847574" cy="739030"/>
          </a:xfrm>
          <a:prstGeom prst="rect">
            <a:avLst/>
          </a:prstGeom>
        </p:spPr>
      </p:pic>
    </p:spTree>
    <p:custDataLst>
      <p:tags r:id="rId1"/>
    </p:custDataLst>
    <p:extLst>
      <p:ext uri="{BB962C8B-B14F-4D97-AF65-F5344CB8AC3E}">
        <p14:creationId xmlns="" xmlns:p14="http://schemas.microsoft.com/office/powerpoint/2010/main" val="1482907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err="1" smtClean="0"/>
              <a:t>Ceshtja</a:t>
            </a:r>
            <a:r>
              <a:rPr lang="en-US" dirty="0" smtClean="0"/>
              <a:t> 1</a:t>
            </a:r>
          </a:p>
        </p:txBody>
      </p:sp>
      <p:sp>
        <p:nvSpPr>
          <p:cNvPr id="4" name="Content Placeholder 6"/>
          <p:cNvSpPr>
            <a:spLocks noGrp="1"/>
          </p:cNvSpPr>
          <p:nvPr>
            <p:ph sz="quarter" idx="10"/>
          </p:nvPr>
        </p:nvSpPr>
        <p:spPr>
          <a:xfrm>
            <a:off x="379413" y="1417638"/>
            <a:ext cx="11525250" cy="5260975"/>
          </a:xfrm>
        </p:spPr>
        <p:txBody>
          <a:bodyPr>
            <a:normAutofit/>
          </a:bodyPr>
          <a:lstStyle/>
          <a:p>
            <a:r>
              <a:rPr lang="en-US" dirty="0" err="1" smtClean="0"/>
              <a:t>Cfare</a:t>
            </a:r>
            <a:r>
              <a:rPr lang="en-US" dirty="0" smtClean="0"/>
              <a:t> </a:t>
            </a:r>
            <a:r>
              <a:rPr lang="en-US" dirty="0" err="1" smtClean="0"/>
              <a:t>eshte</a:t>
            </a:r>
            <a:r>
              <a:rPr lang="en-US" dirty="0" smtClean="0"/>
              <a:t> </a:t>
            </a:r>
            <a:r>
              <a:rPr lang="en-US" dirty="0" err="1" smtClean="0"/>
              <a:t>identiteti</a:t>
            </a:r>
            <a:r>
              <a:rPr lang="en-US" dirty="0" smtClean="0"/>
              <a:t> </a:t>
            </a:r>
            <a:r>
              <a:rPr lang="en-US" dirty="0" err="1" smtClean="0"/>
              <a:t>i</a:t>
            </a:r>
            <a:r>
              <a:rPr lang="en-US" dirty="0" smtClean="0"/>
              <a:t> federates? </a:t>
            </a:r>
            <a:endParaRPr lang="en-US" dirty="0"/>
          </a:p>
          <a:p>
            <a:r>
              <a:rPr lang="en-US" dirty="0" smtClean="0"/>
              <a:t>Si </a:t>
            </a:r>
            <a:r>
              <a:rPr lang="en-US" dirty="0" err="1" smtClean="0"/>
              <a:t>ndodh</a:t>
            </a:r>
            <a:r>
              <a:rPr lang="en-US" dirty="0" smtClean="0"/>
              <a:t> </a:t>
            </a:r>
            <a:r>
              <a:rPr lang="en-US" dirty="0" err="1" smtClean="0"/>
              <a:t>implementimi</a:t>
            </a:r>
            <a:r>
              <a:rPr lang="en-US" dirty="0" smtClean="0"/>
              <a:t> </a:t>
            </a:r>
            <a:r>
              <a:rPr lang="en-US" dirty="0" err="1" smtClean="0"/>
              <a:t>i</a:t>
            </a:r>
            <a:r>
              <a:rPr lang="en-US" dirty="0" smtClean="0"/>
              <a:t> </a:t>
            </a:r>
            <a:r>
              <a:rPr lang="en-US" dirty="0" err="1" smtClean="0"/>
              <a:t>tyre</a:t>
            </a:r>
            <a:r>
              <a:rPr lang="en-US" dirty="0" smtClean="0"/>
              <a:t>? </a:t>
            </a:r>
            <a:endParaRPr lang="en-US" dirty="0"/>
          </a:p>
          <a:p>
            <a:r>
              <a:rPr lang="en-US" dirty="0" err="1" smtClean="0"/>
              <a:t>Benefite</a:t>
            </a:r>
            <a:r>
              <a:rPr lang="en-US" dirty="0" smtClean="0"/>
              <a:t> </a:t>
            </a:r>
            <a:r>
              <a:rPr lang="en-US" dirty="0" err="1" smtClean="0"/>
              <a:t>te</a:t>
            </a:r>
            <a:r>
              <a:rPr lang="en-US" dirty="0" smtClean="0"/>
              <a:t> </a:t>
            </a:r>
            <a:r>
              <a:rPr lang="en-US" dirty="0" err="1" smtClean="0"/>
              <a:t>shperndarjes</a:t>
            </a:r>
            <a:r>
              <a:rPr lang="en-US" dirty="0" smtClean="0"/>
              <a:t> se </a:t>
            </a:r>
            <a:r>
              <a:rPr lang="en-US" dirty="0" err="1" smtClean="0"/>
              <a:t>sherbimeve</a:t>
            </a:r>
            <a:r>
              <a:rPr lang="en-US" dirty="0" smtClean="0"/>
              <a:t> federate AD </a:t>
            </a:r>
            <a:r>
              <a:rPr lang="en-US" dirty="0"/>
              <a:t>FS </a:t>
            </a:r>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056372" y="5987205"/>
            <a:ext cx="1847574" cy="739030"/>
          </a:xfrm>
          <a:prstGeom prst="rect">
            <a:avLst/>
          </a:prstGeom>
        </p:spPr>
      </p:pic>
    </p:spTree>
    <p:custDataLst>
      <p:tags r:id="rId1"/>
    </p:custDataLst>
    <p:extLst>
      <p:ext uri="{BB962C8B-B14F-4D97-AF65-F5344CB8AC3E}">
        <p14:creationId xmlns="" xmlns:p14="http://schemas.microsoft.com/office/powerpoint/2010/main" val="2284924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err="1" smtClean="0"/>
              <a:t>Cfare</a:t>
            </a:r>
            <a:r>
              <a:rPr lang="en-US" dirty="0" smtClean="0"/>
              <a:t> </a:t>
            </a:r>
            <a:r>
              <a:rPr lang="en-US" dirty="0" err="1" smtClean="0"/>
              <a:t>eshte</a:t>
            </a:r>
            <a:r>
              <a:rPr lang="en-US" dirty="0" smtClean="0"/>
              <a:t> </a:t>
            </a:r>
            <a:r>
              <a:rPr lang="en-US" dirty="0" err="1" smtClean="0"/>
              <a:t>identiteti</a:t>
            </a:r>
            <a:r>
              <a:rPr lang="en-US" dirty="0" smtClean="0"/>
              <a:t> federate?</a:t>
            </a:r>
          </a:p>
        </p:txBody>
      </p:sp>
      <p:sp>
        <p:nvSpPr>
          <p:cNvPr id="6147" name="Rounded Rectangle 812098"/>
          <p:cNvSpPr>
            <a:spLocks noGrp="1" noChangeArrowheads="1"/>
          </p:cNvSpPr>
          <p:nvPr>
            <p:ph type="body" idx="4294967295"/>
          </p:nvPr>
        </p:nvSpPr>
        <p:spPr>
          <a:xfrm>
            <a:off x="1951039" y="3019425"/>
            <a:ext cx="8339137" cy="2814638"/>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err="1" smtClean="0"/>
              <a:t>Identiteti</a:t>
            </a:r>
            <a:r>
              <a:rPr lang="en-US" b="0" dirty="0" smtClean="0"/>
              <a:t> </a:t>
            </a:r>
            <a:r>
              <a:rPr lang="en-US" b="0" dirty="0" err="1" smtClean="0"/>
              <a:t>i</a:t>
            </a:r>
            <a:r>
              <a:rPr lang="en-US" b="0" dirty="0" smtClean="0"/>
              <a:t> federates: </a:t>
            </a:r>
          </a:p>
        </p:txBody>
      </p:sp>
      <p:sp>
        <p:nvSpPr>
          <p:cNvPr id="1098760" name="AutoShape 8"/>
          <p:cNvSpPr>
            <a:spLocks noChangeArrowheads="1"/>
          </p:cNvSpPr>
          <p:nvPr/>
        </p:nvSpPr>
        <p:spPr bwMode="auto">
          <a:xfrm>
            <a:off x="1946275" y="1036639"/>
            <a:ext cx="6673850" cy="1722437"/>
          </a:xfrm>
          <a:prstGeom prst="rect">
            <a:avLst/>
          </a:prstGeom>
          <a:gradFill rotWithShape="1">
            <a:gsLst>
              <a:gs pos="0">
                <a:srgbClr val="EAABA0"/>
              </a:gs>
              <a:gs pos="100000">
                <a:srgbClr val="F6D9D4"/>
              </a:gs>
            </a:gsLst>
            <a:lin ang="2700000" scaled="1"/>
          </a:gradFill>
          <a:ln w="9525" algn="ctr">
            <a:solidFill>
              <a:srgbClr val="808080"/>
            </a:solidFill>
            <a:round/>
            <a:headEnd/>
            <a:tailEnd/>
          </a:ln>
          <a:effectLst>
            <a:outerShdw dist="35921" dir="2700000" algn="ctr" rotWithShape="0">
              <a:srgbClr val="C0C0C0"/>
            </a:outerShdw>
          </a:effectLst>
        </p:spPr>
        <p:txBody>
          <a:bodyPr anchor="ctr"/>
          <a:lstStyle/>
          <a:p>
            <a:pPr algn="l">
              <a:defRPr/>
            </a:pPr>
            <a:r>
              <a:rPr lang="en-US" dirty="0" err="1" smtClean="0">
                <a:latin typeface="Segoe UI Light" panose="020B0502040204020203" pitchFamily="34" charset="0"/>
                <a:cs typeface="Segoe UI Light" panose="020B0502040204020203" pitchFamily="34" charset="0"/>
              </a:rPr>
              <a:t>Eshte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proces</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qe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aktivizon</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idnetifikimin</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shperndare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autentifikimin</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autorizimin</a:t>
            </a:r>
            <a:r>
              <a:rPr lang="en-US" dirty="0" smtClean="0">
                <a:latin typeface="Segoe UI Light" panose="020B0502040204020203" pitchFamily="34" charset="0"/>
                <a:cs typeface="Segoe UI Light" panose="020B0502040204020203" pitchFamily="34" charset="0"/>
              </a:rPr>
              <a:t> ne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gjithe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hapesiren</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organizates</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platformes</a:t>
            </a:r>
            <a:r>
              <a:rPr lang="en-US" dirty="0" smtClean="0">
                <a:latin typeface="Segoe UI Light" panose="020B0502040204020203" pitchFamily="34" charset="0"/>
                <a:cs typeface="Segoe UI Light" panose="020B0502040204020203" pitchFamily="34" charset="0"/>
              </a:rPr>
              <a:t>. </a:t>
            </a:r>
            <a:endParaRPr lang="en-US" dirty="0">
              <a:latin typeface="Segoe UI Light" panose="020B0502040204020203" pitchFamily="34" charset="0"/>
              <a:cs typeface="Segoe UI Light" panose="020B0502040204020203" pitchFamily="34" charset="0"/>
            </a:endParaRPr>
          </a:p>
        </p:txBody>
      </p:sp>
      <p:sp>
        <p:nvSpPr>
          <p:cNvPr id="6149" name="Rounded Rectangle 844806"/>
          <p:cNvSpPr>
            <a:spLocks noChangeArrowheads="1"/>
          </p:cNvSpPr>
          <p:nvPr/>
        </p:nvSpPr>
        <p:spPr bwMode="auto">
          <a:xfrm>
            <a:off x="2179638" y="3723193"/>
            <a:ext cx="7897812"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Kerkon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lidhje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besimi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ndermjet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dy</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organizatave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apo</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entiteteve</a:t>
            </a:r>
            <a:endParaRPr lang="en-US" b="0" dirty="0">
              <a:latin typeface="Segoe UI Light" panose="020B0502040204020203" pitchFamily="34" charset="0"/>
              <a:cs typeface="Segoe UI Light" panose="020B0502040204020203" pitchFamily="34" charset="0"/>
            </a:endParaRPr>
          </a:p>
        </p:txBody>
      </p:sp>
      <p:pic>
        <p:nvPicPr>
          <p:cNvPr id="1098776" name="Picture 24"/>
          <p:cNvPicPr>
            <a:picLocks noChangeAspect="1" noChangeArrowheads="1"/>
          </p:cNvPicPr>
          <p:nvPr/>
        </p:nvPicPr>
        <p:blipFill>
          <a:blip r:embed="rId5" cstate="print"/>
          <a:srcRect/>
          <a:stretch>
            <a:fillRect/>
          </a:stretch>
        </p:blipFill>
        <p:spPr bwMode="auto">
          <a:xfrm>
            <a:off x="8969376" y="2501901"/>
            <a:ext cx="1412875" cy="715963"/>
          </a:xfrm>
          <a:prstGeom prst="rect">
            <a:avLst/>
          </a:prstGeom>
          <a:noFill/>
          <a:ln w="9525" algn="ctr">
            <a:noFill/>
            <a:miter lim="800000"/>
            <a:headEnd/>
            <a:tailEnd/>
          </a:ln>
          <a:effectLst>
            <a:outerShdw dist="35921" dir="2700000" algn="ctr" rotWithShape="0">
              <a:srgbClr val="AFAFAF"/>
            </a:outerShdw>
          </a:effectLst>
        </p:spPr>
      </p:pic>
      <p:pic>
        <p:nvPicPr>
          <p:cNvPr id="1098777" name="Picture 25"/>
          <p:cNvPicPr>
            <a:picLocks noChangeAspect="1" noChangeArrowheads="1"/>
          </p:cNvPicPr>
          <p:nvPr/>
        </p:nvPicPr>
        <p:blipFill>
          <a:blip r:embed="rId6" cstate="print"/>
          <a:srcRect/>
          <a:stretch>
            <a:fillRect/>
          </a:stretch>
        </p:blipFill>
        <p:spPr bwMode="auto">
          <a:xfrm>
            <a:off x="8489951" y="2120900"/>
            <a:ext cx="1057275" cy="985838"/>
          </a:xfrm>
          <a:prstGeom prst="rect">
            <a:avLst/>
          </a:prstGeom>
          <a:noFill/>
          <a:ln w="9525" algn="ctr">
            <a:noFill/>
            <a:miter lim="800000"/>
            <a:headEnd/>
            <a:tailEnd/>
          </a:ln>
          <a:effectLst>
            <a:outerShdw dist="35921" dir="2700000" algn="ctr" rotWithShape="0">
              <a:srgbClr val="AFAFAF"/>
            </a:outerShdw>
          </a:effectLst>
        </p:spPr>
      </p:pic>
      <p:pic>
        <p:nvPicPr>
          <p:cNvPr id="1098778" name="Picture 26"/>
          <p:cNvPicPr>
            <a:picLocks noChangeAspect="1" noChangeArrowheads="1"/>
          </p:cNvPicPr>
          <p:nvPr/>
        </p:nvPicPr>
        <p:blipFill>
          <a:blip r:embed="rId7" cstate="print"/>
          <a:srcRect/>
          <a:stretch>
            <a:fillRect/>
          </a:stretch>
        </p:blipFill>
        <p:spPr bwMode="auto">
          <a:xfrm>
            <a:off x="8891589" y="1441450"/>
            <a:ext cx="1146175" cy="1100138"/>
          </a:xfrm>
          <a:prstGeom prst="rect">
            <a:avLst/>
          </a:prstGeom>
          <a:noFill/>
          <a:ln w="9525" algn="ctr">
            <a:noFill/>
            <a:miter lim="800000"/>
            <a:headEnd/>
            <a:tailEnd/>
          </a:ln>
          <a:effectLst>
            <a:outerShdw dist="35921" dir="2700000" algn="ctr" rotWithShape="0">
              <a:srgbClr val="AFAFAF"/>
            </a:outerShdw>
          </a:effectLst>
        </p:spPr>
      </p:pic>
      <p:pic>
        <p:nvPicPr>
          <p:cNvPr id="1098774" name="Picture 22"/>
          <p:cNvPicPr>
            <a:picLocks noChangeAspect="1" noChangeArrowheads="1"/>
          </p:cNvPicPr>
          <p:nvPr/>
        </p:nvPicPr>
        <p:blipFill>
          <a:blip r:embed="rId8" cstate="print"/>
          <a:srcRect/>
          <a:stretch>
            <a:fillRect/>
          </a:stretch>
        </p:blipFill>
        <p:spPr bwMode="auto">
          <a:xfrm>
            <a:off x="9861550" y="1611313"/>
            <a:ext cx="414338" cy="819150"/>
          </a:xfrm>
          <a:prstGeom prst="rect">
            <a:avLst/>
          </a:prstGeom>
          <a:noFill/>
          <a:ln w="9525" algn="ctr">
            <a:noFill/>
            <a:miter lim="800000"/>
            <a:headEnd/>
            <a:tailEnd/>
          </a:ln>
          <a:effectLst>
            <a:outerShdw dist="35921" dir="2700000" algn="ctr" rotWithShape="0">
              <a:srgbClr val="AFAFAF"/>
            </a:outerShdw>
          </a:effectLst>
        </p:spPr>
      </p:pic>
      <p:sp>
        <p:nvSpPr>
          <p:cNvPr id="6154" name="Rounded Rectangle 844806"/>
          <p:cNvSpPr>
            <a:spLocks noChangeArrowheads="1"/>
          </p:cNvSpPr>
          <p:nvPr/>
        </p:nvSpPr>
        <p:spPr bwMode="auto">
          <a:xfrm>
            <a:off x="2166938" y="4444312"/>
            <a:ext cx="7897812" cy="1061829"/>
          </a:xfrm>
          <a:prstGeom prst="rect">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685800" indent="-22860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Lejon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organizaten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fitoje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kontroll</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tek</a:t>
            </a:r>
            <a:r>
              <a:rPr lang="en-US" b="0" dirty="0" smtClean="0">
                <a:latin typeface="Segoe UI Light" panose="020B0502040204020203" pitchFamily="34" charset="0"/>
                <a:cs typeface="Segoe UI Light" panose="020B0502040204020203" pitchFamily="34" charset="0"/>
              </a:rPr>
              <a:t>:</a:t>
            </a:r>
            <a:endParaRPr lang="en-US" b="0" dirty="0">
              <a:latin typeface="Segoe UI Light" panose="020B0502040204020203" pitchFamily="34" charset="0"/>
              <a:cs typeface="Segoe UI Light" panose="020B0502040204020203" pitchFamily="34" charset="0"/>
            </a:endParaRPr>
          </a:p>
          <a:p>
            <a:pPr lvl="1"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Aksesi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burimeve</a:t>
            </a:r>
            <a:r>
              <a:rPr lang="en-US" b="0" dirty="0" smtClean="0">
                <a:latin typeface="Segoe UI Light" panose="020B0502040204020203" pitchFamily="34" charset="0"/>
                <a:cs typeface="Segoe UI Light" panose="020B0502040204020203" pitchFamily="34" charset="0"/>
              </a:rPr>
              <a:t> </a:t>
            </a:r>
            <a:endParaRPr lang="en-US" b="0" dirty="0">
              <a:latin typeface="Segoe UI Light" panose="020B0502040204020203" pitchFamily="34" charset="0"/>
              <a:cs typeface="Segoe UI Light" panose="020B0502040204020203" pitchFamily="34" charset="0"/>
            </a:endParaRPr>
          </a:p>
          <a:p>
            <a:pPr lvl="1"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Perdoruesit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tyre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llogarite</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perdoruesit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grupeve</a:t>
            </a:r>
            <a:endParaRPr lang="en-US" b="0" dirty="0">
              <a:latin typeface="Segoe UI Light" panose="020B0502040204020203" pitchFamily="34" charset="0"/>
              <a:cs typeface="Segoe UI Light" panose="020B0502040204020203" pitchFamily="34" charset="0"/>
            </a:endParaRPr>
          </a:p>
        </p:txBody>
      </p:sp>
      <p:pic>
        <p:nvPicPr>
          <p:cNvPr id="12" name="Picture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 xmlns:p14="http://schemas.microsoft.com/office/powerpoint/2010/main" val="1651614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Oval 2"/>
          <p:cNvSpPr>
            <a:spLocks noChangeArrowheads="1"/>
          </p:cNvSpPr>
          <p:nvPr/>
        </p:nvSpPr>
        <p:spPr bwMode="auto">
          <a:xfrm>
            <a:off x="1617664" y="1066801"/>
            <a:ext cx="8220075" cy="5064125"/>
          </a:xfrm>
          <a:prstGeom prst="ellipse">
            <a:avLst/>
          </a:prstGeom>
          <a:gradFill rotWithShape="1">
            <a:gsLst>
              <a:gs pos="0">
                <a:srgbClr val="FFFFFF"/>
              </a:gs>
              <a:gs pos="100000">
                <a:srgbClr val="EEEFD7"/>
              </a:gs>
            </a:gsLst>
            <a:path path="shape">
              <a:fillToRect l="50000" t="50000" r="50000" b="50000"/>
            </a:path>
          </a:gradFill>
          <a:ln w="9525">
            <a:noFill/>
            <a:round/>
            <a:headEnd/>
            <a:tailEnd/>
          </a:ln>
          <a:effectLst>
            <a:outerShdw dist="35921" dir="2700000" algn="ctr" rotWithShape="0">
              <a:srgbClr val="ADADAD"/>
            </a:outerShdw>
          </a:effectLst>
        </p:spPr>
        <p:txBody>
          <a:bodyPr wrap="none" anchor="ctr"/>
          <a:lstStyle/>
          <a:p>
            <a:pPr>
              <a:defRPr/>
            </a:pPr>
            <a:endParaRPr lang="en-US">
              <a:latin typeface="Segoe UI Light" panose="020B0502040204020203" pitchFamily="34" charset="0"/>
              <a:cs typeface="Segoe UI Light" panose="020B0502040204020203" pitchFamily="34" charset="0"/>
            </a:endParaRPr>
          </a:p>
        </p:txBody>
      </p:sp>
      <p:sp>
        <p:nvSpPr>
          <p:cNvPr id="7171" name="Rectangle 3"/>
          <p:cNvSpPr>
            <a:spLocks noGrp="1" noChangeArrowheads="1"/>
          </p:cNvSpPr>
          <p:nvPr>
            <p:ph type="title"/>
          </p:nvPr>
        </p:nvSpPr>
        <p:spPr/>
        <p:txBody>
          <a:bodyPr>
            <a:normAutofit/>
          </a:bodyPr>
          <a:lstStyle/>
          <a:p>
            <a:pPr eaLnBrk="1" hangingPunct="1"/>
            <a:r>
              <a:rPr lang="en-US" dirty="0" err="1" smtClean="0"/>
              <a:t>Cfare</a:t>
            </a:r>
            <a:r>
              <a:rPr lang="en-US" dirty="0" smtClean="0"/>
              <a:t> </a:t>
            </a:r>
            <a:r>
              <a:rPr lang="en-US" dirty="0" err="1" smtClean="0"/>
              <a:t>jane</a:t>
            </a:r>
            <a:r>
              <a:rPr lang="en-US" dirty="0" smtClean="0"/>
              <a:t> </a:t>
            </a:r>
            <a:r>
              <a:rPr lang="en-US" dirty="0" err="1" smtClean="0"/>
              <a:t>skenaret</a:t>
            </a:r>
            <a:r>
              <a:rPr lang="en-US" dirty="0" smtClean="0"/>
              <a:t> e </a:t>
            </a:r>
            <a:r>
              <a:rPr lang="en-US" dirty="0" err="1" smtClean="0"/>
              <a:t>identitetit</a:t>
            </a:r>
            <a:r>
              <a:rPr lang="en-US" dirty="0" smtClean="0"/>
              <a:t> </a:t>
            </a:r>
            <a:r>
              <a:rPr lang="en-US" dirty="0" err="1" smtClean="0"/>
              <a:t>te</a:t>
            </a:r>
            <a:r>
              <a:rPr lang="en-US" dirty="0" smtClean="0"/>
              <a:t> federates? </a:t>
            </a:r>
          </a:p>
        </p:txBody>
      </p:sp>
      <p:grpSp>
        <p:nvGrpSpPr>
          <p:cNvPr id="2" name="Group 26"/>
          <p:cNvGrpSpPr>
            <a:grpSpLocks/>
          </p:cNvGrpSpPr>
          <p:nvPr/>
        </p:nvGrpSpPr>
        <p:grpSpPr bwMode="auto">
          <a:xfrm>
            <a:off x="4662488" y="1722439"/>
            <a:ext cx="2944812" cy="3489325"/>
            <a:chOff x="3119438" y="1722438"/>
            <a:chExt cx="2944812" cy="3489325"/>
          </a:xfrm>
        </p:grpSpPr>
        <p:sp>
          <p:nvSpPr>
            <p:cNvPr id="1147909" name="AutoShape 5"/>
            <p:cNvSpPr>
              <a:spLocks noChangeArrowheads="1"/>
            </p:cNvSpPr>
            <p:nvPr/>
          </p:nvSpPr>
          <p:spPr bwMode="auto">
            <a:xfrm>
              <a:off x="3119438" y="1722438"/>
              <a:ext cx="2944812" cy="2903537"/>
            </a:xfrm>
            <a:prstGeom prst="rect">
              <a:avLst/>
            </a:prstGeom>
            <a:gradFill rotWithShape="1">
              <a:gsLst>
                <a:gs pos="0">
                  <a:srgbClr val="8DACD0"/>
                </a:gs>
                <a:gs pos="100000">
                  <a:srgbClr val="DEE7F1"/>
                </a:gs>
              </a:gsLst>
              <a:lin ang="2700000" scaled="1"/>
            </a:gradFill>
            <a:ln w="9525">
              <a:solidFill>
                <a:srgbClr val="333333"/>
              </a:solidFill>
              <a:round/>
              <a:headEnd/>
              <a:tailEnd/>
            </a:ln>
            <a:effectLst>
              <a:outerShdw dist="35921" dir="2700000" algn="ctr" rotWithShape="0">
                <a:srgbClr val="AFAFAF"/>
              </a:outerShdw>
            </a:effectLst>
          </p:spPr>
          <p:txBody>
            <a:bodyPr/>
            <a:lstStyle/>
            <a:p>
              <a:pPr marL="228600" indent="-228600">
                <a:lnSpc>
                  <a:spcPct val="90000"/>
                </a:lnSpc>
                <a:spcBef>
                  <a:spcPct val="40000"/>
                </a:spcBef>
                <a:buSzPct val="80000"/>
                <a:buBlip>
                  <a:blip r:embed="rId4"/>
                </a:buBlip>
                <a:defRPr/>
              </a:pPr>
              <a:r>
                <a:rPr lang="en-US" dirty="0" smtClean="0">
                  <a:latin typeface="Segoe UI Light" panose="020B0502040204020203" pitchFamily="34" charset="0"/>
                  <a:cs typeface="Segoe UI Light" panose="020B0502040204020203" pitchFamily="34" charset="0"/>
                </a:rPr>
                <a:t>Federate per business-to-consumer </a:t>
              </a:r>
              <a:r>
                <a:rPr lang="en-US" dirty="0" err="1" smtClean="0">
                  <a:latin typeface="Segoe UI Light" panose="020B0502040204020203" pitchFamily="34" charset="0"/>
                  <a:cs typeface="Segoe UI Light" panose="020B0502040204020203" pitchFamily="34" charset="0"/>
                </a:rPr>
                <a:t>ose</a:t>
              </a:r>
              <a:r>
                <a:rPr lang="en-US" dirty="0" smtClean="0">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business-to-employee </a:t>
              </a:r>
              <a:r>
                <a:rPr lang="en-US" dirty="0" smtClean="0">
                  <a:latin typeface="Segoe UI Light" panose="020B0502040204020203" pitchFamily="34" charset="0"/>
                  <a:cs typeface="Segoe UI Light" panose="020B0502040204020203" pitchFamily="34" charset="0"/>
                </a:rPr>
                <a:t>ne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skenar</a:t>
              </a:r>
              <a:r>
                <a:rPr lang="en-US" dirty="0" smtClean="0">
                  <a:latin typeface="Segoe UI Light" panose="020B0502040204020203" pitchFamily="34" charset="0"/>
                  <a:cs typeface="Segoe UI Light" panose="020B0502040204020203" pitchFamily="34" charset="0"/>
                </a:rPr>
                <a:t> web </a:t>
              </a:r>
              <a:r>
                <a:rPr lang="en-US" dirty="0" err="1" smtClean="0">
                  <a:latin typeface="Segoe UI Light" panose="020B0502040204020203" pitchFamily="34" charset="0"/>
                  <a:cs typeface="Segoe UI Light" panose="020B0502040204020203" pitchFamily="34" charset="0"/>
                </a:rPr>
                <a:t>ku</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behet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logim</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vetem</a:t>
              </a:r>
              <a:endParaRPr lang="en-US" dirty="0">
                <a:latin typeface="Segoe UI Light" panose="020B0502040204020203" pitchFamily="34" charset="0"/>
                <a:cs typeface="Segoe UI Light" panose="020B0502040204020203" pitchFamily="34" charset="0"/>
              </a:endParaRPr>
            </a:p>
          </p:txBody>
        </p:sp>
        <p:pic>
          <p:nvPicPr>
            <p:cNvPr id="1147913" name="Picture 9"/>
            <p:cNvPicPr>
              <a:picLocks noChangeAspect="1" noChangeArrowheads="1"/>
            </p:cNvPicPr>
            <p:nvPr/>
          </p:nvPicPr>
          <p:blipFill>
            <a:blip r:embed="rId5" cstate="print"/>
            <a:srcRect/>
            <a:stretch>
              <a:fillRect/>
            </a:stretch>
          </p:blipFill>
          <p:spPr bwMode="auto">
            <a:xfrm>
              <a:off x="4476750" y="3851275"/>
              <a:ext cx="917575" cy="915988"/>
            </a:xfrm>
            <a:prstGeom prst="rect">
              <a:avLst/>
            </a:prstGeom>
            <a:noFill/>
            <a:ln w="9525" algn="ctr">
              <a:noFill/>
              <a:miter lim="800000"/>
              <a:headEnd/>
              <a:tailEnd/>
            </a:ln>
            <a:effectLst>
              <a:outerShdw dist="35921" dir="2700000" algn="ctr" rotWithShape="0">
                <a:srgbClr val="AFAFAF"/>
              </a:outerShdw>
            </a:effectLst>
          </p:spPr>
        </p:pic>
        <p:pic>
          <p:nvPicPr>
            <p:cNvPr id="1147912" name="Picture 8"/>
            <p:cNvPicPr>
              <a:picLocks noChangeAspect="1" noChangeArrowheads="1"/>
            </p:cNvPicPr>
            <p:nvPr/>
          </p:nvPicPr>
          <p:blipFill>
            <a:blip r:embed="rId6" cstate="print"/>
            <a:srcRect/>
            <a:stretch>
              <a:fillRect/>
            </a:stretch>
          </p:blipFill>
          <p:spPr bwMode="auto">
            <a:xfrm>
              <a:off x="5186363" y="4073525"/>
              <a:ext cx="500062" cy="1138238"/>
            </a:xfrm>
            <a:prstGeom prst="rect">
              <a:avLst/>
            </a:prstGeom>
            <a:noFill/>
            <a:ln w="9525" algn="ctr">
              <a:noFill/>
              <a:miter lim="800000"/>
              <a:headEnd/>
              <a:tailEnd/>
            </a:ln>
            <a:effectLst>
              <a:outerShdw dist="35921" dir="2700000" algn="ctr" rotWithShape="0">
                <a:srgbClr val="AFAFAF"/>
              </a:outerShdw>
            </a:effectLst>
          </p:spPr>
        </p:pic>
        <p:pic>
          <p:nvPicPr>
            <p:cNvPr id="1147915" name="Picture 11"/>
            <p:cNvPicPr>
              <a:picLocks noChangeAspect="1" noChangeArrowheads="1"/>
            </p:cNvPicPr>
            <p:nvPr/>
          </p:nvPicPr>
          <p:blipFill>
            <a:blip r:embed="rId7" cstate="print"/>
            <a:srcRect/>
            <a:stretch>
              <a:fillRect/>
            </a:stretch>
          </p:blipFill>
          <p:spPr bwMode="auto">
            <a:xfrm>
              <a:off x="3700463" y="3711575"/>
              <a:ext cx="962025" cy="914400"/>
            </a:xfrm>
            <a:prstGeom prst="rect">
              <a:avLst/>
            </a:prstGeom>
            <a:noFill/>
            <a:ln w="9525" algn="ctr">
              <a:noFill/>
              <a:miter lim="800000"/>
              <a:headEnd/>
              <a:tailEnd/>
            </a:ln>
            <a:effectLst>
              <a:outerShdw dist="35921" dir="2700000" algn="ctr" rotWithShape="0">
                <a:srgbClr val="AFAFAF"/>
              </a:outerShdw>
            </a:effectLst>
          </p:spPr>
        </p:pic>
        <p:sp>
          <p:nvSpPr>
            <p:cNvPr id="1147918" name="Line 14"/>
            <p:cNvSpPr>
              <a:spLocks noChangeShapeType="1"/>
            </p:cNvSpPr>
            <p:nvPr/>
          </p:nvSpPr>
          <p:spPr bwMode="auto">
            <a:xfrm flipH="1" flipV="1">
              <a:off x="4530725" y="4371975"/>
              <a:ext cx="633413" cy="211138"/>
            </a:xfrm>
            <a:prstGeom prst="rect">
              <a:avLst/>
            </a:prstGeom>
            <a:noFill/>
            <a:ln w="57150">
              <a:solidFill>
                <a:srgbClr val="CC3300"/>
              </a:solidFill>
              <a:round/>
              <a:headEnd type="triangle" w="med" len="med"/>
              <a:tailEnd type="triangle" w="med" len="med"/>
            </a:ln>
            <a:effectLst>
              <a:outerShdw dist="35921" dir="2700000" algn="ctr" rotWithShape="0">
                <a:srgbClr val="AFAFAF"/>
              </a:outerShdw>
            </a:effectLst>
          </p:spPr>
          <p:txBody>
            <a:bodyPr lIns="182880" rIns="182880" anchor="ctr"/>
            <a:lstStyle/>
            <a:p>
              <a:pPr>
                <a:defRPr/>
              </a:pPr>
              <a:endParaRPr lang="en-US">
                <a:latin typeface="Segoe UI Light" panose="020B0502040204020203" pitchFamily="34" charset="0"/>
                <a:cs typeface="Segoe UI Light" panose="020B0502040204020203" pitchFamily="34" charset="0"/>
              </a:endParaRPr>
            </a:p>
          </p:txBody>
        </p:sp>
      </p:grpSp>
      <p:grpSp>
        <p:nvGrpSpPr>
          <p:cNvPr id="7173" name="Group 25"/>
          <p:cNvGrpSpPr>
            <a:grpSpLocks/>
          </p:cNvGrpSpPr>
          <p:nvPr/>
        </p:nvGrpSpPr>
        <p:grpSpPr bwMode="auto">
          <a:xfrm>
            <a:off x="1976439" y="1720851"/>
            <a:ext cx="2416175" cy="2919413"/>
            <a:chOff x="452438" y="1720850"/>
            <a:chExt cx="2416175" cy="2919413"/>
          </a:xfrm>
        </p:grpSpPr>
        <p:sp>
          <p:nvSpPr>
            <p:cNvPr id="1147908" name="AutoShape 4"/>
            <p:cNvSpPr>
              <a:spLocks noChangeArrowheads="1"/>
            </p:cNvSpPr>
            <p:nvPr/>
          </p:nvSpPr>
          <p:spPr bwMode="auto">
            <a:xfrm>
              <a:off x="452438" y="1720850"/>
              <a:ext cx="2416175" cy="2919413"/>
            </a:xfrm>
            <a:prstGeom prst="rect">
              <a:avLst/>
            </a:prstGeom>
            <a:gradFill rotWithShape="1">
              <a:gsLst>
                <a:gs pos="0">
                  <a:srgbClr val="B395D8"/>
                </a:gs>
                <a:gs pos="100000">
                  <a:srgbClr val="DFD2EE"/>
                </a:gs>
              </a:gsLst>
              <a:lin ang="2700000" scaled="1"/>
            </a:gradFill>
            <a:ln w="9525" algn="ctr">
              <a:solidFill>
                <a:srgbClr val="333333"/>
              </a:solidFill>
              <a:round/>
              <a:headEnd/>
              <a:tailEnd/>
            </a:ln>
            <a:effectLst>
              <a:outerShdw dist="35921" dir="2700000" algn="ctr" rotWithShape="0">
                <a:schemeClr val="bg2"/>
              </a:outerShdw>
            </a:effectLst>
          </p:spPr>
          <p:txBody>
            <a:bodyPr/>
            <a:lstStyle/>
            <a:p>
              <a:pPr marL="292100" indent="-236538">
                <a:lnSpc>
                  <a:spcPct val="90000"/>
                </a:lnSpc>
                <a:spcBef>
                  <a:spcPct val="40000"/>
                </a:spcBef>
                <a:buSzPct val="80000"/>
                <a:buBlip>
                  <a:blip r:embed="rId4"/>
                </a:buBlip>
                <a:defRPr/>
              </a:pPr>
              <a:r>
                <a:rPr lang="en-US" dirty="0" smtClean="0">
                  <a:latin typeface="Segoe UI Light" panose="020B0502040204020203" pitchFamily="34" charset="0"/>
                  <a:cs typeface="Segoe UI Light" panose="020B0502040204020203" pitchFamily="34" charset="0"/>
                </a:rPr>
                <a:t>Federate per business-to-business </a:t>
              </a:r>
              <a:r>
                <a:rPr lang="en-US" dirty="0">
                  <a:latin typeface="Segoe UI Light" panose="020B0502040204020203" pitchFamily="34" charset="0"/>
                  <a:cs typeface="Segoe UI Light" panose="020B0502040204020203" pitchFamily="34" charset="0"/>
                </a:rPr>
                <a:t>(B2B)</a:t>
              </a:r>
            </a:p>
          </p:txBody>
        </p:sp>
        <p:pic>
          <p:nvPicPr>
            <p:cNvPr id="1147914" name="Picture 10"/>
            <p:cNvPicPr>
              <a:picLocks noChangeAspect="1" noChangeArrowheads="1"/>
            </p:cNvPicPr>
            <p:nvPr/>
          </p:nvPicPr>
          <p:blipFill>
            <a:blip r:embed="rId8" cstate="print"/>
            <a:srcRect/>
            <a:stretch>
              <a:fillRect/>
            </a:stretch>
          </p:blipFill>
          <p:spPr bwMode="auto">
            <a:xfrm>
              <a:off x="657225" y="3086100"/>
              <a:ext cx="833438" cy="777875"/>
            </a:xfrm>
            <a:prstGeom prst="rect">
              <a:avLst/>
            </a:prstGeom>
            <a:noFill/>
            <a:ln w="9525" algn="ctr">
              <a:noFill/>
              <a:miter lim="800000"/>
              <a:headEnd/>
              <a:tailEnd/>
            </a:ln>
            <a:effectLst>
              <a:outerShdw dist="35921" dir="2700000" algn="ctr" rotWithShape="0">
                <a:srgbClr val="AFAFAF"/>
              </a:outerShdw>
            </a:effectLst>
          </p:spPr>
        </p:pic>
        <p:sp>
          <p:nvSpPr>
            <p:cNvPr id="1147919" name="Line 15"/>
            <p:cNvSpPr>
              <a:spLocks noChangeShapeType="1"/>
            </p:cNvSpPr>
            <p:nvPr/>
          </p:nvSpPr>
          <p:spPr bwMode="auto">
            <a:xfrm flipH="1" flipV="1">
              <a:off x="1379538" y="3559175"/>
              <a:ext cx="633412" cy="211138"/>
            </a:xfrm>
            <a:prstGeom prst="rect">
              <a:avLst/>
            </a:prstGeom>
            <a:noFill/>
            <a:ln w="57150">
              <a:solidFill>
                <a:srgbClr val="CC3300"/>
              </a:solidFill>
              <a:round/>
              <a:headEnd type="triangle" w="med" len="med"/>
              <a:tailEnd type="triangle" w="med" len="med"/>
            </a:ln>
            <a:effectLst>
              <a:outerShdw dist="35921" dir="2700000" algn="ctr" rotWithShape="0">
                <a:srgbClr val="AFAFAF"/>
              </a:outerShdw>
            </a:effectLst>
          </p:spPr>
          <p:txBody>
            <a:bodyPr lIns="182880" rIns="182880" anchor="ctr"/>
            <a:lstStyle/>
            <a:p>
              <a:pPr>
                <a:defRPr/>
              </a:pPr>
              <a:endParaRPr lang="en-US">
                <a:latin typeface="Segoe UI Light" panose="020B0502040204020203" pitchFamily="34" charset="0"/>
                <a:cs typeface="Segoe UI Light" panose="020B0502040204020203" pitchFamily="34" charset="0"/>
              </a:endParaRPr>
            </a:p>
          </p:txBody>
        </p:sp>
        <p:pic>
          <p:nvPicPr>
            <p:cNvPr id="1147916" name="Picture 12"/>
            <p:cNvPicPr>
              <a:picLocks noChangeAspect="1" noChangeArrowheads="1"/>
            </p:cNvPicPr>
            <p:nvPr/>
          </p:nvPicPr>
          <p:blipFill>
            <a:blip r:embed="rId9" cstate="print"/>
            <a:srcRect/>
            <a:stretch>
              <a:fillRect/>
            </a:stretch>
          </p:blipFill>
          <p:spPr bwMode="auto">
            <a:xfrm>
              <a:off x="1992313" y="3530600"/>
              <a:ext cx="855662" cy="812800"/>
            </a:xfrm>
            <a:prstGeom prst="rect">
              <a:avLst/>
            </a:prstGeom>
            <a:noFill/>
            <a:ln w="9525" algn="ctr">
              <a:noFill/>
              <a:miter lim="800000"/>
              <a:headEnd/>
              <a:tailEnd/>
            </a:ln>
            <a:effectLst>
              <a:outerShdw dist="35921" dir="2700000" algn="ctr" rotWithShape="0">
                <a:srgbClr val="AFAFAF"/>
              </a:outerShdw>
            </a:effectLst>
          </p:spPr>
        </p:pic>
      </p:grpSp>
      <p:grpSp>
        <p:nvGrpSpPr>
          <p:cNvPr id="4" name="Group 27"/>
          <p:cNvGrpSpPr>
            <a:grpSpLocks/>
          </p:cNvGrpSpPr>
          <p:nvPr/>
        </p:nvGrpSpPr>
        <p:grpSpPr bwMode="auto">
          <a:xfrm>
            <a:off x="7881938" y="1720851"/>
            <a:ext cx="2432050" cy="2943225"/>
            <a:chOff x="6357938" y="1720850"/>
            <a:chExt cx="2432050" cy="2942591"/>
          </a:xfrm>
        </p:grpSpPr>
        <p:sp>
          <p:nvSpPr>
            <p:cNvPr id="1147910" name="AutoShape 6"/>
            <p:cNvSpPr>
              <a:spLocks noChangeArrowheads="1"/>
            </p:cNvSpPr>
            <p:nvPr/>
          </p:nvSpPr>
          <p:spPr bwMode="auto">
            <a:xfrm>
              <a:off x="6357938" y="1720850"/>
              <a:ext cx="2432050" cy="2909261"/>
            </a:xfrm>
            <a:prstGeom prst="rect">
              <a:avLst/>
            </a:prstGeom>
            <a:gradFill rotWithShape="1">
              <a:gsLst>
                <a:gs pos="0">
                  <a:srgbClr val="97DFC1"/>
                </a:gs>
                <a:gs pos="100000">
                  <a:srgbClr val="DAF4E9"/>
                </a:gs>
              </a:gsLst>
              <a:lin ang="2700000" scaled="1"/>
            </a:gradFill>
            <a:ln w="9525" algn="ctr">
              <a:solidFill>
                <a:srgbClr val="333333"/>
              </a:solidFill>
              <a:round/>
              <a:headEnd/>
              <a:tailEnd/>
            </a:ln>
            <a:effectLst>
              <a:outerShdw dist="35921" dir="2700000" algn="ctr" rotWithShape="0">
                <a:schemeClr val="bg2"/>
              </a:outerShdw>
            </a:effectLst>
          </p:spPr>
          <p:txBody>
            <a:bodyPr/>
            <a:lstStyle/>
            <a:p>
              <a:pPr marL="352425" indent="-228600">
                <a:lnSpc>
                  <a:spcPct val="90000"/>
                </a:lnSpc>
                <a:spcBef>
                  <a:spcPct val="40000"/>
                </a:spcBef>
                <a:buSzPct val="80000"/>
                <a:buBlip>
                  <a:blip r:embed="rId4"/>
                </a:buBlip>
                <a:defRPr/>
              </a:pPr>
              <a:r>
                <a:rPr lang="en-US" dirty="0" smtClean="0">
                  <a:latin typeface="Segoe UI Light" panose="020B0502040204020203" pitchFamily="34" charset="0"/>
                  <a:cs typeface="Segoe UI Light" panose="020B0502040204020203" pitchFamily="34" charset="0"/>
                </a:rPr>
                <a:t>Federate ne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organizate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vetme</a:t>
              </a:r>
              <a:r>
                <a:rPr lang="en-US" dirty="0" smtClean="0">
                  <a:latin typeface="Segoe UI Light" panose="020B0502040204020203" pitchFamily="34" charset="0"/>
                  <a:cs typeface="Segoe UI Light" panose="020B0502040204020203" pitchFamily="34" charset="0"/>
                </a:rPr>
                <a:t> ne </a:t>
              </a:r>
              <a:r>
                <a:rPr lang="en-US" dirty="0" err="1" smtClean="0">
                  <a:latin typeface="Segoe UI Light" panose="020B0502040204020203" pitchFamily="34" charset="0"/>
                  <a:cs typeface="Segoe UI Light" panose="020B0502040204020203" pitchFamily="34" charset="0"/>
                </a:rPr>
                <a:t>aplikacione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shumefishta</a:t>
              </a:r>
              <a:r>
                <a:rPr lang="en-US" dirty="0" smtClean="0">
                  <a:latin typeface="Segoe UI Light" panose="020B0502040204020203" pitchFamily="34" charset="0"/>
                  <a:cs typeface="Segoe UI Light" panose="020B0502040204020203" pitchFamily="34" charset="0"/>
                </a:rPr>
                <a:t> Web </a:t>
              </a:r>
              <a:endParaRPr lang="en-US" dirty="0">
                <a:latin typeface="Segoe UI Light" panose="020B0502040204020203" pitchFamily="34" charset="0"/>
                <a:cs typeface="Segoe UI Light" panose="020B0502040204020203" pitchFamily="34" charset="0"/>
              </a:endParaRPr>
            </a:p>
            <a:p>
              <a:pPr marL="352425" indent="-228600">
                <a:lnSpc>
                  <a:spcPct val="90000"/>
                </a:lnSpc>
                <a:spcBef>
                  <a:spcPct val="40000"/>
                </a:spcBef>
                <a:buSzPct val="80000"/>
                <a:buBlip>
                  <a:blip r:embed="rId4"/>
                </a:buBlip>
                <a:defRPr/>
              </a:pPr>
              <a:endParaRPr lang="en-US" dirty="0">
                <a:latin typeface="Segoe UI Light" panose="020B0502040204020203" pitchFamily="34" charset="0"/>
                <a:cs typeface="Segoe UI Light" panose="020B0502040204020203" pitchFamily="34" charset="0"/>
              </a:endParaRPr>
            </a:p>
          </p:txBody>
        </p:sp>
        <p:pic>
          <p:nvPicPr>
            <p:cNvPr id="1147920" name="Picture 16"/>
            <p:cNvPicPr>
              <a:picLocks noChangeAspect="1" noChangeArrowheads="1"/>
            </p:cNvPicPr>
            <p:nvPr/>
          </p:nvPicPr>
          <p:blipFill>
            <a:blip r:embed="rId10" cstate="print"/>
            <a:srcRect/>
            <a:stretch>
              <a:fillRect/>
            </a:stretch>
          </p:blipFill>
          <p:spPr bwMode="auto">
            <a:xfrm>
              <a:off x="6943725" y="3511164"/>
              <a:ext cx="1233488" cy="1152277"/>
            </a:xfrm>
            <a:prstGeom prst="rect">
              <a:avLst/>
            </a:prstGeom>
            <a:noFill/>
            <a:ln w="9525" algn="ctr">
              <a:noFill/>
              <a:miter lim="800000"/>
              <a:headEnd/>
              <a:tailEnd/>
            </a:ln>
            <a:effectLst>
              <a:outerShdw dist="35921" dir="2700000" algn="ctr" rotWithShape="0">
                <a:srgbClr val="AFAFAF"/>
              </a:outerShdw>
            </a:effectLst>
          </p:spPr>
        </p:pic>
        <p:grpSp>
          <p:nvGrpSpPr>
            <p:cNvPr id="7185" name="Group 21"/>
            <p:cNvGrpSpPr>
              <a:grpSpLocks/>
            </p:cNvGrpSpPr>
            <p:nvPr/>
          </p:nvGrpSpPr>
          <p:grpSpPr bwMode="auto">
            <a:xfrm>
              <a:off x="6500623" y="3570859"/>
              <a:ext cx="741425" cy="614127"/>
              <a:chOff x="-2606801" y="1961515"/>
              <a:chExt cx="741425" cy="614127"/>
            </a:xfrm>
          </p:grpSpPr>
          <p:pic>
            <p:nvPicPr>
              <p:cNvPr id="17" name="Picture 17"/>
              <p:cNvPicPr>
                <a:picLocks noChangeAspect="1" noChangeArrowheads="1"/>
              </p:cNvPicPr>
              <p:nvPr/>
            </p:nvPicPr>
            <p:blipFill>
              <a:blip r:embed="rId11" cstate="print"/>
              <a:srcRect/>
              <a:stretch>
                <a:fillRect/>
              </a:stretch>
            </p:blipFill>
            <p:spPr bwMode="auto">
              <a:xfrm>
                <a:off x="-2547874" y="1970068"/>
                <a:ext cx="682625" cy="606295"/>
              </a:xfrm>
              <a:prstGeom prst="rect">
                <a:avLst/>
              </a:prstGeom>
              <a:noFill/>
              <a:ln w="9525" cap="flat" cmpd="sng" algn="ctr">
                <a:noFill/>
                <a:prstDash val="solid"/>
                <a:miter lim="800000"/>
                <a:headEnd/>
                <a:tailEnd/>
              </a:ln>
              <a:effectLst>
                <a:outerShdw dist="35921" dir="2700000" algn="ctr" rotWithShape="0">
                  <a:srgbClr val="AFAFAF"/>
                </a:outerShdw>
              </a:effectLst>
            </p:spPr>
          </p:pic>
          <p:pic>
            <p:nvPicPr>
              <p:cNvPr id="18" name="Picture 9"/>
              <p:cNvPicPr>
                <a:picLocks noChangeAspect="1" noChangeArrowheads="1"/>
              </p:cNvPicPr>
              <p:nvPr/>
            </p:nvPicPr>
            <p:blipFill>
              <a:blip r:embed="rId12" cstate="print"/>
              <a:srcRect/>
              <a:stretch>
                <a:fillRect/>
              </a:stretch>
            </p:blipFill>
            <p:spPr bwMode="auto">
              <a:xfrm>
                <a:off x="-2606611" y="1962132"/>
                <a:ext cx="361950" cy="361872"/>
              </a:xfrm>
              <a:prstGeom prst="rect">
                <a:avLst/>
              </a:prstGeom>
              <a:noFill/>
              <a:ln w="9525" algn="ctr">
                <a:noFill/>
                <a:miter lim="800000"/>
                <a:headEnd/>
                <a:tailEnd/>
              </a:ln>
              <a:effectLst>
                <a:outerShdw dist="35921" dir="2700000" algn="ctr" rotWithShape="0">
                  <a:srgbClr val="AFAFAF"/>
                </a:outerShdw>
              </a:effectLst>
            </p:spPr>
          </p:pic>
        </p:grpSp>
        <p:sp>
          <p:nvSpPr>
            <p:cNvPr id="21" name="Line 15"/>
            <p:cNvSpPr>
              <a:spLocks noChangeShapeType="1"/>
            </p:cNvSpPr>
            <p:nvPr/>
          </p:nvSpPr>
          <p:spPr bwMode="auto">
            <a:xfrm flipH="1" flipV="1">
              <a:off x="7110413" y="3949220"/>
              <a:ext cx="625475" cy="165064"/>
            </a:xfrm>
            <a:prstGeom prst="rect">
              <a:avLst/>
            </a:prstGeom>
            <a:noFill/>
            <a:ln w="57150">
              <a:solidFill>
                <a:srgbClr val="CC3300"/>
              </a:solidFill>
              <a:round/>
              <a:headEnd type="triangle" w="med" len="med"/>
              <a:tailEnd type="triangle" w="med" len="med"/>
            </a:ln>
            <a:effectLst>
              <a:outerShdw dist="35921" dir="2700000" algn="ctr" rotWithShape="0">
                <a:srgbClr val="AFAFAF"/>
              </a:outerShdw>
            </a:effectLst>
          </p:spPr>
          <p:txBody>
            <a:bodyPr lIns="182880" rIns="182880" anchor="ctr"/>
            <a:lstStyle/>
            <a:p>
              <a:pPr>
                <a:defRPr/>
              </a:pPr>
              <a:endParaRPr lang="en-US">
                <a:latin typeface="Segoe UI Light" panose="020B0502040204020203" pitchFamily="34" charset="0"/>
                <a:cs typeface="Segoe UI Light" panose="020B0502040204020203" pitchFamily="34" charset="0"/>
              </a:endParaRPr>
            </a:p>
          </p:txBody>
        </p:sp>
        <p:grpSp>
          <p:nvGrpSpPr>
            <p:cNvPr id="7187" name="Group 22"/>
            <p:cNvGrpSpPr>
              <a:grpSpLocks/>
            </p:cNvGrpSpPr>
            <p:nvPr/>
          </p:nvGrpSpPr>
          <p:grpSpPr bwMode="auto">
            <a:xfrm>
              <a:off x="7695439" y="3832987"/>
              <a:ext cx="741425" cy="614127"/>
              <a:chOff x="-2606801" y="1961515"/>
              <a:chExt cx="741425" cy="614127"/>
            </a:xfrm>
          </p:grpSpPr>
          <p:pic>
            <p:nvPicPr>
              <p:cNvPr id="24" name="Picture 17"/>
              <p:cNvPicPr>
                <a:picLocks noChangeAspect="1" noChangeArrowheads="1"/>
              </p:cNvPicPr>
              <p:nvPr/>
            </p:nvPicPr>
            <p:blipFill>
              <a:blip r:embed="rId11" cstate="print"/>
              <a:srcRect/>
              <a:stretch>
                <a:fillRect/>
              </a:stretch>
            </p:blipFill>
            <p:spPr bwMode="auto">
              <a:xfrm>
                <a:off x="-2547302" y="1969821"/>
                <a:ext cx="682625" cy="606295"/>
              </a:xfrm>
              <a:prstGeom prst="rect">
                <a:avLst/>
              </a:prstGeom>
              <a:noFill/>
              <a:ln w="9525" cap="flat" cmpd="sng" algn="ctr">
                <a:noFill/>
                <a:prstDash val="solid"/>
                <a:miter lim="800000"/>
                <a:headEnd/>
                <a:tailEnd/>
              </a:ln>
              <a:effectLst>
                <a:outerShdw dist="35921" dir="2700000" algn="ctr" rotWithShape="0">
                  <a:srgbClr val="AFAFAF"/>
                </a:outerShdw>
              </a:effectLst>
            </p:spPr>
          </p:pic>
          <p:pic>
            <p:nvPicPr>
              <p:cNvPr id="25" name="Picture 9"/>
              <p:cNvPicPr>
                <a:picLocks noChangeAspect="1" noChangeArrowheads="1"/>
              </p:cNvPicPr>
              <p:nvPr/>
            </p:nvPicPr>
            <p:blipFill>
              <a:blip r:embed="rId12" cstate="print"/>
              <a:srcRect/>
              <a:stretch>
                <a:fillRect/>
              </a:stretch>
            </p:blipFill>
            <p:spPr bwMode="auto">
              <a:xfrm>
                <a:off x="-2606040" y="1961886"/>
                <a:ext cx="361950" cy="361872"/>
              </a:xfrm>
              <a:prstGeom prst="rect">
                <a:avLst/>
              </a:prstGeom>
              <a:noFill/>
              <a:ln w="9525" algn="ctr">
                <a:noFill/>
                <a:miter lim="800000"/>
                <a:headEnd/>
                <a:tailEnd/>
              </a:ln>
              <a:effectLst>
                <a:outerShdw dist="35921" dir="2700000" algn="ctr" rotWithShape="0">
                  <a:srgbClr val="AFAFAF"/>
                </a:outerShdw>
              </a:effectLst>
            </p:spPr>
          </p:pic>
        </p:grpSp>
      </p:grpSp>
      <p:pic>
        <p:nvPicPr>
          <p:cNvPr id="27" name="Picture 2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 xmlns:p14="http://schemas.microsoft.com/office/powerpoint/2010/main" val="405559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82215"/>
            <a:ext cx="12192000" cy="1063487"/>
          </a:xfrm>
          <a:prstGeom prst="rect">
            <a:avLst/>
          </a:prstGeom>
        </p:spPr>
        <p:txBody>
          <a:bodyPr>
            <a:normAutofit fontScale="90000"/>
          </a:bodyPr>
          <a:lstStyle/>
          <a:p>
            <a:pPr eaLnBrk="1" hangingPunct="1"/>
            <a:r>
              <a:rPr lang="en-US" dirty="0" err="1" smtClean="0"/>
              <a:t>Benefite</a:t>
            </a:r>
            <a:r>
              <a:rPr lang="en-US" dirty="0" smtClean="0"/>
              <a:t> </a:t>
            </a:r>
            <a:r>
              <a:rPr lang="en-US" dirty="0" err="1" smtClean="0"/>
              <a:t>te</a:t>
            </a:r>
            <a:r>
              <a:rPr lang="en-US" dirty="0" smtClean="0"/>
              <a:t> </a:t>
            </a:r>
            <a:r>
              <a:rPr lang="en-US" dirty="0" err="1" smtClean="0"/>
              <a:t>shperndarjes</a:t>
            </a:r>
            <a:r>
              <a:rPr lang="en-US" dirty="0" smtClean="0"/>
              <a:t> se </a:t>
            </a:r>
            <a:r>
              <a:rPr lang="en-US" dirty="0" err="1" smtClean="0"/>
              <a:t>sherbimeve</a:t>
            </a:r>
            <a:r>
              <a:rPr lang="en-US" dirty="0" smtClean="0"/>
              <a:t> federate  AD FS </a:t>
            </a:r>
          </a:p>
        </p:txBody>
      </p:sp>
      <p:sp>
        <p:nvSpPr>
          <p:cNvPr id="8195" name="Rounded Rectangle 812098"/>
          <p:cNvSpPr>
            <a:spLocks noGrp="1" noChangeArrowheads="1"/>
          </p:cNvSpPr>
          <p:nvPr>
            <p:ph type="body" idx="4294967295"/>
          </p:nvPr>
        </p:nvSpPr>
        <p:spPr>
          <a:xfrm>
            <a:off x="1951039" y="1155700"/>
            <a:ext cx="8339137" cy="3873500"/>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err="1" smtClean="0"/>
              <a:t>Benefite</a:t>
            </a:r>
            <a:r>
              <a:rPr lang="en-US" b="0" dirty="0" smtClean="0"/>
              <a:t> </a:t>
            </a:r>
            <a:r>
              <a:rPr lang="en-US" b="0" dirty="0" err="1" smtClean="0"/>
              <a:t>te</a:t>
            </a:r>
            <a:r>
              <a:rPr lang="en-US" b="0" dirty="0" smtClean="0"/>
              <a:t> </a:t>
            </a:r>
            <a:r>
              <a:rPr lang="en-US" b="0" dirty="0" err="1" smtClean="0"/>
              <a:t>meposhtme</a:t>
            </a:r>
            <a:r>
              <a:rPr lang="en-US" b="0" dirty="0" smtClean="0"/>
              <a:t>: </a:t>
            </a:r>
          </a:p>
        </p:txBody>
      </p:sp>
      <p:sp>
        <p:nvSpPr>
          <p:cNvPr id="8196" name="Rounded Rectangle 844806"/>
          <p:cNvSpPr>
            <a:spLocks noChangeArrowheads="1"/>
          </p:cNvSpPr>
          <p:nvPr/>
        </p:nvSpPr>
        <p:spPr bwMode="auto">
          <a:xfrm>
            <a:off x="2179638" y="3440113"/>
            <a:ext cx="7897812" cy="609600"/>
          </a:xfrm>
          <a:prstGeom prst="rect">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Funskionon</a:t>
            </a:r>
            <a:r>
              <a:rPr lang="en-US" b="0" dirty="0" smtClean="0">
                <a:latin typeface="Segoe UI Light" panose="020B0502040204020203" pitchFamily="34" charset="0"/>
                <a:cs typeface="Segoe UI Light" panose="020B0502040204020203" pitchFamily="34" charset="0"/>
              </a:rPr>
              <a:t> me </a:t>
            </a:r>
            <a:r>
              <a:rPr lang="en-US" b="0" dirty="0" err="1" smtClean="0">
                <a:latin typeface="Segoe UI Light" panose="020B0502040204020203" pitchFamily="34" charset="0"/>
                <a:cs typeface="Segoe UI Light" panose="020B0502040204020203" pitchFamily="34" charset="0"/>
              </a:rPr>
              <a:t>sherbimet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direktori</a:t>
            </a:r>
            <a:r>
              <a:rPr lang="en-US" b="0" dirty="0" smtClean="0">
                <a:latin typeface="Segoe UI Light" panose="020B0502040204020203" pitchFamily="34" charset="0"/>
                <a:cs typeface="Segoe UI Light" panose="020B0502040204020203" pitchFamily="34" charset="0"/>
              </a:rPr>
              <a:t> (</a:t>
            </a:r>
            <a:r>
              <a:rPr lang="en-US" b="0" dirty="0">
                <a:latin typeface="Segoe UI Light" panose="020B0502040204020203" pitchFamily="34" charset="0"/>
                <a:cs typeface="Segoe UI Light" panose="020B0502040204020203" pitchFamily="34" charset="0"/>
              </a:rPr>
              <a:t>AD DS) </a:t>
            </a:r>
            <a:r>
              <a:rPr lang="en-US" b="0" dirty="0" err="1" smtClean="0">
                <a:latin typeface="Segoe UI Light" panose="020B0502040204020203" pitchFamily="34" charset="0"/>
                <a:cs typeface="Segoe UI Light" panose="020B0502040204020203" pitchFamily="34" charset="0"/>
              </a:rPr>
              <a:t>por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edhe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sherbimet</a:t>
            </a:r>
            <a:r>
              <a:rPr lang="en-US" b="0" dirty="0" smtClean="0">
                <a:latin typeface="Segoe UI Light" panose="020B0502040204020203" pitchFamily="34" charset="0"/>
                <a:cs typeface="Segoe UI Light" panose="020B0502040204020203" pitchFamily="34" charset="0"/>
              </a:rPr>
              <a:t> Lightweight </a:t>
            </a:r>
            <a:r>
              <a:rPr lang="en-US" b="0" dirty="0">
                <a:latin typeface="Segoe UI Light" panose="020B0502040204020203" pitchFamily="34" charset="0"/>
                <a:cs typeface="Segoe UI Light" panose="020B0502040204020203" pitchFamily="34" charset="0"/>
              </a:rPr>
              <a:t>Directory Services (AD LDS)</a:t>
            </a:r>
          </a:p>
        </p:txBody>
      </p:sp>
      <p:sp>
        <p:nvSpPr>
          <p:cNvPr id="8197" name="Rounded Rectangle 844806"/>
          <p:cNvSpPr>
            <a:spLocks noChangeArrowheads="1"/>
          </p:cNvSpPr>
          <p:nvPr/>
        </p:nvSpPr>
        <p:spPr bwMode="auto">
          <a:xfrm>
            <a:off x="2074743" y="4320012"/>
            <a:ext cx="7891462" cy="341632"/>
          </a:xfrm>
          <a:prstGeom prst="rect">
            <a:avLst/>
          </a:prstGeom>
          <a:solidFill>
            <a:srgbClr val="F2E7CE"/>
          </a:solidFill>
          <a:ln w="9525" algn="ctr">
            <a:solidFill>
              <a:srgbClr val="333333"/>
            </a:solidFill>
            <a:round/>
            <a:headEnd/>
            <a:tailEnd/>
          </a:ln>
        </p:spPr>
        <p:txBody>
          <a:bodyPr anchor="ctr">
            <a:spAutoFit/>
          </a:bodyPr>
          <a:lstStyle>
            <a:lvl1pPr marL="228600" indent="-228600" defTabSz="966788">
              <a:defRPr b="1">
                <a:solidFill>
                  <a:schemeClr val="tx1"/>
                </a:solidFill>
                <a:latin typeface="Verdana" panose="020B0604030504040204" pitchFamily="34" charset="0"/>
              </a:defRPr>
            </a:lvl1pPr>
            <a:lvl2pPr marL="742950" indent="-285750" defTabSz="966788">
              <a:defRPr b="1">
                <a:solidFill>
                  <a:schemeClr val="tx1"/>
                </a:solidFill>
                <a:latin typeface="Verdana" panose="020B0604030504040204" pitchFamily="34" charset="0"/>
              </a:defRPr>
            </a:lvl2pPr>
            <a:lvl3pPr marL="1143000" indent="-228600" defTabSz="966788">
              <a:defRPr b="1">
                <a:solidFill>
                  <a:schemeClr val="tx1"/>
                </a:solidFill>
                <a:latin typeface="Verdana" panose="020B0604030504040204" pitchFamily="34" charset="0"/>
              </a:defRPr>
            </a:lvl3pPr>
            <a:lvl4pPr marL="1600200" indent="-228600" defTabSz="966788">
              <a:defRPr b="1">
                <a:solidFill>
                  <a:schemeClr val="tx1"/>
                </a:solidFill>
                <a:latin typeface="Verdana" panose="020B0604030504040204" pitchFamily="34" charset="0"/>
              </a:defRPr>
            </a:lvl4pPr>
            <a:lvl5pPr marL="2057400" indent="-228600" defTabSz="966788">
              <a:defRPr b="1">
                <a:solidFill>
                  <a:schemeClr val="tx1"/>
                </a:solidFill>
                <a:latin typeface="Verdana" panose="020B0604030504040204" pitchFamily="34" charset="0"/>
              </a:defRPr>
            </a:lvl5pPr>
            <a:lvl6pPr marL="2514600" indent="-228600" algn="ctr" defTabSz="966788" eaLnBrk="0" fontAlgn="base" hangingPunct="0">
              <a:spcBef>
                <a:spcPct val="0"/>
              </a:spcBef>
              <a:spcAft>
                <a:spcPct val="0"/>
              </a:spcAft>
              <a:defRPr b="1">
                <a:solidFill>
                  <a:schemeClr val="tx1"/>
                </a:solidFill>
                <a:latin typeface="Verdana" panose="020B0604030504040204" pitchFamily="34" charset="0"/>
              </a:defRPr>
            </a:lvl6pPr>
            <a:lvl7pPr marL="2971800" indent="-228600" algn="ctr" defTabSz="966788" eaLnBrk="0" fontAlgn="base" hangingPunct="0">
              <a:spcBef>
                <a:spcPct val="0"/>
              </a:spcBef>
              <a:spcAft>
                <a:spcPct val="0"/>
              </a:spcAft>
              <a:defRPr b="1">
                <a:solidFill>
                  <a:schemeClr val="tx1"/>
                </a:solidFill>
                <a:latin typeface="Verdana" panose="020B0604030504040204" pitchFamily="34" charset="0"/>
              </a:defRPr>
            </a:lvl7pPr>
            <a:lvl8pPr marL="3429000" indent="-228600" algn="ctr" defTabSz="966788" eaLnBrk="0" fontAlgn="base" hangingPunct="0">
              <a:spcBef>
                <a:spcPct val="0"/>
              </a:spcBef>
              <a:spcAft>
                <a:spcPct val="0"/>
              </a:spcAft>
              <a:defRPr b="1">
                <a:solidFill>
                  <a:schemeClr val="tx1"/>
                </a:solidFill>
                <a:latin typeface="Verdana" panose="020B0604030504040204" pitchFamily="34" charset="0"/>
              </a:defRPr>
            </a:lvl8pPr>
            <a:lvl9pPr marL="3886200" indent="-228600" algn="ctr" defTabSz="966788"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pPr>
            <a:r>
              <a:rPr lang="en-US" b="0" dirty="0" smtClean="0">
                <a:latin typeface="Segoe UI Light" panose="020B0502040204020203" pitchFamily="34" charset="0"/>
                <a:cs typeface="Segoe UI Light" panose="020B0502040204020203" pitchFamily="34" charset="0"/>
              </a:rPr>
              <a:t>I </a:t>
            </a:r>
            <a:r>
              <a:rPr lang="en-US" b="0" dirty="0" err="1" smtClean="0">
                <a:latin typeface="Segoe UI Light" panose="020B0502040204020203" pitchFamily="34" charset="0"/>
                <a:cs typeface="Segoe UI Light" panose="020B0502040204020203" pitchFamily="34" charset="0"/>
              </a:rPr>
              <a:t>ben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aktive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sherbimet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direktori</a:t>
            </a:r>
            <a:r>
              <a:rPr lang="en-US" b="0" dirty="0" smtClean="0">
                <a:latin typeface="Segoe UI Light" panose="020B0502040204020203" pitchFamily="34" charset="0"/>
                <a:cs typeface="Segoe UI Light" panose="020B0502040204020203" pitchFamily="34" charset="0"/>
              </a:rPr>
              <a:t>  </a:t>
            </a:r>
            <a:r>
              <a:rPr lang="en-US" b="0" dirty="0">
                <a:latin typeface="Segoe UI Light" panose="020B0502040204020203" pitchFamily="34" charset="0"/>
                <a:cs typeface="Segoe UI Light" panose="020B0502040204020203" pitchFamily="34" charset="0"/>
              </a:rPr>
              <a:t>AD DS </a:t>
            </a:r>
            <a:r>
              <a:rPr lang="en-US" b="0" dirty="0" smtClean="0">
                <a:latin typeface="Segoe UI Light" panose="020B0502040204020203" pitchFamily="34" charset="0"/>
                <a:cs typeface="Segoe UI Light" panose="020B0502040204020203" pitchFamily="34" charset="0"/>
              </a:rPr>
              <a:t>ne Internet</a:t>
            </a:r>
            <a:endParaRPr lang="en-US" b="0" dirty="0">
              <a:latin typeface="Segoe UI Light" panose="020B0502040204020203" pitchFamily="34" charset="0"/>
              <a:cs typeface="Segoe UI Light" panose="020B0502040204020203" pitchFamily="34" charset="0"/>
            </a:endParaRPr>
          </a:p>
        </p:txBody>
      </p:sp>
      <p:sp>
        <p:nvSpPr>
          <p:cNvPr id="8198" name="Rounded Rectangle 844806"/>
          <p:cNvSpPr>
            <a:spLocks noChangeArrowheads="1"/>
          </p:cNvSpPr>
          <p:nvPr/>
        </p:nvSpPr>
        <p:spPr bwMode="auto">
          <a:xfrm>
            <a:off x="2168525" y="1778237"/>
            <a:ext cx="7918450" cy="1421928"/>
          </a:xfrm>
          <a:prstGeom prst="rect">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Ofron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permiresime</a:t>
            </a:r>
            <a:r>
              <a:rPr lang="en-US" b="0" dirty="0" smtClean="0">
                <a:latin typeface="Segoe UI Light" panose="020B0502040204020203" pitchFamily="34" charset="0"/>
                <a:cs typeface="Segoe UI Light" panose="020B0502040204020203" pitchFamily="34" charset="0"/>
              </a:rPr>
              <a:t>:</a:t>
            </a:r>
            <a:endParaRPr lang="en-US" b="0" dirty="0">
              <a:latin typeface="Segoe UI Light" panose="020B0502040204020203" pitchFamily="34" charset="0"/>
              <a:cs typeface="Segoe UI Light" panose="020B0502040204020203" pitchFamily="34" charset="0"/>
            </a:endParaRPr>
          </a:p>
          <a:p>
            <a:pPr lvl="1"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Siguri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kontroll</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mbi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autentifikimin</a:t>
            </a:r>
            <a:endParaRPr lang="en-US" b="0" dirty="0">
              <a:latin typeface="Segoe UI Light" panose="020B0502040204020203" pitchFamily="34" charset="0"/>
              <a:cs typeface="Segoe UI Light" panose="020B0502040204020203" pitchFamily="34" charset="0"/>
            </a:endParaRPr>
          </a:p>
          <a:p>
            <a:pPr lvl="1"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Rregullator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perputhshmerie</a:t>
            </a:r>
            <a:endParaRPr lang="en-US" b="0" dirty="0" smtClean="0">
              <a:latin typeface="Segoe UI Light" panose="020B0502040204020203" pitchFamily="34" charset="0"/>
              <a:cs typeface="Segoe UI Light" panose="020B0502040204020203" pitchFamily="34" charset="0"/>
            </a:endParaRPr>
          </a:p>
          <a:p>
            <a:pPr lvl="1" algn="l">
              <a:lnSpc>
                <a:spcPct val="90000"/>
              </a:lnSpc>
              <a:spcBef>
                <a:spcPct val="40000"/>
              </a:spcBef>
              <a:buSzPct val="80000"/>
              <a:buFont typeface="Courier New" panose="02070309020205020404" pitchFamily="49" charset="0"/>
              <a:buBlip>
                <a:blip r:embed="rId4"/>
              </a:buBlip>
            </a:pPr>
            <a:r>
              <a:rPr lang="en-US" b="0" dirty="0" err="1" smtClean="0">
                <a:latin typeface="Segoe UI Light" panose="020B0502040204020203" pitchFamily="34" charset="0"/>
                <a:cs typeface="Segoe UI Light" panose="020B0502040204020203" pitchFamily="34" charset="0"/>
              </a:rPr>
              <a:t>Aktivitet</a:t>
            </a:r>
            <a:r>
              <a:rPr lang="en-US" b="0" dirty="0" smtClean="0">
                <a:latin typeface="Segoe UI Light" panose="020B0502040204020203" pitchFamily="34" charset="0"/>
                <a:cs typeface="Segoe UI Light" panose="020B0502040204020203" pitchFamily="34" charset="0"/>
              </a:rPr>
              <a:t> me </a:t>
            </a:r>
            <a:r>
              <a:rPr lang="en-US" b="0" dirty="0" err="1" smtClean="0">
                <a:latin typeface="Segoe UI Light" panose="020B0502040204020203" pitchFamily="34" charset="0"/>
                <a:cs typeface="Segoe UI Light" panose="020B0502040204020203" pitchFamily="34" charset="0"/>
              </a:rPr>
              <a:t>sistemet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heterogjene</a:t>
            </a:r>
            <a:r>
              <a:rPr lang="en-US" b="0" dirty="0" smtClean="0">
                <a:latin typeface="Segoe UI Light" panose="020B0502040204020203" pitchFamily="34" charset="0"/>
                <a:cs typeface="Segoe UI Light" panose="020B0502040204020203" pitchFamily="34" charset="0"/>
              </a:rPr>
              <a:t> </a:t>
            </a:r>
          </a:p>
        </p:txBody>
      </p:sp>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 xmlns:p14="http://schemas.microsoft.com/office/powerpoint/2010/main" val="3787792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err="1" smtClean="0"/>
              <a:t>Ceshtja</a:t>
            </a:r>
            <a:r>
              <a:rPr lang="en-US" dirty="0" smtClean="0"/>
              <a:t> 2</a:t>
            </a:r>
          </a:p>
        </p:txBody>
      </p:sp>
      <p:sp>
        <p:nvSpPr>
          <p:cNvPr id="4" name="Content Placeholder 6"/>
          <p:cNvSpPr>
            <a:spLocks noGrp="1"/>
          </p:cNvSpPr>
          <p:nvPr>
            <p:ph sz="quarter" idx="10"/>
          </p:nvPr>
        </p:nvSpPr>
        <p:spPr>
          <a:xfrm>
            <a:off x="379413" y="1417638"/>
            <a:ext cx="11525250" cy="5260975"/>
          </a:xfrm>
        </p:spPr>
        <p:txBody>
          <a:bodyPr>
            <a:normAutofit/>
          </a:bodyPr>
          <a:lstStyle/>
          <a:p>
            <a:r>
              <a:rPr lang="en-US" dirty="0" err="1" smtClean="0"/>
              <a:t>Cfare</a:t>
            </a:r>
            <a:r>
              <a:rPr lang="en-US" dirty="0" smtClean="0"/>
              <a:t> </a:t>
            </a:r>
            <a:r>
              <a:rPr lang="en-US" dirty="0" err="1" smtClean="0"/>
              <a:t>eshte</a:t>
            </a:r>
            <a:r>
              <a:rPr lang="en-US" dirty="0" smtClean="0"/>
              <a:t> </a:t>
            </a:r>
            <a:r>
              <a:rPr lang="en-US" dirty="0" err="1" smtClean="0"/>
              <a:t>lidhja</a:t>
            </a:r>
            <a:r>
              <a:rPr lang="en-US" dirty="0" smtClean="0"/>
              <a:t> e </a:t>
            </a:r>
            <a:r>
              <a:rPr lang="en-US" dirty="0" err="1" smtClean="0"/>
              <a:t>besimit</a:t>
            </a:r>
            <a:r>
              <a:rPr lang="en-US" dirty="0" smtClean="0"/>
              <a:t> federate? </a:t>
            </a:r>
            <a:endParaRPr lang="en-US" dirty="0"/>
          </a:p>
          <a:p>
            <a:r>
              <a:rPr lang="en-US" dirty="0" err="1" smtClean="0"/>
              <a:t>Cilet</a:t>
            </a:r>
            <a:r>
              <a:rPr lang="en-US" dirty="0" smtClean="0"/>
              <a:t> </a:t>
            </a:r>
            <a:r>
              <a:rPr lang="en-US" dirty="0" err="1" smtClean="0"/>
              <a:t>jane</a:t>
            </a:r>
            <a:r>
              <a:rPr lang="en-US" dirty="0" smtClean="0"/>
              <a:t> </a:t>
            </a:r>
            <a:r>
              <a:rPr lang="en-US" dirty="0" err="1" smtClean="0"/>
              <a:t>komponentet</a:t>
            </a:r>
            <a:r>
              <a:rPr lang="en-US" dirty="0" smtClean="0"/>
              <a:t> ne </a:t>
            </a:r>
            <a:r>
              <a:rPr lang="en-US" dirty="0" err="1" smtClean="0"/>
              <a:t>sherbimin</a:t>
            </a:r>
            <a:r>
              <a:rPr lang="en-US" dirty="0" smtClean="0"/>
              <a:t> AD FS?</a:t>
            </a:r>
            <a:endParaRPr lang="en-US" dirty="0"/>
          </a:p>
          <a:p>
            <a:r>
              <a:rPr lang="en-US" dirty="0" smtClean="0"/>
              <a:t>Si </a:t>
            </a:r>
            <a:r>
              <a:rPr lang="en-US" dirty="0" err="1" smtClean="0"/>
              <a:t>ofrohet</a:t>
            </a:r>
            <a:r>
              <a:rPr lang="en-US" dirty="0" smtClean="0"/>
              <a:t> </a:t>
            </a:r>
            <a:r>
              <a:rPr lang="en-US" dirty="0" err="1" smtClean="0"/>
              <a:t>sherbimi</a:t>
            </a:r>
            <a:r>
              <a:rPr lang="en-US" dirty="0" smtClean="0"/>
              <a:t> </a:t>
            </a:r>
            <a:r>
              <a:rPr lang="en-US" dirty="0" err="1" smtClean="0"/>
              <a:t>i</a:t>
            </a:r>
            <a:r>
              <a:rPr lang="en-US" dirty="0" smtClean="0"/>
              <a:t> </a:t>
            </a:r>
            <a:r>
              <a:rPr lang="en-US" dirty="0" err="1" smtClean="0"/>
              <a:t>identitetit</a:t>
            </a:r>
            <a:r>
              <a:rPr lang="en-US" dirty="0" smtClean="0"/>
              <a:t> </a:t>
            </a:r>
            <a:r>
              <a:rPr lang="en-US" dirty="0" err="1" smtClean="0"/>
              <a:t>te</a:t>
            </a:r>
            <a:r>
              <a:rPr lang="en-US" dirty="0" smtClean="0"/>
              <a:t> federates ne </a:t>
            </a:r>
            <a:r>
              <a:rPr lang="en-US" dirty="0" err="1" smtClean="0"/>
              <a:t>nje</a:t>
            </a:r>
            <a:r>
              <a:rPr lang="en-US" dirty="0" smtClean="0"/>
              <a:t> </a:t>
            </a:r>
            <a:r>
              <a:rPr lang="en-US" dirty="0" err="1" smtClean="0"/>
              <a:t>skenar</a:t>
            </a:r>
            <a:r>
              <a:rPr lang="en-US" dirty="0" smtClean="0"/>
              <a:t> B2B</a:t>
            </a:r>
            <a:endParaRPr lang="en-US" dirty="0"/>
          </a:p>
          <a:p>
            <a:r>
              <a:rPr lang="en-US" dirty="0" smtClean="0"/>
              <a:t>Si </a:t>
            </a:r>
            <a:r>
              <a:rPr lang="en-US" dirty="0" err="1" smtClean="0"/>
              <a:t>shkon</a:t>
            </a:r>
            <a:r>
              <a:rPr lang="en-US" dirty="0" smtClean="0"/>
              <a:t> </a:t>
            </a:r>
            <a:r>
              <a:rPr lang="en-US" dirty="0" err="1" smtClean="0"/>
              <a:t>trafiku</a:t>
            </a:r>
            <a:r>
              <a:rPr lang="en-US" dirty="0" smtClean="0"/>
              <a:t> ne </a:t>
            </a:r>
            <a:r>
              <a:rPr lang="en-US" dirty="0" err="1" smtClean="0"/>
              <a:t>sherbimin</a:t>
            </a:r>
            <a:r>
              <a:rPr lang="en-US" dirty="0" smtClean="0"/>
              <a:t> federate AD </a:t>
            </a:r>
            <a:r>
              <a:rPr lang="en-US" dirty="0"/>
              <a:t>FS </a:t>
            </a:r>
            <a:r>
              <a:rPr lang="en-US" dirty="0" smtClean="0"/>
              <a:t>ne </a:t>
            </a:r>
            <a:r>
              <a:rPr lang="en-US" dirty="0" err="1" smtClean="0"/>
              <a:t>nje</a:t>
            </a:r>
            <a:r>
              <a:rPr lang="en-US" dirty="0" smtClean="0"/>
              <a:t> </a:t>
            </a:r>
            <a:r>
              <a:rPr lang="en-US" dirty="0" err="1" smtClean="0"/>
              <a:t>skenar</a:t>
            </a:r>
            <a:r>
              <a:rPr lang="en-US" dirty="0" smtClean="0"/>
              <a:t> B2B</a:t>
            </a:r>
            <a:endParaRPr lang="en-US" dirty="0"/>
          </a:p>
          <a:p>
            <a:r>
              <a:rPr lang="en-US" dirty="0" smtClean="0"/>
              <a:t>Si e </a:t>
            </a:r>
            <a:r>
              <a:rPr lang="en-US" dirty="0" err="1" smtClean="0"/>
              <a:t>ofron</a:t>
            </a:r>
            <a:r>
              <a:rPr lang="en-US" dirty="0" smtClean="0"/>
              <a:t> </a:t>
            </a:r>
            <a:r>
              <a:rPr lang="en-US" dirty="0" err="1" smtClean="0"/>
              <a:t>sherbimi</a:t>
            </a:r>
            <a:r>
              <a:rPr lang="en-US" dirty="0" smtClean="0"/>
              <a:t> federate </a:t>
            </a:r>
            <a:r>
              <a:rPr lang="en-US" dirty="0"/>
              <a:t>AD FS </a:t>
            </a:r>
            <a:r>
              <a:rPr lang="en-US" dirty="0" smtClean="0"/>
              <a:t>Web </a:t>
            </a:r>
            <a:r>
              <a:rPr lang="en-US" dirty="0" err="1" smtClean="0"/>
              <a:t>nje</a:t>
            </a:r>
            <a:r>
              <a:rPr lang="en-US" dirty="0" smtClean="0"/>
              <a:t> </a:t>
            </a:r>
            <a:r>
              <a:rPr lang="en-US" dirty="0" err="1" smtClean="0"/>
              <a:t>logim</a:t>
            </a:r>
            <a:r>
              <a:rPr lang="en-US" dirty="0" smtClean="0"/>
              <a:t> </a:t>
            </a:r>
            <a:r>
              <a:rPr lang="en-US" dirty="0" err="1" smtClean="0"/>
              <a:t>te</a:t>
            </a:r>
            <a:r>
              <a:rPr lang="en-US" dirty="0" smtClean="0"/>
              <a:t> </a:t>
            </a:r>
            <a:r>
              <a:rPr lang="en-US" dirty="0" err="1" smtClean="0"/>
              <a:t>vetem</a:t>
            </a:r>
            <a:endParaRPr lang="en-US" dirty="0"/>
          </a:p>
          <a:p>
            <a:r>
              <a:rPr lang="en-US" dirty="0" err="1" smtClean="0"/>
              <a:t>Integrimi</a:t>
            </a:r>
            <a:r>
              <a:rPr lang="en-US" dirty="0" smtClean="0"/>
              <a:t> AD </a:t>
            </a:r>
            <a:r>
              <a:rPr lang="en-US" dirty="0"/>
              <a:t>FS </a:t>
            </a:r>
            <a:r>
              <a:rPr lang="en-US" dirty="0" err="1" smtClean="0"/>
              <a:t>dhr</a:t>
            </a:r>
            <a:r>
              <a:rPr lang="en-US" dirty="0" smtClean="0"/>
              <a:t> </a:t>
            </a:r>
            <a:r>
              <a:rPr lang="en-US" dirty="0"/>
              <a:t>AD RMS</a:t>
            </a:r>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056372" y="5987205"/>
            <a:ext cx="1847574" cy="739030"/>
          </a:xfrm>
          <a:prstGeom prst="rect">
            <a:avLst/>
          </a:prstGeom>
        </p:spPr>
      </p:pic>
    </p:spTree>
    <p:custDataLst>
      <p:tags r:id="rId1"/>
    </p:custDataLst>
    <p:extLst>
      <p:ext uri="{BB962C8B-B14F-4D97-AF65-F5344CB8AC3E}">
        <p14:creationId xmlns="" xmlns:p14="http://schemas.microsoft.com/office/powerpoint/2010/main" val="2567143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err="1" smtClean="0"/>
              <a:t>Cfare</a:t>
            </a:r>
            <a:r>
              <a:rPr lang="en-US" dirty="0" smtClean="0"/>
              <a:t> </a:t>
            </a:r>
            <a:r>
              <a:rPr lang="en-US" dirty="0" err="1" smtClean="0"/>
              <a:t>eshte</a:t>
            </a:r>
            <a:r>
              <a:rPr lang="en-US" dirty="0" smtClean="0"/>
              <a:t> </a:t>
            </a:r>
            <a:r>
              <a:rPr lang="en-US" dirty="0" err="1" smtClean="0"/>
              <a:t>lidhja</a:t>
            </a:r>
            <a:r>
              <a:rPr lang="en-US" dirty="0" smtClean="0"/>
              <a:t> e </a:t>
            </a:r>
            <a:r>
              <a:rPr lang="en-US" dirty="0" err="1" smtClean="0"/>
              <a:t>besimit</a:t>
            </a:r>
            <a:r>
              <a:rPr lang="en-US" dirty="0" smtClean="0"/>
              <a:t> federate? </a:t>
            </a:r>
          </a:p>
        </p:txBody>
      </p:sp>
      <p:pic>
        <p:nvPicPr>
          <p:cNvPr id="10243" name="Picture 5" descr="Interne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67389" y="2784475"/>
            <a:ext cx="981075" cy="973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2006" name="Oval 6"/>
          <p:cNvSpPr>
            <a:spLocks noChangeArrowheads="1"/>
          </p:cNvSpPr>
          <p:nvPr/>
        </p:nvSpPr>
        <p:spPr bwMode="auto">
          <a:xfrm>
            <a:off x="7437439" y="1490663"/>
            <a:ext cx="2943225" cy="3536950"/>
          </a:xfrm>
          <a:prstGeom prst="ellipse">
            <a:avLst/>
          </a:prstGeom>
          <a:gradFill rotWithShape="1">
            <a:gsLst>
              <a:gs pos="0">
                <a:srgbClr val="BBCDE3">
                  <a:gamma/>
                  <a:tint val="63529"/>
                  <a:invGamma/>
                </a:srgbClr>
              </a:gs>
              <a:gs pos="100000">
                <a:srgbClr val="BBCDE3"/>
              </a:gs>
            </a:gsLst>
            <a:path path="shape">
              <a:fillToRect l="50000" t="50000" r="50000" b="50000"/>
            </a:path>
          </a:gradFill>
          <a:ln w="9525">
            <a:solidFill>
              <a:srgbClr val="808080"/>
            </a:solidFill>
            <a:round/>
            <a:headEnd/>
            <a:tailEnd/>
          </a:ln>
          <a:effectLst>
            <a:outerShdw dist="35921" dir="2700000" algn="ctr" rotWithShape="0">
              <a:srgbClr val="ADADAD"/>
            </a:outerShdw>
          </a:effectLst>
        </p:spPr>
        <p:txBody>
          <a:bodyPr wrap="none" anchor="ctr"/>
          <a:lstStyle/>
          <a:p>
            <a:pPr>
              <a:defRPr/>
            </a:pPr>
            <a:endParaRPr lang="en-US">
              <a:latin typeface="Segoe UI Light" panose="020B0502040204020203" pitchFamily="34" charset="0"/>
              <a:cs typeface="Segoe UI Light" panose="020B0502040204020203" pitchFamily="34" charset="0"/>
            </a:endParaRPr>
          </a:p>
        </p:txBody>
      </p:sp>
      <p:sp>
        <p:nvSpPr>
          <p:cNvPr id="1152009" name="Oval 9"/>
          <p:cNvSpPr>
            <a:spLocks noChangeArrowheads="1"/>
          </p:cNvSpPr>
          <p:nvPr/>
        </p:nvSpPr>
        <p:spPr bwMode="auto">
          <a:xfrm>
            <a:off x="1917701" y="1490663"/>
            <a:ext cx="2943225" cy="3536950"/>
          </a:xfrm>
          <a:prstGeom prst="ellipse">
            <a:avLst/>
          </a:prstGeom>
          <a:gradFill rotWithShape="1">
            <a:gsLst>
              <a:gs pos="0">
                <a:srgbClr val="BBCDE3">
                  <a:gamma/>
                  <a:tint val="63529"/>
                  <a:invGamma/>
                </a:srgbClr>
              </a:gs>
              <a:gs pos="100000">
                <a:srgbClr val="BBCDE3"/>
              </a:gs>
            </a:gsLst>
            <a:path path="shape">
              <a:fillToRect l="50000" t="50000" r="50000" b="50000"/>
            </a:path>
          </a:gradFill>
          <a:ln w="9525">
            <a:solidFill>
              <a:srgbClr val="808080"/>
            </a:solidFill>
            <a:round/>
            <a:headEnd/>
            <a:tailEnd/>
          </a:ln>
          <a:effectLst>
            <a:outerShdw dist="35921" dir="2700000" algn="ctr" rotWithShape="0">
              <a:srgbClr val="ADADAD"/>
            </a:outerShdw>
          </a:effectLst>
        </p:spPr>
        <p:txBody>
          <a:bodyPr wrap="none" anchor="ctr"/>
          <a:lstStyle/>
          <a:p>
            <a:pPr>
              <a:defRPr/>
            </a:pPr>
            <a:endParaRPr lang="en-US">
              <a:latin typeface="Segoe UI Light" panose="020B0502040204020203" pitchFamily="34" charset="0"/>
              <a:cs typeface="Segoe UI Light" panose="020B0502040204020203" pitchFamily="34" charset="0"/>
            </a:endParaRPr>
          </a:p>
        </p:txBody>
      </p:sp>
      <p:pic>
        <p:nvPicPr>
          <p:cNvPr id="10247" name="Picture 10" descr="Firewall0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46676" y="2438400"/>
            <a:ext cx="550863" cy="160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p:nvGrpSpPr>
        <p:grpSpPr>
          <a:xfrm>
            <a:off x="9080500" y="1963917"/>
            <a:ext cx="1025525" cy="1322881"/>
            <a:chOff x="8878889" y="1861644"/>
            <a:chExt cx="1025525" cy="1322881"/>
          </a:xfrm>
        </p:grpSpPr>
        <p:sp>
          <p:nvSpPr>
            <p:cNvPr id="10245" name="AutoShape 8"/>
            <p:cNvSpPr>
              <a:spLocks noChangeArrowheads="1"/>
            </p:cNvSpPr>
            <p:nvPr/>
          </p:nvSpPr>
          <p:spPr bwMode="auto">
            <a:xfrm>
              <a:off x="8878889" y="2640013"/>
              <a:ext cx="1025525" cy="544512"/>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600" b="0" dirty="0">
                  <a:latin typeface="Segoe UI Light" panose="020B0502040204020203" pitchFamily="34" charset="0"/>
                  <a:cs typeface="Segoe UI Light" panose="020B0502040204020203" pitchFamily="34" charset="0"/>
                </a:rPr>
                <a:t>Web Server</a:t>
              </a:r>
            </a:p>
          </p:txBody>
        </p:sp>
        <p:pic>
          <p:nvPicPr>
            <p:cNvPr id="10248" name="Picture 12" descr="Serve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941593" y="1861644"/>
              <a:ext cx="655638"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50" name="AutoShape 17"/>
          <p:cNvSpPr>
            <a:spLocks noChangeArrowheads="1"/>
          </p:cNvSpPr>
          <p:nvPr/>
        </p:nvSpPr>
        <p:spPr bwMode="auto">
          <a:xfrm>
            <a:off x="2236788" y="5281614"/>
            <a:ext cx="2298700" cy="585787"/>
          </a:xfrm>
          <a:prstGeom prst="roundRect">
            <a:avLst>
              <a:gd name="adj" fmla="val 4167"/>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b="0" dirty="0">
                <a:latin typeface="Segoe UI Light" panose="020B0502040204020203" pitchFamily="34" charset="0"/>
                <a:cs typeface="Segoe UI Light" panose="020B0502040204020203" pitchFamily="34" charset="0"/>
              </a:rPr>
              <a:t>Account Partner Organization</a:t>
            </a:r>
          </a:p>
        </p:txBody>
      </p:sp>
      <p:sp>
        <p:nvSpPr>
          <p:cNvPr id="10251" name="AutoShape 18"/>
          <p:cNvSpPr>
            <a:spLocks noChangeArrowheads="1"/>
          </p:cNvSpPr>
          <p:nvPr/>
        </p:nvSpPr>
        <p:spPr bwMode="auto">
          <a:xfrm>
            <a:off x="8023225" y="5281614"/>
            <a:ext cx="2114550" cy="585787"/>
          </a:xfrm>
          <a:prstGeom prst="roundRect">
            <a:avLst>
              <a:gd name="adj" fmla="val 4167"/>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b="0" dirty="0">
                <a:latin typeface="Segoe UI Light" panose="020B0502040204020203" pitchFamily="34" charset="0"/>
                <a:cs typeface="Segoe UI Light" panose="020B0502040204020203" pitchFamily="34" charset="0"/>
              </a:rPr>
              <a:t>Resource Partner Organization</a:t>
            </a:r>
          </a:p>
        </p:txBody>
      </p:sp>
      <p:grpSp>
        <p:nvGrpSpPr>
          <p:cNvPr id="4" name="Group 3"/>
          <p:cNvGrpSpPr/>
          <p:nvPr/>
        </p:nvGrpSpPr>
        <p:grpSpPr>
          <a:xfrm>
            <a:off x="8012540" y="3014542"/>
            <a:ext cx="1525587" cy="1734962"/>
            <a:chOff x="8276431" y="3076082"/>
            <a:chExt cx="1525587" cy="1734962"/>
          </a:xfrm>
        </p:grpSpPr>
        <p:sp>
          <p:nvSpPr>
            <p:cNvPr id="10249" name="AutoShape 16"/>
            <p:cNvSpPr>
              <a:spLocks noChangeArrowheads="1"/>
            </p:cNvSpPr>
            <p:nvPr/>
          </p:nvSpPr>
          <p:spPr bwMode="auto">
            <a:xfrm>
              <a:off x="8276431" y="4039269"/>
              <a:ext cx="1525587" cy="771775"/>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600" b="0" dirty="0" err="1" smtClean="0">
                  <a:latin typeface="Segoe UI Light" panose="020B0502040204020203" pitchFamily="34" charset="0"/>
                  <a:cs typeface="Segoe UI Light" panose="020B0502040204020203" pitchFamily="34" charset="0"/>
                </a:rPr>
                <a:t>Serveri</a:t>
              </a:r>
              <a:r>
                <a:rPr lang="en-US" sz="1600" b="0" dirty="0" smtClean="0">
                  <a:latin typeface="Segoe UI Light" panose="020B0502040204020203" pitchFamily="34" charset="0"/>
                  <a:cs typeface="Segoe UI Light" panose="020B0502040204020203" pitchFamily="34" charset="0"/>
                </a:rPr>
                <a:t> federate </a:t>
              </a:r>
              <a:r>
                <a:rPr lang="en-US" sz="1600" b="0" dirty="0" err="1" smtClean="0">
                  <a:latin typeface="Segoe UI Light" panose="020B0502040204020203" pitchFamily="34" charset="0"/>
                  <a:cs typeface="Segoe UI Light" panose="020B0502040204020203" pitchFamily="34" charset="0"/>
                </a:rPr>
                <a:t>i</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burimeve</a:t>
              </a:r>
              <a:endParaRPr lang="en-US" sz="1600" b="0" dirty="0">
                <a:latin typeface="Segoe UI Light" panose="020B0502040204020203" pitchFamily="34" charset="0"/>
                <a:cs typeface="Segoe UI Light" panose="020B0502040204020203" pitchFamily="34" charset="0"/>
              </a:endParaRPr>
            </a:p>
          </p:txBody>
        </p:sp>
        <p:pic>
          <p:nvPicPr>
            <p:cNvPr id="10252" name="Picture 20" descr="Serve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397001" y="3076082"/>
              <a:ext cx="776287" cy="912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 name="Group 2"/>
          <p:cNvGrpSpPr/>
          <p:nvPr/>
        </p:nvGrpSpPr>
        <p:grpSpPr>
          <a:xfrm>
            <a:off x="3043237" y="3130639"/>
            <a:ext cx="1530350" cy="1695031"/>
            <a:chOff x="3101975" y="2877889"/>
            <a:chExt cx="1530350" cy="1695031"/>
          </a:xfrm>
        </p:grpSpPr>
        <p:pic>
          <p:nvPicPr>
            <p:cNvPr id="10253" name="Picture 21" descr="Serve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299618" y="2877889"/>
              <a:ext cx="776288" cy="912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4" name="AutoShape 22"/>
            <p:cNvSpPr>
              <a:spLocks noChangeArrowheads="1"/>
            </p:cNvSpPr>
            <p:nvPr/>
          </p:nvSpPr>
          <p:spPr bwMode="auto">
            <a:xfrm>
              <a:off x="3101975" y="3801145"/>
              <a:ext cx="1530350" cy="771775"/>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600" b="0" dirty="0" err="1" smtClean="0">
                  <a:latin typeface="Segoe UI Light" panose="020B0502040204020203" pitchFamily="34" charset="0"/>
                  <a:cs typeface="Segoe UI Light" panose="020B0502040204020203" pitchFamily="34" charset="0"/>
                </a:rPr>
                <a:t>Serveri</a:t>
              </a:r>
              <a:r>
                <a:rPr lang="en-US" sz="1600" b="0" dirty="0" smtClean="0">
                  <a:latin typeface="Segoe UI Light" panose="020B0502040204020203" pitchFamily="34" charset="0"/>
                  <a:cs typeface="Segoe UI Light" panose="020B0502040204020203" pitchFamily="34" charset="0"/>
                </a:rPr>
                <a:t> federate </a:t>
              </a:r>
              <a:r>
                <a:rPr lang="en-US" sz="1600" b="0" dirty="0" err="1" smtClean="0">
                  <a:latin typeface="Segoe UI Light" panose="020B0502040204020203" pitchFamily="34" charset="0"/>
                  <a:cs typeface="Segoe UI Light" panose="020B0502040204020203" pitchFamily="34" charset="0"/>
                </a:rPr>
                <a:t>i</a:t>
              </a:r>
              <a:r>
                <a:rPr lang="en-US" sz="1600" b="0" dirty="0" smtClean="0">
                  <a:latin typeface="Segoe UI Light" panose="020B0502040204020203" pitchFamily="34" charset="0"/>
                  <a:cs typeface="Segoe UI Light" panose="020B0502040204020203" pitchFamily="34" charset="0"/>
                </a:rPr>
                <a:t> </a:t>
              </a:r>
              <a:r>
                <a:rPr lang="en-US" sz="1600" b="0" dirty="0" err="1" smtClean="0">
                  <a:latin typeface="Segoe UI Light" panose="020B0502040204020203" pitchFamily="34" charset="0"/>
                  <a:cs typeface="Segoe UI Light" panose="020B0502040204020203" pitchFamily="34" charset="0"/>
                </a:rPr>
                <a:t>llogarive</a:t>
              </a:r>
              <a:r>
                <a:rPr lang="en-US" sz="1600" b="0" dirty="0" smtClean="0">
                  <a:latin typeface="Segoe UI Light" panose="020B0502040204020203" pitchFamily="34" charset="0"/>
                  <a:cs typeface="Segoe UI Light" panose="020B0502040204020203" pitchFamily="34" charset="0"/>
                </a:rPr>
                <a:t> </a:t>
              </a:r>
              <a:endParaRPr lang="en-US" sz="1600" b="0" dirty="0">
                <a:latin typeface="Segoe UI Light" panose="020B0502040204020203" pitchFamily="34" charset="0"/>
                <a:cs typeface="Segoe UI Light" panose="020B0502040204020203" pitchFamily="34" charset="0"/>
              </a:endParaRPr>
            </a:p>
          </p:txBody>
        </p:sp>
      </p:grpSp>
      <p:grpSp>
        <p:nvGrpSpPr>
          <p:cNvPr id="2" name="Group 1"/>
          <p:cNvGrpSpPr/>
          <p:nvPr/>
        </p:nvGrpSpPr>
        <p:grpSpPr>
          <a:xfrm>
            <a:off x="2392362" y="1833900"/>
            <a:ext cx="1190626" cy="1075988"/>
            <a:chOff x="2008188" y="2246314"/>
            <a:chExt cx="1190626" cy="1075988"/>
          </a:xfrm>
        </p:grpSpPr>
        <p:pic>
          <p:nvPicPr>
            <p:cNvPr id="1152026" name="Picture 26"/>
            <p:cNvPicPr>
              <a:picLocks noChangeAspect="1" noChangeArrowheads="1"/>
            </p:cNvPicPr>
            <p:nvPr/>
          </p:nvPicPr>
          <p:blipFill>
            <a:blip r:embed="rId8" cstate="print"/>
            <a:srcRect/>
            <a:stretch>
              <a:fillRect/>
            </a:stretch>
          </p:blipFill>
          <p:spPr bwMode="auto">
            <a:xfrm>
              <a:off x="2108200" y="2246314"/>
              <a:ext cx="781050" cy="688975"/>
            </a:xfrm>
            <a:prstGeom prst="rect">
              <a:avLst/>
            </a:prstGeom>
            <a:noFill/>
            <a:ln w="9525" algn="ctr">
              <a:noFill/>
              <a:miter lim="800000"/>
              <a:headEnd/>
              <a:tailEnd/>
            </a:ln>
            <a:effectLst>
              <a:outerShdw dist="35921" dir="2700000" algn="ctr" rotWithShape="0">
                <a:srgbClr val="AFAFAF"/>
              </a:outerShdw>
            </a:effectLst>
          </p:spPr>
        </p:pic>
        <p:pic>
          <p:nvPicPr>
            <p:cNvPr id="1152027" name="Picture 27"/>
            <p:cNvPicPr>
              <a:picLocks noChangeAspect="1" noChangeArrowheads="1"/>
            </p:cNvPicPr>
            <p:nvPr/>
          </p:nvPicPr>
          <p:blipFill>
            <a:blip r:embed="rId9" cstate="print"/>
            <a:srcRect/>
            <a:stretch>
              <a:fillRect/>
            </a:stretch>
          </p:blipFill>
          <p:spPr bwMode="auto">
            <a:xfrm>
              <a:off x="2611439" y="2617789"/>
              <a:ext cx="587375" cy="384175"/>
            </a:xfrm>
            <a:prstGeom prst="rect">
              <a:avLst/>
            </a:prstGeom>
            <a:noFill/>
            <a:ln w="9525" algn="ctr">
              <a:noFill/>
              <a:miter lim="800000"/>
              <a:headEnd/>
              <a:tailEnd/>
            </a:ln>
            <a:effectLst>
              <a:outerShdw dist="35921" dir="2700000" algn="ctr" rotWithShape="0">
                <a:srgbClr val="AFAFAF"/>
              </a:outerShdw>
            </a:effectLst>
          </p:spPr>
        </p:pic>
        <p:sp>
          <p:nvSpPr>
            <p:cNvPr id="10257" name="AutoShape 28"/>
            <p:cNvSpPr>
              <a:spLocks noChangeArrowheads="1"/>
            </p:cNvSpPr>
            <p:nvPr/>
          </p:nvSpPr>
          <p:spPr bwMode="auto">
            <a:xfrm>
              <a:off x="2008188" y="3002298"/>
              <a:ext cx="1009650" cy="320004"/>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pPr>
              <a:r>
                <a:rPr lang="en-US" sz="1600" b="0">
                  <a:latin typeface="Segoe UI Light" panose="020B0502040204020203" pitchFamily="34" charset="0"/>
                  <a:cs typeface="Segoe UI Light" panose="020B0502040204020203" pitchFamily="34" charset="0"/>
                </a:rPr>
                <a:t>AD DS</a:t>
              </a:r>
            </a:p>
          </p:txBody>
        </p:sp>
      </p:grpSp>
      <p:pic>
        <p:nvPicPr>
          <p:cNvPr id="10258" name="Picture 29" descr="Firewall0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89738" y="2432050"/>
            <a:ext cx="550862" cy="160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2030" name="Line 30"/>
          <p:cNvSpPr>
            <a:spLocks noChangeShapeType="1"/>
          </p:cNvSpPr>
          <p:nvPr/>
        </p:nvSpPr>
        <p:spPr bwMode="auto">
          <a:xfrm flipH="1">
            <a:off x="4513264" y="3305176"/>
            <a:ext cx="3341687" cy="17463"/>
          </a:xfrm>
          <a:prstGeom prst="line">
            <a:avLst/>
          </a:prstGeom>
          <a:noFill/>
          <a:ln w="282575">
            <a:solidFill>
              <a:srgbClr val="339966"/>
            </a:solidFill>
            <a:round/>
            <a:headEnd/>
            <a:tailEnd type="triangle" w="sm" len="sm"/>
          </a:ln>
          <a:effectLst>
            <a:outerShdw dist="35921" dir="2700000" algn="ctr" rotWithShape="0">
              <a:srgbClr val="AFAFAF"/>
            </a:outerShdw>
          </a:effectLst>
        </p:spPr>
        <p:txBody>
          <a:bodyPr lIns="182880" rIns="182880" anchor="ctr"/>
          <a:lstStyle/>
          <a:p>
            <a:pPr>
              <a:defRPr/>
            </a:pPr>
            <a:endParaRPr lang="en-US">
              <a:latin typeface="Segoe UI Light" panose="020B0502040204020203" pitchFamily="34" charset="0"/>
              <a:cs typeface="Segoe UI Light" panose="020B0502040204020203" pitchFamily="34" charset="0"/>
            </a:endParaRPr>
          </a:p>
        </p:txBody>
      </p:sp>
      <p:sp>
        <p:nvSpPr>
          <p:cNvPr id="10260" name="AutoShape 31"/>
          <p:cNvSpPr>
            <a:spLocks noChangeArrowheads="1"/>
          </p:cNvSpPr>
          <p:nvPr/>
        </p:nvSpPr>
        <p:spPr bwMode="auto">
          <a:xfrm>
            <a:off x="5022850" y="3156286"/>
            <a:ext cx="2605088" cy="320004"/>
          </a:xfrm>
          <a:prstGeom prst="roundRect">
            <a:avLst>
              <a:gd name="adj" fmla="val 41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nSpc>
                <a:spcPct val="90000"/>
              </a:lnSpc>
              <a:spcBef>
                <a:spcPct val="40000"/>
              </a:spcBef>
            </a:pPr>
            <a:r>
              <a:rPr lang="en-US" sz="1600" b="0">
                <a:solidFill>
                  <a:schemeClr val="bg1"/>
                </a:solidFill>
                <a:latin typeface="Segoe UI Light" panose="020B0502040204020203" pitchFamily="34" charset="0"/>
                <a:cs typeface="Segoe UI Light" panose="020B0502040204020203" pitchFamily="34" charset="0"/>
              </a:rPr>
              <a:t>Federation Trust</a:t>
            </a:r>
          </a:p>
        </p:txBody>
      </p:sp>
      <p:pic>
        <p:nvPicPr>
          <p:cNvPr id="22" name="Picture 21"/>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 xmlns:p14="http://schemas.microsoft.com/office/powerpoint/2010/main" val="18585088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2372953C8DDD4DA31FD599B3FC6041" ma:contentTypeVersion="0" ma:contentTypeDescription="Create a new document." ma:contentTypeScope="" ma:versionID="6b74ad2281637a75594514b58e8c5741">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1E883A-E289-4452-9CF4-598C1FADE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FD8F0E2-9D01-4AC1-BAD8-F2DF20AA4AD0}">
  <ds:schemaRefs>
    <ds:schemaRef ds:uri="http://schemas.microsoft.com/sharepoint/v3/contenttype/forms"/>
  </ds:schemaRefs>
</ds:datastoreItem>
</file>

<file path=customXml/itemProps3.xml><?xml version="1.0" encoding="utf-8"?>
<ds:datastoreItem xmlns:ds="http://schemas.openxmlformats.org/officeDocument/2006/customXml" ds:itemID="{69CBC53E-7550-4F12-88A6-694577C03EA2}">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30810</TotalTime>
  <Words>1656</Words>
  <Application>Microsoft Office PowerPoint</Application>
  <PresentationFormat>Custom</PresentationFormat>
  <Paragraphs>221</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Te kuptojme “Active Directory”</vt:lpstr>
      <vt:lpstr>Slide 2</vt:lpstr>
      <vt:lpstr>Cesthje:</vt:lpstr>
      <vt:lpstr>Ceshtja 1</vt:lpstr>
      <vt:lpstr>Cfare eshte identiteti federate?</vt:lpstr>
      <vt:lpstr>Cfare jane skenaret e identitetit te federates? </vt:lpstr>
      <vt:lpstr>Benefite te shperndarjes se sherbimeve federate  AD FS </vt:lpstr>
      <vt:lpstr>Ceshtja 2</vt:lpstr>
      <vt:lpstr>Cfare eshte lidhja e besimit federate? </vt:lpstr>
      <vt:lpstr>Cfare jane komponentet e sherbimit federate AD FS ?</vt:lpstr>
      <vt:lpstr>Si ofron AD FS Identitet Federate ne nje skenar B2B</vt:lpstr>
      <vt:lpstr>Si kalontrafiku AD FS ne nje skenar Business to Business</vt:lpstr>
      <vt:lpstr>Ceshtja 3 </vt:lpstr>
      <vt:lpstr>Opsionet e konfigurimit te sherbimit federate</vt:lpstr>
      <vt:lpstr>Cfare jane politikat e besimit ne sherbimet federate?</vt:lpstr>
      <vt:lpstr>Opsionet e konfigurimit per agjentitn web Proxy ne sherbimet federte</vt:lpstr>
      <vt:lpstr>Cfare jane ankesat per sherbimet federate AD FS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Gartland</dc:creator>
  <cp:lastModifiedBy>lushi</cp:lastModifiedBy>
  <cp:revision>205</cp:revision>
  <dcterms:created xsi:type="dcterms:W3CDTF">2013-02-15T23:12:42Z</dcterms:created>
  <dcterms:modified xsi:type="dcterms:W3CDTF">2018-05-23T14:43:24Z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0x0101001C2372953C8DDD4DA31FD599B3FC6041</vt:lpwstr>
  </property>
  <property fmtid="{D5CDD505-2E9C-101B-9397-08002B2CF9AE}" pid="3" name="IsMyDocuments">
    <vt:bool>true</vt:bool>
  </property>
  <property fmtid="{D5CDD505-2E9C-101B-9397-08002B2CF9AE}" pid="4" name="ArticulateGUID">
    <vt:lpwstr>60418E4F-A64D-4727-88E6-C3707668E981</vt:lpwstr>
  </property>
  <property fmtid="{D5CDD505-2E9C-101B-9397-08002B2CF9AE}" pid="5" name="ArticulatePath">
    <vt:lpwstr>AD-4-L9</vt:lpwstr>
  </property>
</Properties>
</file>