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11/12/2018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11/12/2018</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11/12/2018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11/12/2018</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11/12/2018</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11/12/2018</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11/12/2018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Rrjeta</a:t>
            </a:r>
            <a:r>
              <a:rPr lang="en-US" dirty="0" smtClean="0"/>
              <a:t> </a:t>
            </a:r>
            <a:r>
              <a:rPr lang="en-US" dirty="0" err="1" smtClean="0"/>
              <a:t>Kompjuterike</a:t>
            </a:r>
            <a:r>
              <a:rPr lang="en-US" dirty="0" smtClean="0"/>
              <a:t> 2</a:t>
            </a:r>
            <a:endParaRPr lang="en-US" dirty="0"/>
          </a:p>
        </p:txBody>
      </p:sp>
      <p:sp>
        <p:nvSpPr>
          <p:cNvPr id="3" name="Subtitle 2"/>
          <p:cNvSpPr>
            <a:spLocks noGrp="1"/>
          </p:cNvSpPr>
          <p:nvPr>
            <p:ph type="subTitle" idx="1"/>
          </p:nvPr>
        </p:nvSpPr>
        <p:spPr/>
        <p:txBody>
          <a:bodyPr/>
          <a:lstStyle/>
          <a:p>
            <a:r>
              <a:rPr lang="en-US" smtClean="0"/>
              <a:t>LEKSIONI </a:t>
            </a:r>
            <a:r>
              <a:rPr lang="en-US" smtClean="0"/>
              <a:t>4</a:t>
            </a:r>
            <a:endParaRPr lang="en-US" dirty="0" smtClean="0"/>
          </a:p>
          <a:p>
            <a:r>
              <a:rPr lang="en-US" dirty="0" smtClean="0"/>
              <a:t>FRIDA GJERMENI</a:t>
            </a:r>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lstStyle/>
          <a:p>
            <a:r>
              <a:rPr lang="sq-AL" dirty="0" smtClean="0"/>
              <a:t>Shtresa e Aplikimit dhe Protokollet e Saj</a:t>
            </a:r>
            <a:endParaRPr lang="en-US" dirty="0"/>
          </a:p>
        </p:txBody>
      </p:sp>
      <p:sp>
        <p:nvSpPr>
          <p:cNvPr id="3" name="Content Placeholder 2"/>
          <p:cNvSpPr>
            <a:spLocks noGrp="1"/>
          </p:cNvSpPr>
          <p:nvPr>
            <p:ph sz="quarter" idx="1"/>
          </p:nvPr>
        </p:nvSpPr>
        <p:spPr>
          <a:xfrm>
            <a:off x="457200" y="1600200"/>
            <a:ext cx="8229600" cy="4873752"/>
          </a:xfrm>
        </p:spPr>
        <p:txBody>
          <a:bodyPr>
            <a:normAutofit fontScale="92500" lnSpcReduction="20000"/>
          </a:bodyPr>
          <a:lstStyle/>
          <a:p>
            <a:r>
              <a:rPr lang="sq-AL" dirty="0" smtClean="0"/>
              <a:t>Funksioni i shtresës së aplikacionit është të marrë kërkesa dhe të dhëna nga një përdorues</a:t>
            </a:r>
            <a:endParaRPr lang="en-US" dirty="0" smtClean="0"/>
          </a:p>
          <a:p>
            <a:r>
              <a:rPr lang="sq-AL" dirty="0" smtClean="0"/>
              <a:t>Të dërgojë kërkesa dhe të dhëna, duke i zbritur ato në shtresat e poshtme të modelit OSI</a:t>
            </a:r>
            <a:endParaRPr lang="en-US" dirty="0" smtClean="0"/>
          </a:p>
          <a:p>
            <a:r>
              <a:rPr lang="sq-AL" dirty="0" smtClean="0"/>
              <a:t>Shërbimet më të zakonshme të kësaj shtrese janë ndarja e skedarëve, printim dokumentash, aksesim faqesh Interneti apo dërgim e</a:t>
            </a:r>
            <a:r>
              <a:rPr lang="en-US" dirty="0" smtClean="0"/>
              <a:t>-</a:t>
            </a:r>
            <a:r>
              <a:rPr lang="sq-AL" dirty="0" smtClean="0"/>
              <a:t>mail-esh </a:t>
            </a:r>
            <a:endParaRPr lang="en-US" dirty="0" smtClean="0"/>
          </a:p>
          <a:p>
            <a:r>
              <a:rPr lang="en-US" sz="2800" b="1" i="1" dirty="0" smtClean="0"/>
              <a:t>Word, Excel </a:t>
            </a:r>
            <a:r>
              <a:rPr lang="en-US" sz="2800" b="1" i="1" dirty="0" err="1" smtClean="0"/>
              <a:t>jane</a:t>
            </a:r>
            <a:r>
              <a:rPr lang="en-US" sz="2800" b="1" i="1" dirty="0" smtClean="0"/>
              <a:t> </a:t>
            </a:r>
            <a:r>
              <a:rPr lang="en-US" sz="2800" b="1" i="1" dirty="0" err="1" smtClean="0"/>
              <a:t>sherbime</a:t>
            </a:r>
            <a:r>
              <a:rPr lang="en-US" sz="2800" b="1" i="1" dirty="0" smtClean="0"/>
              <a:t> </a:t>
            </a:r>
            <a:r>
              <a:rPr lang="en-US" sz="2800" b="1" i="1" dirty="0" err="1" smtClean="0"/>
              <a:t>te</a:t>
            </a:r>
            <a:r>
              <a:rPr lang="en-US" sz="2800" b="1" i="1" dirty="0" smtClean="0"/>
              <a:t> </a:t>
            </a:r>
            <a:r>
              <a:rPr lang="en-US" sz="2800" b="1" i="1" dirty="0" err="1" smtClean="0"/>
              <a:t>shtreses</a:t>
            </a:r>
            <a:r>
              <a:rPr lang="en-US" sz="2800" b="1" i="1" dirty="0" smtClean="0"/>
              <a:t> se </a:t>
            </a:r>
            <a:r>
              <a:rPr lang="en-US" sz="2800" b="1" i="1" dirty="0" err="1" smtClean="0"/>
              <a:t>Aplikacionit</a:t>
            </a:r>
            <a:r>
              <a:rPr lang="en-US" sz="2800" b="1" i="1" dirty="0" smtClean="0"/>
              <a:t>???</a:t>
            </a:r>
          </a:p>
          <a:p>
            <a:r>
              <a:rPr lang="sq-AL" dirty="0" smtClean="0"/>
              <a:t>Kërkesa për përdorimin e rrjetit si p.sh. kërkesa për të aksesuar një faqe web, </a:t>
            </a:r>
            <a:endParaRPr lang="en-US" dirty="0" smtClean="0"/>
          </a:p>
          <a:p>
            <a:r>
              <a:rPr lang="sq-AL" dirty="0" smtClean="0"/>
              <a:t>kërkesa për të dërguar një email duke përdorur SMTP, </a:t>
            </a:r>
            <a:endParaRPr lang="en-US" dirty="0" smtClean="0"/>
          </a:p>
          <a:p>
            <a:r>
              <a:rPr lang="sq-AL" dirty="0" smtClean="0"/>
              <a:t>kërkesa e një aplikacioni që ka nevojë të hapë file nga një drive rrjeti</a:t>
            </a:r>
            <a:endParaRPr lang="en-US" b="1" i="1" dirty="0" smtClean="0"/>
          </a:p>
          <a:p>
            <a:endParaRPr lang="en-US" sz="2800" b="1" i="1"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t>Domain Name System (DNS)</a:t>
            </a:r>
            <a:r>
              <a:rPr lang="en-US" dirty="0" smtClean="0"/>
              <a:t/>
            </a:r>
            <a:br>
              <a:rPr lang="en-US" dirty="0" smtClean="0"/>
            </a:br>
            <a:endParaRPr lang="en-US" dirty="0"/>
          </a:p>
        </p:txBody>
      </p:sp>
      <p:sp>
        <p:nvSpPr>
          <p:cNvPr id="3" name="Content Placeholder 2"/>
          <p:cNvSpPr>
            <a:spLocks noGrp="1"/>
          </p:cNvSpPr>
          <p:nvPr>
            <p:ph sz="quarter" idx="1"/>
          </p:nvPr>
        </p:nvSpPr>
        <p:spPr>
          <a:xfrm>
            <a:off x="228600" y="1066800"/>
            <a:ext cx="8458200" cy="5407152"/>
          </a:xfrm>
        </p:spPr>
        <p:txBody>
          <a:bodyPr>
            <a:normAutofit fontScale="92500" lnSpcReduction="20000"/>
          </a:bodyPr>
          <a:lstStyle/>
          <a:p>
            <a:r>
              <a:rPr lang="en-US" dirty="0" err="1" smtClean="0"/>
              <a:t>Adresat</a:t>
            </a:r>
            <a:r>
              <a:rPr lang="en-US" dirty="0" smtClean="0"/>
              <a:t> IP (IPv4, IPv6) </a:t>
            </a:r>
            <a:r>
              <a:rPr lang="en-US" dirty="0" err="1" smtClean="0"/>
              <a:t>te</a:t>
            </a:r>
            <a:r>
              <a:rPr lang="en-US" dirty="0" smtClean="0"/>
              <a:t> </a:t>
            </a:r>
            <a:r>
              <a:rPr lang="en-US" dirty="0" err="1" smtClean="0"/>
              <a:t>veshtira</a:t>
            </a:r>
            <a:r>
              <a:rPr lang="en-US" dirty="0" smtClean="0"/>
              <a:t> ne </a:t>
            </a:r>
            <a:r>
              <a:rPr lang="en-US" dirty="0" err="1" smtClean="0"/>
              <a:t>formatin</a:t>
            </a:r>
            <a:r>
              <a:rPr lang="en-US" dirty="0" smtClean="0"/>
              <a:t> e </a:t>
            </a:r>
            <a:r>
              <a:rPr lang="en-US" dirty="0" err="1" smtClean="0"/>
              <a:t>tyre</a:t>
            </a:r>
            <a:r>
              <a:rPr lang="en-US" dirty="0" smtClean="0"/>
              <a:t> per </a:t>
            </a:r>
            <a:r>
              <a:rPr lang="en-US" dirty="0" err="1" smtClean="0"/>
              <a:t>tu</a:t>
            </a:r>
            <a:r>
              <a:rPr lang="en-US" dirty="0" smtClean="0"/>
              <a:t> </a:t>
            </a:r>
            <a:r>
              <a:rPr lang="en-US" dirty="0" err="1" smtClean="0"/>
              <a:t>mbatur</a:t>
            </a:r>
            <a:r>
              <a:rPr lang="en-US" dirty="0" smtClean="0"/>
              <a:t> mend ne </a:t>
            </a:r>
            <a:r>
              <a:rPr lang="en-US" dirty="0" err="1" smtClean="0"/>
              <a:t>identifikimin</a:t>
            </a:r>
            <a:r>
              <a:rPr lang="en-US" dirty="0" smtClean="0"/>
              <a:t> e </a:t>
            </a:r>
            <a:r>
              <a:rPr lang="en-US" dirty="0" err="1" smtClean="0"/>
              <a:t>hosteve</a:t>
            </a:r>
            <a:r>
              <a:rPr lang="en-US" dirty="0" smtClean="0"/>
              <a:t>.</a:t>
            </a:r>
          </a:p>
          <a:p>
            <a:r>
              <a:rPr lang="en-US" dirty="0" smtClean="0"/>
              <a:t>Ne internet </a:t>
            </a:r>
            <a:r>
              <a:rPr lang="en-US" dirty="0" err="1" smtClean="0"/>
              <a:t>identifikohen</a:t>
            </a:r>
            <a:r>
              <a:rPr lang="en-US" dirty="0" smtClean="0"/>
              <a:t> </a:t>
            </a:r>
            <a:r>
              <a:rPr lang="en-US" dirty="0" err="1" smtClean="0"/>
              <a:t>hostet</a:t>
            </a:r>
            <a:r>
              <a:rPr lang="en-US" dirty="0" smtClean="0"/>
              <a:t> </a:t>
            </a:r>
            <a:r>
              <a:rPr lang="en-US" dirty="0" err="1" smtClean="0"/>
              <a:t>nepermjet</a:t>
            </a:r>
            <a:r>
              <a:rPr lang="en-US" dirty="0" smtClean="0"/>
              <a:t> </a:t>
            </a:r>
            <a:r>
              <a:rPr lang="en-US" dirty="0" err="1" smtClean="0"/>
              <a:t>emrave</a:t>
            </a:r>
            <a:r>
              <a:rPr lang="en-US" dirty="0" smtClean="0"/>
              <a:t> </a:t>
            </a:r>
            <a:r>
              <a:rPr lang="en-US" dirty="0" err="1" smtClean="0"/>
              <a:t>si</a:t>
            </a:r>
            <a:r>
              <a:rPr lang="en-US" dirty="0" smtClean="0"/>
              <a:t> per </a:t>
            </a:r>
            <a:r>
              <a:rPr lang="en-US" dirty="0" err="1" smtClean="0"/>
              <a:t>kliente</a:t>
            </a:r>
            <a:r>
              <a:rPr lang="en-US" dirty="0" smtClean="0"/>
              <a:t> </a:t>
            </a:r>
            <a:r>
              <a:rPr lang="en-US" dirty="0" err="1" smtClean="0"/>
              <a:t>ashtu</a:t>
            </a:r>
            <a:r>
              <a:rPr lang="en-US" dirty="0" smtClean="0"/>
              <a:t> </a:t>
            </a:r>
            <a:r>
              <a:rPr lang="en-US" dirty="0" err="1" smtClean="0"/>
              <a:t>edhe</a:t>
            </a:r>
            <a:r>
              <a:rPr lang="en-US" dirty="0" smtClean="0"/>
              <a:t> </a:t>
            </a:r>
            <a:r>
              <a:rPr lang="en-US" dirty="0" err="1" smtClean="0"/>
              <a:t>servera</a:t>
            </a:r>
            <a:r>
              <a:rPr lang="en-US" dirty="0" smtClean="0"/>
              <a:t>.</a:t>
            </a:r>
          </a:p>
          <a:p>
            <a:r>
              <a:rPr lang="en-US" dirty="0" err="1" smtClean="0"/>
              <a:t>Qe</a:t>
            </a:r>
            <a:r>
              <a:rPr lang="en-US" dirty="0" smtClean="0"/>
              <a:t> </a:t>
            </a:r>
            <a:r>
              <a:rPr lang="en-US" dirty="0" err="1" smtClean="0"/>
              <a:t>te</a:t>
            </a:r>
            <a:r>
              <a:rPr lang="en-US" dirty="0" smtClean="0"/>
              <a:t> </a:t>
            </a:r>
            <a:r>
              <a:rPr lang="en-US" dirty="0" err="1" smtClean="0"/>
              <a:t>perdoren</a:t>
            </a:r>
            <a:r>
              <a:rPr lang="en-US" dirty="0" smtClean="0"/>
              <a:t> </a:t>
            </a:r>
            <a:r>
              <a:rPr lang="en-US" dirty="0" err="1" smtClean="0"/>
              <a:t>protokollet</a:t>
            </a:r>
            <a:r>
              <a:rPr lang="en-US" dirty="0" smtClean="0"/>
              <a:t> </a:t>
            </a:r>
            <a:r>
              <a:rPr lang="en-US" dirty="0" err="1" smtClean="0"/>
              <a:t>si</a:t>
            </a:r>
            <a:r>
              <a:rPr lang="en-US" dirty="0" smtClean="0"/>
              <a:t> IP </a:t>
            </a:r>
            <a:r>
              <a:rPr lang="en-US" dirty="0" err="1" smtClean="0"/>
              <a:t>duhet</a:t>
            </a:r>
            <a:r>
              <a:rPr lang="en-US" dirty="0" smtClean="0"/>
              <a:t> </a:t>
            </a:r>
            <a:r>
              <a:rPr lang="en-US" dirty="0" err="1" smtClean="0"/>
              <a:t>te</a:t>
            </a:r>
            <a:r>
              <a:rPr lang="en-US" dirty="0" smtClean="0"/>
              <a:t> </a:t>
            </a:r>
            <a:r>
              <a:rPr lang="en-US" dirty="0" err="1" smtClean="0"/>
              <a:t>realizohet</a:t>
            </a:r>
            <a:r>
              <a:rPr lang="en-US" dirty="0" smtClean="0"/>
              <a:t> </a:t>
            </a:r>
            <a:r>
              <a:rPr lang="en-US" b="1" i="1" dirty="0" err="1" smtClean="0"/>
              <a:t>zgjidhja</a:t>
            </a:r>
            <a:r>
              <a:rPr lang="en-US" b="1" i="1" dirty="0" smtClean="0"/>
              <a:t> e </a:t>
            </a:r>
            <a:r>
              <a:rPr lang="en-US" b="1" i="1" dirty="0" err="1" smtClean="0"/>
              <a:t>emrit</a:t>
            </a:r>
            <a:r>
              <a:rPr lang="en-US" b="1" i="1" dirty="0" smtClean="0"/>
              <a:t> (name resolution)</a:t>
            </a:r>
          </a:p>
          <a:p>
            <a:r>
              <a:rPr lang="sq-AL" dirty="0" smtClean="0"/>
              <a:t>Zgjidhj</a:t>
            </a:r>
            <a:r>
              <a:rPr lang="en-US" dirty="0" smtClean="0"/>
              <a:t>a</a:t>
            </a:r>
            <a:r>
              <a:rPr lang="sq-AL" dirty="0" smtClean="0"/>
              <a:t> </a:t>
            </a:r>
            <a:r>
              <a:rPr lang="en-US" dirty="0" smtClean="0"/>
              <a:t>e</a:t>
            </a:r>
            <a:r>
              <a:rPr lang="sq-AL" dirty="0" smtClean="0"/>
              <a:t> emrit në Internet</a:t>
            </a:r>
            <a:r>
              <a:rPr lang="en-US" dirty="0" smtClean="0"/>
              <a:t>-</a:t>
            </a:r>
            <a:r>
              <a:rPr lang="sq-AL" dirty="0" smtClean="0"/>
              <a:t>Sistem </a:t>
            </a:r>
            <a:r>
              <a:rPr lang="en-US" dirty="0" err="1" smtClean="0"/>
              <a:t>i</a:t>
            </a:r>
            <a:r>
              <a:rPr lang="sq-AL" dirty="0" smtClean="0"/>
              <a:t> shpërndarë bazës së të dhënave të njohur si Domain Name Sistem (DNS).</a:t>
            </a:r>
            <a:endParaRPr lang="en-US" dirty="0" smtClean="0"/>
          </a:p>
          <a:p>
            <a:r>
              <a:rPr lang="sq-AL" dirty="0" smtClean="0"/>
              <a:t>Shkallëzueshmëri</a:t>
            </a:r>
            <a:r>
              <a:rPr lang="en-US" dirty="0" smtClean="0"/>
              <a:t>a</a:t>
            </a:r>
            <a:r>
              <a:rPr lang="sq-AL" dirty="0" smtClean="0"/>
              <a:t>, emrat DNS janë hierarkike, siç janë serverat që mbështesin zgjidhjen e emrit</a:t>
            </a:r>
            <a:r>
              <a:rPr lang="en-US" dirty="0" smtClean="0"/>
              <a:t>.</a:t>
            </a:r>
          </a:p>
          <a:p>
            <a:r>
              <a:rPr lang="sq-AL" dirty="0" smtClean="0"/>
              <a:t>DNS është një shpërndarje e bazës së të dhënave klient / server në rrjet që është përdorur nga aplikacionet TCP / IP për të hartëzuar emrat e hosteve dhe adresat IP (dhe anasjelltas), </a:t>
            </a:r>
            <a:endParaRPr lang="en-US" dirty="0" smtClean="0"/>
          </a:p>
          <a:p>
            <a:r>
              <a:rPr lang="sq-AL" dirty="0" smtClean="0"/>
              <a:t>Për të siguruar informacion e rrugëzimit të postës elektronike, </a:t>
            </a:r>
            <a:endParaRPr lang="en-US" dirty="0" smtClean="0"/>
          </a:p>
          <a:p>
            <a:r>
              <a:rPr lang="sq-AL" dirty="0" smtClean="0"/>
              <a:t>Emërtimin e shërbimit dhe aftësi të tjera. </a:t>
            </a:r>
            <a:endParaRPr lang="en-US" b="1" i="1" dirty="0" smtClean="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6016752"/>
          </a:xfrm>
        </p:spPr>
        <p:txBody>
          <a:bodyPr/>
          <a:lstStyle/>
          <a:p>
            <a:r>
              <a:rPr lang="sq-AL" dirty="0" smtClean="0"/>
              <a:t>Term</a:t>
            </a:r>
            <a:r>
              <a:rPr lang="en-US" dirty="0" err="1" smtClean="0"/>
              <a:t>i</a:t>
            </a:r>
            <a:r>
              <a:rPr lang="sq-AL" dirty="0" smtClean="0"/>
              <a:t> </a:t>
            </a:r>
            <a:r>
              <a:rPr lang="en-US" dirty="0" smtClean="0"/>
              <a:t>“</a:t>
            </a:r>
            <a:r>
              <a:rPr lang="en-US" dirty="0" err="1" smtClean="0"/>
              <a:t>i</a:t>
            </a:r>
            <a:r>
              <a:rPr lang="sq-AL" dirty="0" smtClean="0"/>
              <a:t> shpërndarë</a:t>
            </a:r>
            <a:r>
              <a:rPr lang="en-US" dirty="0" smtClean="0"/>
              <a:t>”</a:t>
            </a:r>
            <a:r>
              <a:rPr lang="sq-AL" dirty="0" smtClean="0"/>
              <a:t> për shkak se nuk ka një vend të vetëm në Internet që di të gjitha informacionet</a:t>
            </a:r>
            <a:endParaRPr lang="en-US" dirty="0" smtClean="0"/>
          </a:p>
          <a:p>
            <a:r>
              <a:rPr lang="sq-AL" dirty="0" smtClean="0"/>
              <a:t>DNS ofron protokoll që lejon klientët dhe serverat për të komunikuar me njëri-tjetrin dhe gjithashtu një protokoll për të lejuar serverët për të shkëmbyer informacione.</a:t>
            </a:r>
            <a:endParaRPr lang="en-US" dirty="0" smtClean="0"/>
          </a:p>
          <a:p>
            <a:r>
              <a:rPr lang="sq-AL" dirty="0" smtClean="0"/>
              <a:t>Nga pikëpamja e një aplikimi, qasja në DNS është nëpërmjet një biblioteke të aplikimit e quajtur </a:t>
            </a:r>
            <a:r>
              <a:rPr lang="sq-AL" i="1" dirty="0" smtClean="0"/>
              <a:t>një zgjidhës</a:t>
            </a:r>
            <a:r>
              <a:rPr lang="sq-AL" dirty="0" smtClean="0"/>
              <a:t> (resolver). </a:t>
            </a:r>
            <a:endParaRPr lang="en-US" dirty="0" smtClean="0"/>
          </a:p>
          <a:p>
            <a:r>
              <a:rPr lang="sq-AL" dirty="0" smtClean="0"/>
              <a:t>Një aplikim duhet të konvertojë një emër të hostit në një adrese IPv4 dhe / ose IPv6 para se të mund t’i kërkojë TCP-se për të hapur një lidhje ose t’i dërgojë një datagram unicast duke përdorur UDP</a:t>
            </a:r>
            <a:endParaRPr lang="en-US" dirty="0" smtClean="0"/>
          </a:p>
          <a:p>
            <a:r>
              <a:rPr lang="sq-AL" dirty="0" smtClean="0"/>
              <a:t>Implementimet e protokollit TCP dhe IP nuk dinë asgjë në lidhje me DNS, ata veprojnë vetëm me adresa</a:t>
            </a:r>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915400" cy="1143000"/>
          </a:xfrm>
        </p:spPr>
        <p:txBody>
          <a:bodyPr>
            <a:normAutofit fontScale="90000"/>
          </a:bodyPr>
          <a:lstStyle/>
          <a:p>
            <a:r>
              <a:rPr lang="en-US" b="1" dirty="0" smtClean="0"/>
              <a:t>DHCP-Dynamic Host Configuration Protocol</a:t>
            </a:r>
            <a:r>
              <a:rPr lang="en-US" dirty="0" smtClean="0"/>
              <a:t/>
            </a:r>
            <a:br>
              <a:rPr lang="en-US" dirty="0" smtClean="0"/>
            </a:br>
            <a:endParaRPr lang="en-US" dirty="0"/>
          </a:p>
        </p:txBody>
      </p:sp>
      <p:sp>
        <p:nvSpPr>
          <p:cNvPr id="3" name="Content Placeholder 2"/>
          <p:cNvSpPr>
            <a:spLocks noGrp="1"/>
          </p:cNvSpPr>
          <p:nvPr>
            <p:ph sz="quarter" idx="1"/>
          </p:nvPr>
        </p:nvSpPr>
        <p:spPr>
          <a:xfrm>
            <a:off x="0" y="1600200"/>
            <a:ext cx="9144000" cy="4873752"/>
          </a:xfrm>
        </p:spPr>
        <p:txBody>
          <a:bodyPr>
            <a:normAutofit fontScale="92500" lnSpcReduction="10000"/>
          </a:bodyPr>
          <a:lstStyle/>
          <a:p>
            <a:r>
              <a:rPr lang="sq-AL" dirty="0" smtClean="0"/>
              <a:t>Është një protokoll klienti / server i cili automatikisht punon mbi protokollin Internet Protocol (IP) me adresën e tij IP dhe informacione të tjera të konfigurimit të lidhur siç janë subnet mask dhe gateway default</a:t>
            </a:r>
            <a:endParaRPr lang="en-US" dirty="0" smtClean="0"/>
          </a:p>
          <a:p>
            <a:r>
              <a:rPr lang="sq-AL" dirty="0" smtClean="0"/>
              <a:t>DHCP lejon hostët të marrin informacionin e konfigurimit të kërkuar TCP / IP nga një server DHCP.</a:t>
            </a:r>
            <a:endParaRPr lang="en-US" dirty="0" smtClean="0"/>
          </a:p>
          <a:p>
            <a:pPr algn="ctr">
              <a:buNone/>
            </a:pPr>
            <a:r>
              <a:rPr lang="sq-AL" b="1" dirty="0" smtClean="0"/>
              <a:t>Pse përdoret DHCP?</a:t>
            </a:r>
            <a:endParaRPr lang="en-US" dirty="0" smtClean="0"/>
          </a:p>
          <a:p>
            <a:r>
              <a:rPr lang="sq-AL" dirty="0" smtClean="0"/>
              <a:t>Çdo pajisje në një rrjet TCP / IP duhet të ketë një adresë IP unicast unike për të hyrë në rrjet dhe burimet e saj.</a:t>
            </a:r>
            <a:endParaRPr lang="en-US" dirty="0" smtClean="0"/>
          </a:p>
          <a:p>
            <a:r>
              <a:rPr lang="sq-AL" dirty="0" smtClean="0"/>
              <a:t>Pa DHCP, adresat IP për kompjutera ose kompjutera të rinj që zhvendosen nga një subnet në një tjetër duhet të konfigurohen me dorë.</a:t>
            </a:r>
            <a:endParaRPr lang="en-US" dirty="0" smtClean="0"/>
          </a:p>
          <a:p>
            <a:r>
              <a:rPr lang="sq-AL" dirty="0" smtClean="0"/>
              <a:t>Adresat IP për kompjuterët që hiqen nga rrjeti duhet të rimbursohen manualisht.</a:t>
            </a:r>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382000" cy="6245352"/>
          </a:xfrm>
        </p:spPr>
        <p:txBody>
          <a:bodyPr>
            <a:normAutofit fontScale="92500" lnSpcReduction="20000"/>
          </a:bodyPr>
          <a:lstStyle/>
          <a:p>
            <a:r>
              <a:rPr lang="sq-AL" dirty="0" smtClean="0"/>
              <a:t>Me DHCP, i gjithë ky proces është i automatizuar dhe menaxhohet në mënyrë qendrore. </a:t>
            </a:r>
            <a:endParaRPr lang="en-US" dirty="0" smtClean="0"/>
          </a:p>
          <a:p>
            <a:r>
              <a:rPr lang="sq-AL" dirty="0" smtClean="0"/>
              <a:t>Serveri DHCP mban një pool të IP adresave dhe jep një adresë ndonjë klienti të mundësuar nga DHCP kur hyn në rrjet. </a:t>
            </a:r>
            <a:endParaRPr lang="en-US" dirty="0" smtClean="0"/>
          </a:p>
          <a:p>
            <a:r>
              <a:rPr lang="sq-AL" dirty="0" smtClean="0"/>
              <a:t>Për shkak se adresat IP janë dinamike dhe jo statike, adresat që nuk janë më në përdorim kthehen automatikisht në pool për rialokim.</a:t>
            </a:r>
            <a:endParaRPr lang="en-US" dirty="0" smtClean="0"/>
          </a:p>
          <a:p>
            <a:pPr>
              <a:buNone/>
            </a:pPr>
            <a:r>
              <a:rPr lang="sq-AL" dirty="0" smtClean="0"/>
              <a:t>Serveri DHCP ruan informacionin e konfigurimit në një bazë të dhënash që përfshin:</a:t>
            </a:r>
            <a:endParaRPr lang="en-US" dirty="0" smtClean="0"/>
          </a:p>
          <a:p>
            <a:pPr lvl="0"/>
            <a:r>
              <a:rPr lang="sq-AL" dirty="0" smtClean="0"/>
              <a:t>Parametrat e konfigurimit TCP / IP të vlefshëm për të gjithë klientët në rrjet.</a:t>
            </a:r>
            <a:endParaRPr lang="en-US" dirty="0" smtClean="0"/>
          </a:p>
          <a:p>
            <a:pPr lvl="0"/>
            <a:r>
              <a:rPr lang="sq-AL" dirty="0" smtClean="0"/>
              <a:t>IP adresat e vlefshme, të ruajtura në një pool për caktimin e klientëve, si dhe adresat e përjashtuara.</a:t>
            </a:r>
            <a:endParaRPr lang="en-US" dirty="0" smtClean="0"/>
          </a:p>
          <a:p>
            <a:pPr lvl="0"/>
            <a:r>
              <a:rPr lang="sq-AL" dirty="0" smtClean="0"/>
              <a:t>IP adresa të rezervuara të lidhura me klientë të veçantë DHCP. Kjo lejon caktimin e vazhdueshëm të një adrese të vetme IP tek një klient i vetëm DHCP.</a:t>
            </a:r>
            <a:endParaRPr lang="en-US" dirty="0" smtClean="0"/>
          </a:p>
          <a:p>
            <a:pPr lvl="0"/>
            <a:r>
              <a:rPr lang="sq-AL" dirty="0" smtClean="0"/>
              <a:t>Kohëzgjatja e qirasë ose kohëzgjatja për të cilën mund të përdoret adresa IP përpara se të kërkohet rinovimi i qirasë.</a:t>
            </a:r>
            <a:endParaRPr lang="en-US" dirty="0" smtClean="0"/>
          </a:p>
          <a:p>
            <a:endParaRPr lang="en-US" dirty="0" smtClean="0"/>
          </a:p>
          <a:p>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0" y="304800"/>
            <a:ext cx="9144000" cy="6553200"/>
          </a:xfrm>
        </p:spPr>
        <p:txBody>
          <a:bodyPr>
            <a:normAutofit fontScale="92500" lnSpcReduction="10000"/>
          </a:bodyPr>
          <a:lstStyle/>
          <a:p>
            <a:r>
              <a:rPr lang="sq-AL" dirty="0" smtClean="0"/>
              <a:t>Një klient i mundësuar nga DHCP, me pranimin e një oferte qiraje, pranon:</a:t>
            </a:r>
            <a:endParaRPr lang="en-US" dirty="0" smtClean="0"/>
          </a:p>
          <a:p>
            <a:pPr lvl="0"/>
            <a:r>
              <a:rPr lang="sq-AL" dirty="0" smtClean="0"/>
              <a:t>Një adresë IP e vlefshme për nën-rrjetin në të cilin është lidhur.</a:t>
            </a:r>
            <a:endParaRPr lang="en-US" dirty="0" smtClean="0"/>
          </a:p>
          <a:p>
            <a:pPr lvl="0"/>
            <a:r>
              <a:rPr lang="sq-AL" dirty="0" smtClean="0"/>
              <a:t>Opsionet e kërkuara DHCP, të cilat janë parametra shtesë që një server DHCP është konfiguruar për t'u caktuar klientëve. </a:t>
            </a:r>
            <a:endParaRPr lang="en-US" dirty="0" smtClean="0"/>
          </a:p>
          <a:p>
            <a:r>
              <a:rPr lang="sq-AL" dirty="0" smtClean="0"/>
              <a:t> Disa shembuj të opsioneve DHCP janë Router (default gateway), Servera DNS dhe DNS Domain Name. </a:t>
            </a:r>
            <a:endParaRPr lang="en-US" dirty="0" smtClean="0"/>
          </a:p>
          <a:p>
            <a:pPr algn="ctr"/>
            <a:r>
              <a:rPr lang="sq-AL" dirty="0" smtClean="0"/>
              <a:t> </a:t>
            </a:r>
            <a:r>
              <a:rPr lang="sq-AL" b="1" dirty="0" smtClean="0"/>
              <a:t>Përfitimet e DHCP</a:t>
            </a:r>
            <a:endParaRPr lang="en-US" b="1" dirty="0" smtClean="0"/>
          </a:p>
          <a:p>
            <a:r>
              <a:rPr lang="sq-AL" dirty="0" smtClean="0"/>
              <a:t>Redukton administrimin e rrjetit.</a:t>
            </a:r>
            <a:endParaRPr lang="en-US" dirty="0" smtClean="0"/>
          </a:p>
          <a:p>
            <a:pPr lvl="0"/>
            <a:r>
              <a:rPr lang="sq-AL" dirty="0" smtClean="0"/>
              <a:t>Konfigurimi i centralizuar dhe i automatizuar TCP / IP.</a:t>
            </a:r>
            <a:endParaRPr lang="en-US" dirty="0" smtClean="0"/>
          </a:p>
          <a:p>
            <a:pPr lvl="0"/>
            <a:r>
              <a:rPr lang="sq-AL" dirty="0" smtClean="0"/>
              <a:t>Aftësia për të përcaktuar konfigurimet TCP / IP nga një vend qendror</a:t>
            </a:r>
            <a:endParaRPr lang="en-US" dirty="0" smtClean="0"/>
          </a:p>
          <a:p>
            <a:r>
              <a:rPr lang="sq-AL" dirty="0" smtClean="0"/>
              <a:t>Aftësia për të caktuar një gamë të plotë të vlerave shtesë të konfigurimit TCP / IP me anë të opsioneve DHCP.</a:t>
            </a:r>
            <a:endParaRPr lang="en-US" dirty="0" smtClean="0"/>
          </a:p>
          <a:p>
            <a:pPr lvl="0"/>
            <a:r>
              <a:rPr lang="sq-AL" dirty="0" smtClean="0"/>
              <a:t>Trajtimi efikas i ndryshimeve të adresës IP për klientët që duhet të përditësohen shpesh</a:t>
            </a:r>
            <a:endParaRPr lang="en-US" dirty="0" smtClean="0"/>
          </a:p>
          <a:p>
            <a:pPr lvl="0"/>
            <a:r>
              <a:rPr lang="sq-AL" dirty="0" smtClean="0"/>
              <a:t>Dërgimi i mesazheve DHCP fillestare duke përdorur një agjent DHCP relay</a:t>
            </a:r>
            <a:endParaRPr lang="en-US" dirty="0" smtClean="0"/>
          </a:p>
          <a:p>
            <a:endParaRPr lang="en-US" dirty="0" smtClean="0"/>
          </a:p>
          <a:p>
            <a:endParaRPr lang="en-US" dirty="0" smtClean="0"/>
          </a:p>
          <a:p>
            <a:endParaRPr lang="en-US" dirty="0" smtClean="0"/>
          </a:p>
          <a:p>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914400"/>
          </a:xfrm>
        </p:spPr>
        <p:txBody>
          <a:bodyPr>
            <a:normAutofit fontScale="90000"/>
          </a:bodyPr>
          <a:lstStyle/>
          <a:p>
            <a:r>
              <a:rPr lang="en-US" b="1" dirty="0" smtClean="0"/>
              <a:t/>
            </a:r>
            <a:br>
              <a:rPr lang="en-US" b="1" dirty="0" smtClean="0"/>
            </a:br>
            <a:r>
              <a:rPr lang="en-US" b="1" dirty="0" smtClean="0"/>
              <a:t/>
            </a:r>
            <a:br>
              <a:rPr lang="en-US" b="1" dirty="0" smtClean="0"/>
            </a:br>
            <a:r>
              <a:rPr lang="sq-AL" b="1" dirty="0" smtClean="0"/>
              <a:t>Telenet </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1066800"/>
            <a:ext cx="8915400" cy="5407152"/>
          </a:xfrm>
        </p:spPr>
        <p:txBody>
          <a:bodyPr/>
          <a:lstStyle/>
          <a:p>
            <a:r>
              <a:rPr lang="sq-AL" dirty="0" smtClean="0"/>
              <a:t>Shfrytëzuesi i cili është i lidhur në Internet mundet që përmes programit përkatës (p. sh. Telenet  ose ndonjë tjetri) të kyçet (log in) në secilin kompjuter pa marrë parasysh se në cilin skaj të botës ndodhet </a:t>
            </a:r>
            <a:endParaRPr lang="en-US" dirty="0" smtClean="0"/>
          </a:p>
          <a:p>
            <a:r>
              <a:rPr lang="sq-AL" dirty="0" smtClean="0"/>
              <a:t>Ti shfrytëzojë shërbimet e tyre në kushtin  që ai kompjuter të jetë i lidhur në Internet dhe shfrytëzuesi të ketë leje t’u qaset në atë kompjuter. </a:t>
            </a:r>
            <a:endParaRPr lang="en-US" dirty="0" smtClean="0"/>
          </a:p>
          <a:p>
            <a:r>
              <a:rPr lang="sq-AL" dirty="0" smtClean="0"/>
              <a:t>Mënyra e tillë e punës është quajur </a:t>
            </a:r>
            <a:r>
              <a:rPr lang="sq-AL" b="1" dirty="0" smtClean="0"/>
              <a:t>“Punë në largësi” </a:t>
            </a:r>
            <a:r>
              <a:rPr lang="sq-AL" dirty="0" smtClean="0"/>
              <a:t>(ang </a:t>
            </a:r>
            <a:r>
              <a:rPr lang="sq-AL" b="1" dirty="0" smtClean="0"/>
              <a:t>Teleworking</a:t>
            </a:r>
            <a:r>
              <a:rPr lang="sq-AL" dirty="0" smtClean="0"/>
              <a:t>). </a:t>
            </a:r>
            <a:endParaRPr lang="en-US" dirty="0" smtClean="0"/>
          </a:p>
          <a:p>
            <a:r>
              <a:rPr lang="sq-AL" dirty="0" smtClean="0"/>
              <a:t>Përdorimi kryesor i Telnet-it që në largësi t’i konfigurojë dhe administrojë kompjuterët e kompanive. </a:t>
            </a:r>
            <a:endParaRPr lang="en-US" dirty="0" smtClean="0"/>
          </a:p>
          <a:p>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t>Secure Shell (SSH)</a:t>
            </a:r>
            <a:r>
              <a:rPr lang="en-US" b="1" dirty="0" smtClean="0"/>
              <a:t/>
            </a:r>
            <a:br>
              <a:rPr lang="en-US" b="1" dirty="0" smtClean="0"/>
            </a:br>
            <a:endParaRPr lang="en-US" dirty="0"/>
          </a:p>
        </p:txBody>
      </p:sp>
      <p:sp>
        <p:nvSpPr>
          <p:cNvPr id="3" name="Content Placeholder 2"/>
          <p:cNvSpPr>
            <a:spLocks noGrp="1"/>
          </p:cNvSpPr>
          <p:nvPr>
            <p:ph sz="quarter" idx="1"/>
          </p:nvPr>
        </p:nvSpPr>
        <p:spPr>
          <a:xfrm>
            <a:off x="457200" y="1066800"/>
            <a:ext cx="8229600" cy="5407152"/>
          </a:xfrm>
        </p:spPr>
        <p:txBody>
          <a:bodyPr/>
          <a:lstStyle/>
          <a:p>
            <a:r>
              <a:rPr lang="sq-AL" dirty="0" smtClean="0"/>
              <a:t>Është një alternative e sigurtë e Telnet-it</a:t>
            </a:r>
            <a:endParaRPr lang="en-US" dirty="0" smtClean="0"/>
          </a:p>
          <a:p>
            <a:r>
              <a:rPr lang="sq-AL" dirty="0" smtClean="0"/>
              <a:t>SSH ofron siguri me ane të </a:t>
            </a:r>
            <a:r>
              <a:rPr lang="en-US" dirty="0" smtClean="0"/>
              <a:t>e</a:t>
            </a:r>
            <a:r>
              <a:rPr lang="sq-AL" dirty="0" smtClean="0"/>
              <a:t>nkriptimit të te dhënave që udhetojne ndërmjet sistemeve</a:t>
            </a:r>
            <a:endParaRPr lang="en-US" dirty="0" smtClean="0"/>
          </a:p>
          <a:p>
            <a:r>
              <a:rPr lang="sq-AL" dirty="0" smtClean="0"/>
              <a:t>Vijne si shoqerues të sistemeve UNIX dhe Linux, </a:t>
            </a:r>
            <a:endParaRPr lang="en-US" dirty="0" smtClean="0"/>
          </a:p>
          <a:p>
            <a:r>
              <a:rPr lang="sq-AL" dirty="0" smtClean="0"/>
              <a:t>Implementimi i tij sot është i gjendshem edhe për platformat e njohura, perfshi ketu Windowsin dhe Macintoshin.</a:t>
            </a:r>
            <a:endParaRPr lang="en-US" dirty="0" smtClean="0"/>
          </a:p>
          <a:p>
            <a:r>
              <a:rPr lang="sq-AL" dirty="0" smtClean="0"/>
              <a:t>SSH është teknologjia themelore për protokollin e transferimit të filave në mënyrë të sigurtë</a:t>
            </a:r>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74</TotalTime>
  <Words>826</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Rrjeta Kompjuterike 2</vt:lpstr>
      <vt:lpstr>Shtresa e Aplikimit dhe Protokollet e Saj</vt:lpstr>
      <vt:lpstr>Domain Name System (DNS) </vt:lpstr>
      <vt:lpstr>Slide 4</vt:lpstr>
      <vt:lpstr>DHCP-Dynamic Host Configuration Protocol </vt:lpstr>
      <vt:lpstr>Slide 6</vt:lpstr>
      <vt:lpstr>Slide 7</vt:lpstr>
      <vt:lpstr>  Telenet  </vt:lpstr>
      <vt:lpstr>Secure Shell (SSH)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Rrjeta Kompjuterike 2</dc:title>
  <dc:creator>lushi</dc:creator>
  <cp:lastModifiedBy>lushi</cp:lastModifiedBy>
  <cp:revision>10</cp:revision>
  <dcterms:created xsi:type="dcterms:W3CDTF">2006-08-16T00:00:00Z</dcterms:created>
  <dcterms:modified xsi:type="dcterms:W3CDTF">2018-11-12T20:09:16Z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AC0AC552-AC5E-4B57-95D9-ECD66D59B3CF</vt:lpwstr>
  </property>
  <property fmtid="{D5CDD505-2E9C-101B-9397-08002B2CF9AE}" pid="3" name="ArticulatePath">
    <vt:lpwstr>Rrjeta 2-Leksion 4</vt:lpwstr>
  </property>
</Properties>
</file>