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02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Rrjeta</a:t>
            </a:r>
            <a:r>
              <a:rPr lang="en-US" dirty="0" smtClean="0"/>
              <a:t> </a:t>
            </a:r>
            <a:r>
              <a:rPr lang="en-US" dirty="0" err="1" smtClean="0"/>
              <a:t>Kompjuterike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Leksion</a:t>
            </a:r>
            <a:r>
              <a:rPr lang="en-US" dirty="0" smtClean="0"/>
              <a:t> 6</a:t>
            </a:r>
          </a:p>
          <a:p>
            <a:r>
              <a:rPr lang="en-US" dirty="0" err="1" smtClean="0"/>
              <a:t>Frida</a:t>
            </a:r>
            <a:r>
              <a:rPr lang="en-US" dirty="0" smtClean="0"/>
              <a:t> GJERMENI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r>
              <a:rPr lang="sq-AL" b="1" dirty="0" smtClean="0"/>
              <a:t>Siguria</a:t>
            </a:r>
            <a:r>
              <a:rPr lang="en-US" b="1" dirty="0" smtClean="0"/>
              <a:t>-SNMP</a:t>
            </a:r>
            <a:r>
              <a:rPr lang="sq-AL" dirty="0" smtClean="0"/>
              <a:t/>
            </a:r>
            <a:br>
              <a:rPr lang="sq-AL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8763000" cy="5559552"/>
          </a:xfrm>
        </p:spPr>
        <p:txBody>
          <a:bodyPr/>
          <a:lstStyle/>
          <a:p>
            <a:r>
              <a:rPr lang="sq-AL" b="1" dirty="0" smtClean="0"/>
              <a:t>SNMP</a:t>
            </a:r>
            <a:r>
              <a:rPr lang="sq-AL" dirty="0" smtClean="0"/>
              <a:t> na jep pak perkrahje në skemat e autentifikimit. </a:t>
            </a:r>
            <a:endParaRPr lang="en-US" dirty="0" smtClean="0"/>
          </a:p>
          <a:p>
            <a:r>
              <a:rPr lang="sq-AL" dirty="0" smtClean="0"/>
              <a:t>I përkrah vetëm dy skema të password: publik dhe privat</a:t>
            </a:r>
            <a:r>
              <a:rPr lang="sq-AL" dirty="0" smtClean="0"/>
              <a:t>.</a:t>
            </a:r>
            <a:endParaRPr lang="en-US" dirty="0" smtClean="0"/>
          </a:p>
          <a:p>
            <a:r>
              <a:rPr lang="sq-AL" dirty="0" smtClean="0"/>
              <a:t>Publik i lejon menaxherit të bëjë kërkesën vlerës së variablit, dhe privat mundëson që këto vlera t'i </a:t>
            </a:r>
            <a:r>
              <a:rPr lang="sq-AL" dirty="0" smtClean="0"/>
              <a:t>ndërrojmë</a:t>
            </a:r>
            <a:endParaRPr lang="en-US" dirty="0" smtClean="0"/>
          </a:p>
          <a:p>
            <a:r>
              <a:rPr lang="sq-AL" dirty="0" smtClean="0"/>
              <a:t>Këto parullat në SNMP quhen </a:t>
            </a:r>
            <a:r>
              <a:rPr lang="sq-AL" b="1" dirty="0" smtClean="0"/>
              <a:t>communitis</a:t>
            </a:r>
            <a:r>
              <a:rPr lang="sq-AL" dirty="0" smtClean="0"/>
              <a:t> (bashkësi). Secila pajisje e lidhur në rrjetë të menaxhuar me protokollin SNMP duhet ti ketë këto dy lloje të parullave.</a:t>
            </a:r>
            <a:endParaRPr lang="en-US" dirty="0" smtClean="0"/>
          </a:p>
          <a:p>
            <a:r>
              <a:rPr lang="sq-AL" b="1" dirty="0" smtClean="0"/>
              <a:t>MIB</a:t>
            </a:r>
            <a:r>
              <a:rPr lang="sq-AL" dirty="0" smtClean="0"/>
              <a:t> është një standart për grumbullimin e informacionit </a:t>
            </a:r>
            <a:r>
              <a:rPr lang="sq-AL" dirty="0" smtClean="0"/>
              <a:t>menaxhues</a:t>
            </a:r>
            <a:endParaRPr lang="en-US" dirty="0" smtClean="0"/>
          </a:p>
          <a:p>
            <a:r>
              <a:rPr lang="sq-AL" dirty="0" smtClean="0"/>
              <a:t>Një MIB ruan lokalisht tek një pajisje menaxhuese informacionin e grumbulluar nga një agjent </a:t>
            </a:r>
            <a:r>
              <a:rPr lang="sq-AL" dirty="0" smtClean="0"/>
              <a:t>menaxhimi</a:t>
            </a:r>
            <a:endParaRPr lang="en-US" dirty="0" smtClean="0"/>
          </a:p>
          <a:p>
            <a:r>
              <a:rPr lang="sq-AL" dirty="0" smtClean="0"/>
              <a:t>Një MIB ruan lokalisht tek një pajisje menaxhuese informacionin e grumbulluar nga një agjent menaxhimi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struktura e MIB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295400"/>
            <a:ext cx="6096000" cy="51784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 smtClean="0"/>
              <a:t>CISCO NETFLOW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r>
              <a:rPr lang="sq-AL" dirty="0" smtClean="0"/>
              <a:t>Kjo teknologji mundëson matjen e rrjedhjes së informacionit që kalon nëpër pajisje</a:t>
            </a:r>
            <a:r>
              <a:rPr lang="sq-AL" dirty="0" smtClean="0"/>
              <a:t>.</a:t>
            </a:r>
            <a:endParaRPr lang="en-US" dirty="0" smtClean="0"/>
          </a:p>
          <a:p>
            <a:r>
              <a:rPr lang="sq-AL" dirty="0" smtClean="0"/>
              <a:t>Një </a:t>
            </a:r>
            <a:r>
              <a:rPr lang="sq-AL" i="1" dirty="0" smtClean="0"/>
              <a:t>rrjedhje rrjeti</a:t>
            </a:r>
            <a:r>
              <a:rPr lang="sq-AL" dirty="0" smtClean="0"/>
              <a:t> është një rrymë njëdrejtimshe paketash ndërmjet burimit dhe </a:t>
            </a:r>
            <a:r>
              <a:rPr lang="sq-AL" dirty="0" smtClean="0"/>
              <a:t>destinacionit</a:t>
            </a:r>
            <a:endParaRPr lang="en-US" dirty="0" smtClean="0"/>
          </a:p>
          <a:p>
            <a:r>
              <a:rPr lang="sq-AL" dirty="0" smtClean="0"/>
              <a:t>Rrjedhja është shumë e imët apo e grimcuar, ajo mund të përcaktohet nga adresat IP burim dhe destinacion, numrat e portave burim dhe destinacion, lloji i protokollit, lloji i shërbimit (ToS-type of service), dhe ndërfaqja hyrëse. </a:t>
            </a:r>
            <a:endParaRPr lang="en-US" dirty="0" smtClean="0"/>
          </a:p>
          <a:p>
            <a:endParaRPr lang="en-US" dirty="0" smtClean="0"/>
          </a:p>
          <a:p>
            <a:r>
              <a:rPr lang="sq-AL" b="1" dirty="0" smtClean="0"/>
              <a:t>NetFlow (rrjedhja-e-rrjetit) ka dy elementë përbërës kyç:</a:t>
            </a:r>
            <a:endParaRPr lang="en-US" b="1" dirty="0" smtClean="0"/>
          </a:p>
          <a:p>
            <a:endParaRPr lang="en-US" dirty="0" smtClean="0"/>
          </a:p>
          <a:p>
            <a:pPr lvl="0" hangingPunct="0"/>
            <a:r>
              <a:rPr lang="sq-AL" dirty="0" smtClean="0"/>
              <a:t>NetFlow cache - depon e rrjedhjes së rrjetit - e cila ruan informacionin e rrjedhjes</a:t>
            </a:r>
            <a:endParaRPr lang="en-US" dirty="0" smtClean="0"/>
          </a:p>
          <a:p>
            <a:endParaRPr lang="en-US" dirty="0" smtClean="0"/>
          </a:p>
          <a:p>
            <a:pPr lvl="0" hangingPunct="0"/>
            <a:r>
              <a:rPr lang="sq-AL" dirty="0" smtClean="0"/>
              <a:t>Mekanizmin e eksportimit NetFlow - i cili i dërgon të dhënat e rrjedhjes për raportim, tek një grumbullues që menaxhon rrjetin.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382000" cy="6169152"/>
          </a:xfrm>
        </p:spPr>
        <p:txBody>
          <a:bodyPr/>
          <a:lstStyle/>
          <a:p>
            <a:r>
              <a:rPr lang="sq-AL" dirty="0" smtClean="0"/>
              <a:t>Rrjeti ka këto përfitime nga NetFlow</a:t>
            </a:r>
            <a:r>
              <a:rPr lang="sq-AL" dirty="0" smtClean="0"/>
              <a:t>:</a:t>
            </a:r>
            <a:endParaRPr lang="en-US" dirty="0" smtClean="0"/>
          </a:p>
          <a:p>
            <a:pPr lvl="0" hangingPunct="0"/>
            <a:r>
              <a:rPr lang="sq-AL" dirty="0" smtClean="0"/>
              <a:t>NetFlow mund të përdoret për të monitoruar të dhënat e rrjetit, përdorimin e aplikacioneve, dhe përdoruesit</a:t>
            </a:r>
            <a:r>
              <a:rPr lang="sq-AL" dirty="0" smtClean="0"/>
              <a:t>.</a:t>
            </a:r>
            <a:endParaRPr lang="en-US" dirty="0" smtClean="0"/>
          </a:p>
          <a:p>
            <a:pPr lvl="0" hangingPunct="0"/>
            <a:r>
              <a:rPr lang="sq-AL" dirty="0" smtClean="0"/>
              <a:t>NetFlow-cache i komuton paketat të cilat i përkasin një rrjedhje, duke bërë të mundur një përpunim më të shpejtë të këtyre paketave.</a:t>
            </a:r>
            <a:endParaRPr lang="en-US" dirty="0" smtClean="0"/>
          </a:p>
          <a:p>
            <a:pPr>
              <a:buNone/>
            </a:pPr>
            <a:r>
              <a:rPr lang="sq-AL" b="1" dirty="0" smtClean="0"/>
              <a:t>SYSLOG</a:t>
            </a:r>
            <a:endParaRPr lang="en-US" dirty="0" smtClean="0"/>
          </a:p>
          <a:p>
            <a:pPr>
              <a:buNone/>
            </a:pPr>
            <a:r>
              <a:rPr lang="sq-AL" dirty="0" smtClean="0"/>
              <a:t>Pajisjet e rrjetit cisco, që mund të jenë switch apo router, prodhojnë mesazhe me formatin si më poshtë:</a:t>
            </a:r>
            <a:endParaRPr lang="en-US" dirty="0" smtClean="0"/>
          </a:p>
          <a:p>
            <a:pPr>
              <a:buNone/>
            </a:pPr>
            <a:r>
              <a:rPr lang="sq-AL" b="1" dirty="0" smtClean="0"/>
              <a:t>mm/dd/yy:hh/mm/ss:%FACILITY-SUBFACILITY-SEVERITY-MNEMONIC:</a:t>
            </a:r>
            <a:endParaRPr lang="en-US" b="1" dirty="0" smtClean="0"/>
          </a:p>
          <a:p>
            <a:pPr>
              <a:buNone/>
            </a:pPr>
            <a:r>
              <a:rPr lang="sq-AL" b="1" dirty="0" smtClean="0"/>
              <a:t>Message-text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305800" cy="6016625"/>
          </a:xfrm>
        </p:spPr>
        <p:txBody>
          <a:bodyPr>
            <a:normAutofit fontScale="77500" lnSpcReduction="20000"/>
          </a:bodyPr>
          <a:lstStyle/>
          <a:p>
            <a:pPr lvl="0" hangingPunct="0"/>
            <a:r>
              <a:rPr lang="sq-AL" dirty="0" smtClean="0"/>
              <a:t>mm/dd/yy:hh/mm/ss - Tregon kohën e gjenerimit të mesazhit, nëse ky element është i aktivizuar.</a:t>
            </a:r>
            <a:endParaRPr lang="en-US" dirty="0" smtClean="0"/>
          </a:p>
          <a:p>
            <a:pPr lvl="0" hangingPunct="0"/>
            <a:r>
              <a:rPr lang="sq-AL" i="1" dirty="0" smtClean="0"/>
              <a:t>FACILITY</a:t>
            </a:r>
            <a:r>
              <a:rPr lang="sq-AL" dirty="0" smtClean="0"/>
              <a:t> - Tregon pajisjen fizike, ose protokollin, ose modulin e sistemit software të cilit i përket ky mesazh. Disa shembuj vlerash mund të jenë IP,IF (për ndërfaqen), dhe LINK (për DataLink)</a:t>
            </a:r>
            <a:endParaRPr lang="en-US" dirty="0" smtClean="0"/>
          </a:p>
          <a:p>
            <a:pPr lvl="0" hangingPunct="0"/>
            <a:r>
              <a:rPr lang="sq-AL" i="1" dirty="0" smtClean="0"/>
              <a:t>SEVERITY</a:t>
            </a:r>
            <a:r>
              <a:rPr lang="sq-AL" dirty="0" smtClean="0"/>
              <a:t> -  Ky është një numër që mund të marrë vlerat nga 0 - 7, i cili tregon rëndimin apo   vështirësinë e gjëndjes si në vijim </a:t>
            </a:r>
            <a:r>
              <a:rPr lang="sq-AL" dirty="0" smtClean="0"/>
              <a:t>:</a:t>
            </a:r>
            <a:endParaRPr lang="en-US" dirty="0" smtClean="0"/>
          </a:p>
          <a:p>
            <a:pPr lvl="1" hangingPunct="0"/>
            <a:r>
              <a:rPr lang="sq-AL" sz="2400" dirty="0" smtClean="0"/>
              <a:t>Urgjencë ( niveli 0 , i cili është edhe niveli më i lartë)</a:t>
            </a:r>
            <a:endParaRPr lang="en-US" sz="2400" dirty="0" smtClean="0"/>
          </a:p>
          <a:p>
            <a:pPr lvl="1" hangingPunct="0"/>
            <a:r>
              <a:rPr lang="sq-AL" sz="2400" dirty="0" smtClean="0"/>
              <a:t>Alarm (niveli 1)</a:t>
            </a:r>
            <a:endParaRPr lang="en-US" sz="2400" dirty="0" smtClean="0"/>
          </a:p>
          <a:p>
            <a:pPr lvl="1" hangingPunct="0"/>
            <a:r>
              <a:rPr lang="sq-AL" sz="2400" dirty="0" smtClean="0"/>
              <a:t>Kritike (niveli 2)</a:t>
            </a:r>
            <a:endParaRPr lang="en-US" sz="2400" dirty="0" smtClean="0"/>
          </a:p>
          <a:p>
            <a:pPr lvl="1" hangingPunct="0"/>
            <a:r>
              <a:rPr lang="sq-AL" sz="2400" dirty="0" smtClean="0"/>
              <a:t>Gabim (niveli 3</a:t>
            </a:r>
            <a:r>
              <a:rPr lang="sq-AL" sz="2400" dirty="0" smtClean="0"/>
              <a:t>)</a:t>
            </a:r>
            <a:endParaRPr lang="en-US" sz="2400" dirty="0" smtClean="0"/>
          </a:p>
          <a:p>
            <a:pPr lvl="1" hangingPunct="0"/>
            <a:r>
              <a:rPr lang="sq-AL" sz="2400" dirty="0" smtClean="0"/>
              <a:t>Kujdes (niveli 4</a:t>
            </a:r>
            <a:r>
              <a:rPr lang="sq-AL" sz="2400" dirty="0" smtClean="0"/>
              <a:t>)</a:t>
            </a:r>
            <a:endParaRPr lang="en-US" dirty="0" smtClean="0"/>
          </a:p>
          <a:p>
            <a:pPr lvl="1" hangingPunct="0"/>
            <a:r>
              <a:rPr lang="sq-AL" sz="2400" dirty="0" smtClean="0"/>
              <a:t>Njoftim (niveli 5)</a:t>
            </a:r>
            <a:endParaRPr lang="en-US" sz="2400" dirty="0" smtClean="0"/>
          </a:p>
          <a:p>
            <a:pPr lvl="1" hangingPunct="0"/>
            <a:r>
              <a:rPr lang="sq-AL" sz="2400" dirty="0" smtClean="0"/>
              <a:t>Informues (niveli 6)</a:t>
            </a:r>
            <a:endParaRPr lang="en-US" sz="2400" dirty="0" smtClean="0"/>
          </a:p>
          <a:p>
            <a:pPr lvl="1" hangingPunct="0"/>
            <a:r>
              <a:rPr lang="sq-AL" sz="2400" dirty="0" smtClean="0"/>
              <a:t>Rregullues-Debugging (niveli 7)</a:t>
            </a:r>
            <a:endParaRPr lang="en-US" sz="2400" dirty="0" smtClean="0"/>
          </a:p>
          <a:p>
            <a:pPr lvl="0" hangingPunct="0"/>
            <a:r>
              <a:rPr lang="sq-AL" i="1" dirty="0" smtClean="0"/>
              <a:t>MNEMONIC</a:t>
            </a:r>
            <a:r>
              <a:rPr lang="sq-AL" dirty="0" smtClean="0"/>
              <a:t> - Identifikon në mënyrë unike mesazhin e gabimit.</a:t>
            </a:r>
            <a:endParaRPr lang="en-US" dirty="0" smtClean="0"/>
          </a:p>
          <a:p>
            <a:pPr lvl="0" hangingPunct="0"/>
            <a:r>
              <a:rPr lang="sq-AL" i="1" dirty="0" smtClean="0"/>
              <a:t>Message-text</a:t>
            </a:r>
            <a:r>
              <a:rPr lang="sq-AL" dirty="0" smtClean="0"/>
              <a:t> - Këtu kemi një varg karakteresh apo tekst, i cili përshkruan me tej akoma ngjarjen që ka ndodhur, duke përfshirë këtu për shembull adresat, numrat e portave e kështu me radhë.</a:t>
            </a:r>
            <a:endParaRPr lang="en-US" dirty="0" smtClean="0"/>
          </a:p>
          <a:p>
            <a:r>
              <a:rPr lang="sq-AL" dirty="0" smtClean="0"/>
              <a:t> </a:t>
            </a:r>
            <a:endParaRPr lang="en-US" dirty="0" smtClean="0"/>
          </a:p>
          <a:p>
            <a:pPr hangingPunct="0"/>
            <a:r>
              <a:rPr lang="sq-AL" dirty="0" smtClean="0"/>
              <a:t> </a:t>
            </a:r>
            <a:endParaRPr lang="en-US" dirty="0" smtClean="0"/>
          </a:p>
          <a:p>
            <a:pPr lvl="1" hangingPunct="0"/>
            <a:endParaRPr lang="en-US" sz="2400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296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sq-AL" b="1" dirty="0" smtClean="0"/>
              <a:t>CISCOWORKS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330952"/>
          </a:xfrm>
        </p:spPr>
        <p:txBody>
          <a:bodyPr/>
          <a:lstStyle/>
          <a:p>
            <a:r>
              <a:rPr lang="sq-AL" dirty="0" smtClean="0"/>
              <a:t>CiscoWork është një aplikacion menaxhimi rrjeti</a:t>
            </a:r>
            <a:r>
              <a:rPr lang="sq-AL" dirty="0" smtClean="0"/>
              <a:t>.</a:t>
            </a:r>
            <a:endParaRPr lang="en-US" dirty="0" smtClean="0"/>
          </a:p>
          <a:p>
            <a:r>
              <a:rPr lang="sq-AL" b="1" dirty="0" smtClean="0"/>
              <a:t>CiscoWorks DFM (device fault manager</a:t>
            </a:r>
            <a:r>
              <a:rPr lang="sq-AL" b="1" dirty="0" smtClean="0"/>
              <a:t>)</a:t>
            </a:r>
            <a:endParaRPr lang="en-US" b="1" dirty="0" smtClean="0"/>
          </a:p>
          <a:p>
            <a:r>
              <a:rPr lang="sq-AL" b="1" dirty="0" smtClean="0"/>
              <a:t>CiscoWorks CM (campus manager</a:t>
            </a:r>
            <a:r>
              <a:rPr lang="sq-AL" b="1" dirty="0" smtClean="0"/>
              <a:t>)</a:t>
            </a:r>
            <a:endParaRPr lang="en-US" b="1" dirty="0" smtClean="0"/>
          </a:p>
          <a:p>
            <a:r>
              <a:rPr lang="sq-AL" b="1" dirty="0" smtClean="0"/>
              <a:t>CiscoWorks RME (resource manager essentials</a:t>
            </a:r>
            <a:r>
              <a:rPr lang="sq-AL" b="1" dirty="0" smtClean="0"/>
              <a:t>)</a:t>
            </a:r>
            <a:endParaRPr lang="en-US" b="1" dirty="0" smtClean="0"/>
          </a:p>
          <a:p>
            <a:r>
              <a:rPr lang="sq-AL" b="1" dirty="0" smtClean="0"/>
              <a:t>CiscoWorks IPM (internetwork performance monitor</a:t>
            </a:r>
            <a:r>
              <a:rPr lang="sq-AL" b="1" dirty="0" smtClean="0"/>
              <a:t>)</a:t>
            </a:r>
            <a:endParaRPr lang="en-US" b="1" dirty="0" smtClean="0"/>
          </a:p>
          <a:p>
            <a:r>
              <a:rPr lang="sq-AL" b="1" dirty="0" smtClean="0"/>
              <a:t>CiscoWorks CV (cisco view</a:t>
            </a:r>
            <a:r>
              <a:rPr lang="sq-AL" b="1" dirty="0" smtClean="0"/>
              <a:t>)</a:t>
            </a:r>
            <a:endParaRPr lang="en-US" b="1" dirty="0" smtClean="0"/>
          </a:p>
          <a:p>
            <a:r>
              <a:rPr lang="sq-AL" b="1" smtClean="0"/>
              <a:t>CiscoWorks CS (common services)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sq-AL" b="1" dirty="0" smtClean="0"/>
              <a:t>Menaxhimi i Rrjeteve. Protokolli SNMP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3752"/>
          </a:xfrm>
        </p:spPr>
        <p:txBody>
          <a:bodyPr>
            <a:normAutofit lnSpcReduction="10000"/>
          </a:bodyPr>
          <a:lstStyle/>
          <a:p>
            <a:r>
              <a:rPr lang="sq-AL" dirty="0" smtClean="0"/>
              <a:t>Menaxhimin </a:t>
            </a:r>
            <a:r>
              <a:rPr lang="sq-AL" dirty="0" smtClean="0"/>
              <a:t>dhe monitorimin e pajisjeve të patjetersushme të rrjetës siç janë ruterat, suiçet, hub-at, serverët si dhe çdo  pajisje tjetër me rëndësi në rrjetë</a:t>
            </a:r>
            <a:r>
              <a:rPr lang="sq-AL" dirty="0" smtClean="0"/>
              <a:t>.</a:t>
            </a:r>
            <a:endParaRPr lang="en-US" dirty="0" smtClean="0"/>
          </a:p>
          <a:p>
            <a:r>
              <a:rPr lang="sq-AL" dirty="0" smtClean="0"/>
              <a:t>Monitorimi i trafikut të rrjetës është po ashtu një pikë e rëndësishme për t'i gjetur problemet e sigurisë në </a:t>
            </a:r>
            <a:r>
              <a:rPr lang="sq-AL" dirty="0" smtClean="0"/>
              <a:t>rrjetë</a:t>
            </a:r>
            <a:endParaRPr lang="en-US" dirty="0" smtClean="0"/>
          </a:p>
          <a:p>
            <a:r>
              <a:rPr lang="sq-AL" dirty="0" smtClean="0"/>
              <a:t>Menaxhimi efektiv i rrjetit është një ndër elementët kritik në suksesin e bizneset e ditëve të sotme, të cilët varen shumë nga rrjeti i tyre </a:t>
            </a:r>
            <a:r>
              <a:rPr lang="sq-AL" dirty="0" smtClean="0"/>
              <a:t>kompjuterik</a:t>
            </a:r>
            <a:r>
              <a:rPr lang="en-US" dirty="0" smtClean="0"/>
              <a:t>.</a:t>
            </a:r>
          </a:p>
          <a:p>
            <a:r>
              <a:rPr lang="sq-AL" dirty="0" smtClean="0"/>
              <a:t>menaxhimi i rrjetit nuk duhet të menaxhojë teknologjinë për hir të teknologjisë, por duhet të jetë një mjet për plotësimin e këtyre kërkesave të biznesit duke ofruar një nivel të përshtatshëm shërbimesh, me një kosto të përshtatshme</a:t>
            </a: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sq-AL" b="1" dirty="0" smtClean="0"/>
              <a:t>STANDARTI  </a:t>
            </a:r>
            <a:r>
              <a:rPr lang="sq-AL" b="1" dirty="0" smtClean="0"/>
              <a:t>ISO I MENAXHIMIT TË RRJETIT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5254752"/>
          </a:xfrm>
        </p:spPr>
        <p:txBody>
          <a:bodyPr/>
          <a:lstStyle/>
          <a:p>
            <a:r>
              <a:rPr lang="sq-AL" dirty="0" smtClean="0"/>
              <a:t>FCAPS</a:t>
            </a:r>
            <a:r>
              <a:rPr lang="en-US" dirty="0" smtClean="0"/>
              <a:t>-</a:t>
            </a:r>
            <a:r>
              <a:rPr lang="sq-AL" dirty="0" smtClean="0"/>
              <a:t>përfshin pesë zona funksionale për menaxhimin e rrjetit kompjuterik </a:t>
            </a:r>
            <a:endParaRPr lang="en-US" dirty="0" smtClean="0"/>
          </a:p>
          <a:p>
            <a:r>
              <a:rPr lang="sq-AL" b="1" dirty="0" smtClean="0"/>
              <a:t>Fault management - menaxhimi i </a:t>
            </a:r>
            <a:r>
              <a:rPr lang="sq-AL" b="1" dirty="0" smtClean="0"/>
              <a:t>defekteve</a:t>
            </a:r>
            <a:endParaRPr lang="en-US" b="1" dirty="0" smtClean="0"/>
          </a:p>
          <a:p>
            <a:r>
              <a:rPr lang="sq-AL" b="1" dirty="0" smtClean="0"/>
              <a:t>Configuration management - menaxhimi i </a:t>
            </a:r>
            <a:r>
              <a:rPr lang="sq-AL" b="1" dirty="0" smtClean="0"/>
              <a:t>konfigurimit</a:t>
            </a:r>
            <a:endParaRPr lang="en-US" b="1" dirty="0" smtClean="0"/>
          </a:p>
          <a:p>
            <a:r>
              <a:rPr lang="sq-AL" b="1" dirty="0" smtClean="0"/>
              <a:t>Accounting management - menaxhimi i </a:t>
            </a:r>
            <a:r>
              <a:rPr lang="sq-AL" b="1" dirty="0" smtClean="0"/>
              <a:t>llogaritjeve</a:t>
            </a:r>
            <a:endParaRPr lang="en-US" b="1" dirty="0" smtClean="0"/>
          </a:p>
          <a:p>
            <a:r>
              <a:rPr lang="sq-AL" b="1" dirty="0" smtClean="0"/>
              <a:t>Performance management - menaxhimi i </a:t>
            </a:r>
            <a:r>
              <a:rPr lang="sq-AL" b="1" dirty="0" smtClean="0"/>
              <a:t>rendimentit</a:t>
            </a:r>
            <a:endParaRPr lang="en-US" b="1" dirty="0" smtClean="0"/>
          </a:p>
          <a:p>
            <a:r>
              <a:rPr lang="sq-AL" b="1" dirty="0" smtClean="0"/>
              <a:t>Security management - menaxhimi i sigurisë</a:t>
            </a:r>
            <a:r>
              <a:rPr lang="sq-AL" b="1" dirty="0" smtClean="0"/>
              <a:t> 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sq-AL" b="1" dirty="0" smtClean="0"/>
              <a:t>MJETET </a:t>
            </a:r>
            <a:r>
              <a:rPr lang="sq-AL" b="1" dirty="0" smtClean="0"/>
              <a:t>DHE PROTOKOLLET E MENAXHIMIT TË RRJETIT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066800"/>
            <a:ext cx="9144000" cy="5407152"/>
          </a:xfrm>
        </p:spPr>
        <p:txBody>
          <a:bodyPr/>
          <a:lstStyle/>
          <a:p>
            <a:pPr hangingPunct="0"/>
            <a:r>
              <a:rPr lang="sq-AL" dirty="0" smtClean="0"/>
              <a:t>Në këtë pjesë fillimisht do të njiheni me terminologjinë, që ka të bëjë me protokollet dhe mjetet e menaxhimit të rrjetit </a:t>
            </a:r>
            <a:r>
              <a:rPr lang="sq-AL" dirty="0" smtClean="0"/>
              <a:t>:</a:t>
            </a:r>
            <a:endParaRPr lang="en-US" dirty="0" smtClean="0"/>
          </a:p>
          <a:p>
            <a:pPr lvl="0" hangingPunct="0"/>
            <a:r>
              <a:rPr lang="sq-AL" dirty="0" smtClean="0"/>
              <a:t>SNMP - Simple Network Management Protocol</a:t>
            </a:r>
            <a:endParaRPr lang="en-US" dirty="0" smtClean="0"/>
          </a:p>
          <a:p>
            <a:pPr lvl="0" hangingPunct="0"/>
            <a:r>
              <a:rPr lang="sq-AL" dirty="0" smtClean="0"/>
              <a:t>MIB - Management Information Base</a:t>
            </a:r>
            <a:endParaRPr lang="en-US" dirty="0" smtClean="0"/>
          </a:p>
          <a:p>
            <a:pPr lvl="0" hangingPunct="0"/>
            <a:r>
              <a:rPr lang="sq-AL" dirty="0" smtClean="0"/>
              <a:t>RMON - Remote Monitoring</a:t>
            </a:r>
            <a:endParaRPr lang="en-US" dirty="0" smtClean="0"/>
          </a:p>
          <a:p>
            <a:pPr lvl="0" hangingPunct="0"/>
            <a:r>
              <a:rPr lang="sq-AL" dirty="0" smtClean="0"/>
              <a:t>Cisco NetFlow</a:t>
            </a:r>
            <a:endParaRPr lang="en-US" dirty="0" smtClean="0"/>
          </a:p>
          <a:p>
            <a:pPr lvl="0" hangingPunct="0"/>
            <a:r>
              <a:rPr lang="sq-AL" dirty="0" smtClean="0"/>
              <a:t>Syslog</a:t>
            </a:r>
            <a:endParaRPr lang="en-US" dirty="0" smtClean="0"/>
          </a:p>
          <a:p>
            <a:pPr lvl="0" hangingPunct="0"/>
            <a:r>
              <a:rPr lang="sq-AL" dirty="0" smtClean="0"/>
              <a:t>CiscoWorks</a:t>
            </a:r>
            <a:endParaRPr lang="en-US" dirty="0" smtClean="0"/>
          </a:p>
          <a:p>
            <a:pPr>
              <a:buNone/>
            </a:pPr>
            <a:r>
              <a:rPr lang="sq-AL" b="1" dirty="0" smtClean="0"/>
              <a:t>TERMINOLOGJIA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743200"/>
            <a:ext cx="4724400" cy="4114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r>
              <a:rPr lang="sq-AL" b="1" dirty="0" smtClean="0"/>
              <a:t>SNMP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/>
          <a:lstStyle/>
          <a:p>
            <a:r>
              <a:rPr lang="sq-AL" dirty="0" smtClean="0"/>
              <a:t>është protokolli më i thjeshtë i menaxhimit të </a:t>
            </a:r>
            <a:r>
              <a:rPr lang="sq-AL" dirty="0" smtClean="0"/>
              <a:t>rrjetit</a:t>
            </a:r>
            <a:endParaRPr lang="en-US" dirty="0" smtClean="0"/>
          </a:p>
          <a:p>
            <a:r>
              <a:rPr lang="sq-AL" dirty="0" smtClean="0"/>
              <a:t>SNMP është një protokoll aplikacioni mbi IP,  i cili punon për të transportuar të dhënat e </a:t>
            </a:r>
            <a:r>
              <a:rPr lang="sq-AL" dirty="0" smtClean="0"/>
              <a:t>menaxhimit</a:t>
            </a:r>
            <a:endParaRPr lang="en-US" dirty="0" smtClean="0"/>
          </a:p>
          <a:p>
            <a:r>
              <a:rPr lang="sq-AL" dirty="0" smtClean="0"/>
              <a:t>Ky protokoll mundëson konfigurimin dhe marrjen e informacionit menaxhues.</a:t>
            </a:r>
            <a:endParaRPr lang="en-US" dirty="0" smtClean="0"/>
          </a:p>
          <a:p>
            <a:r>
              <a:rPr lang="sq-AL" dirty="0" smtClean="0"/>
              <a:t>Në fillim u krijua SNMPv1, i cili evoluoi në SNMPv2, dhe më tej akoma u zgjerua në SNMPv3.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305800" cy="6169152"/>
          </a:xfrm>
        </p:spPr>
        <p:txBody>
          <a:bodyPr>
            <a:normAutofit lnSpcReduction="10000"/>
          </a:bodyPr>
          <a:lstStyle/>
          <a:p>
            <a:pPr hangingPunct="0"/>
            <a:r>
              <a:rPr lang="sq-AL" dirty="0" smtClean="0"/>
              <a:t>SNMPv1 përkufizon pesë lloje mesazhesh, që qarkullojnë ndërmjet agjentëve menaxhues dhe aplikacioneve menaxhuese</a:t>
            </a:r>
            <a:r>
              <a:rPr lang="sq-AL" dirty="0" smtClean="0"/>
              <a:t>:</a:t>
            </a:r>
            <a:endParaRPr lang="en-US" dirty="0" smtClean="0"/>
          </a:p>
          <a:p>
            <a:pPr lvl="0" hangingPunct="0"/>
            <a:r>
              <a:rPr lang="sq-AL" b="1" dirty="0" smtClean="0"/>
              <a:t>Get request - merr kërkesën: </a:t>
            </a:r>
            <a:r>
              <a:rPr lang="sq-AL" dirty="0" smtClean="0"/>
              <a:t>Kërkon një variabël specifik nga agjenti.</a:t>
            </a:r>
            <a:endParaRPr lang="en-US" dirty="0" smtClean="0"/>
          </a:p>
          <a:p>
            <a:pPr lvl="0" hangingPunct="0"/>
            <a:r>
              <a:rPr lang="sq-AL" b="1" dirty="0" smtClean="0"/>
              <a:t>Get next request - merr kërkesën tjetër: </a:t>
            </a:r>
            <a:r>
              <a:rPr lang="sq-AL" dirty="0" smtClean="0"/>
              <a:t>Merret objekti tjetër i radhës nga një tabelë</a:t>
            </a:r>
            <a:r>
              <a:rPr lang="sq-AL" b="1" dirty="0" smtClean="0"/>
              <a:t> </a:t>
            </a:r>
            <a:r>
              <a:rPr lang="sq-AL" dirty="0" smtClean="0"/>
              <a:t>ose listë, pas kërkesës fillestare </a:t>
            </a:r>
            <a:r>
              <a:rPr lang="sq-AL" i="1" dirty="0" smtClean="0"/>
              <a:t>get request.</a:t>
            </a:r>
            <a:endParaRPr lang="en-US" dirty="0" smtClean="0"/>
          </a:p>
          <a:p>
            <a:pPr lvl="0" hangingPunct="0"/>
            <a:r>
              <a:rPr lang="sq-AL" b="1" dirty="0" smtClean="0"/>
              <a:t>Set request - vendos kërkesën: </a:t>
            </a:r>
            <a:r>
              <a:rPr lang="sq-AL" dirty="0" smtClean="0"/>
              <a:t>Vendos një variabël MIB mbi një agjent.</a:t>
            </a:r>
            <a:endParaRPr lang="en-US" dirty="0" smtClean="0"/>
          </a:p>
          <a:p>
            <a:pPr lvl="0" hangingPunct="0"/>
            <a:r>
              <a:rPr lang="sq-AL" b="1" dirty="0" smtClean="0"/>
              <a:t>Get response - merr përgjigjen: </a:t>
            </a:r>
            <a:r>
              <a:rPr lang="sq-AL" dirty="0" smtClean="0"/>
              <a:t>Një përgjigje që merret nga një menaxher, për një</a:t>
            </a:r>
            <a:r>
              <a:rPr lang="sq-AL" b="1" dirty="0" smtClean="0"/>
              <a:t> </a:t>
            </a:r>
            <a:r>
              <a:rPr lang="sq-AL" i="1" dirty="0" smtClean="0"/>
              <a:t>get</a:t>
            </a:r>
            <a:r>
              <a:rPr lang="sq-AL" b="1" dirty="0" smtClean="0"/>
              <a:t> </a:t>
            </a:r>
            <a:r>
              <a:rPr lang="sq-AL" i="1" dirty="0" smtClean="0"/>
              <a:t>request </a:t>
            </a:r>
            <a:r>
              <a:rPr lang="sq-AL" dirty="0" smtClean="0"/>
              <a:t>apo</a:t>
            </a:r>
            <a:r>
              <a:rPr lang="sq-AL" i="1" dirty="0" smtClean="0"/>
              <a:t> get next request </a:t>
            </a:r>
            <a:r>
              <a:rPr lang="sq-AL" dirty="0" smtClean="0"/>
              <a:t>të mëparshme</a:t>
            </a:r>
            <a:r>
              <a:rPr lang="sq-AL" dirty="0" smtClean="0"/>
              <a:t>.</a:t>
            </a:r>
            <a:endParaRPr lang="en-US" dirty="0" smtClean="0"/>
          </a:p>
          <a:p>
            <a:pPr lvl="0" hangingPunct="0"/>
            <a:r>
              <a:rPr lang="sq-AL" b="1" dirty="0" smtClean="0"/>
              <a:t>Trap message - mesazh kurthi: </a:t>
            </a:r>
            <a:r>
              <a:rPr lang="sq-AL" dirty="0" smtClean="0"/>
              <a:t>Dërgon një thirrje alarmi tek menaxheri, për shembull</a:t>
            </a:r>
            <a:r>
              <a:rPr lang="sq-AL" b="1" dirty="0" smtClean="0"/>
              <a:t> </a:t>
            </a:r>
            <a:r>
              <a:rPr lang="sq-AL" dirty="0" smtClean="0"/>
              <a:t>kur një pajisje zbulon një avari.</a:t>
            </a: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153400" cy="6245225"/>
          </a:xfrm>
        </p:spPr>
        <p:txBody>
          <a:bodyPr>
            <a:normAutofit lnSpcReduction="10000"/>
          </a:bodyPr>
          <a:lstStyle/>
          <a:p>
            <a:r>
              <a:rPr lang="sq-AL" dirty="0" smtClean="0"/>
              <a:t>SNMPv2 përfshin këto lloje të reja mesazhesh </a:t>
            </a:r>
            <a:r>
              <a:rPr lang="sq-AL" dirty="0" smtClean="0"/>
              <a:t>:</a:t>
            </a:r>
            <a:endParaRPr lang="en-US" dirty="0" smtClean="0"/>
          </a:p>
          <a:p>
            <a:pPr lvl="0" hangingPunct="0"/>
            <a:r>
              <a:rPr lang="sq-AL" b="1" dirty="0" smtClean="0"/>
              <a:t>GetBulk - merr copë të madhe: </a:t>
            </a:r>
            <a:r>
              <a:rPr lang="sq-AL" dirty="0" smtClean="0"/>
              <a:t>Tërheq apo merr një sasi të madhe të dhënash (për</a:t>
            </a:r>
            <a:r>
              <a:rPr lang="sq-AL" b="1" dirty="0" smtClean="0"/>
              <a:t> </a:t>
            </a:r>
            <a:r>
              <a:rPr lang="sq-AL" dirty="0" smtClean="0"/>
              <a:t>shembull tabela) me një kërkesë, me qëllim që të mos nevojiten shumë mesazhe </a:t>
            </a:r>
            <a:r>
              <a:rPr lang="sq-AL" i="1" dirty="0" smtClean="0"/>
              <a:t>get</a:t>
            </a:r>
            <a:r>
              <a:rPr lang="sq-AL" dirty="0" smtClean="0"/>
              <a:t> </a:t>
            </a:r>
            <a:r>
              <a:rPr lang="sq-AL" i="1" dirty="0" smtClean="0"/>
              <a:t>next </a:t>
            </a:r>
            <a:r>
              <a:rPr lang="sq-AL" i="1" dirty="0" smtClean="0"/>
              <a:t>request</a:t>
            </a:r>
            <a:endParaRPr lang="en-US" dirty="0" smtClean="0"/>
          </a:p>
          <a:p>
            <a:pPr lvl="0" hangingPunct="0"/>
            <a:r>
              <a:rPr lang="sq-AL" b="1" dirty="0" smtClean="0"/>
              <a:t>InformRequest - kërkesë për të informuar: </a:t>
            </a:r>
            <a:r>
              <a:rPr lang="sq-AL" dirty="0" smtClean="0"/>
              <a:t>Është i ngjashëm me mesazhin Trap tek</a:t>
            </a:r>
            <a:r>
              <a:rPr lang="sq-AL" b="1" dirty="0" smtClean="0"/>
              <a:t> </a:t>
            </a:r>
            <a:r>
              <a:rPr lang="sq-AL" dirty="0" smtClean="0"/>
              <a:t>SNMPv1.</a:t>
            </a:r>
            <a:endParaRPr lang="en-US" dirty="0" smtClean="0"/>
          </a:p>
          <a:p>
            <a:r>
              <a:rPr lang="sq-AL" dirty="0" smtClean="0"/>
              <a:t>SNMPv3 (që është zbatuar tek rrugëzuesat cisco me IOS version 12.0 ose më të ri) shton sigurinë, duke përfshirë edhe aftësinë për shtuar autentikimin dhe privatësinë e komunikimeve SNMP mbi bazën e përdoruesave apo grupeve të përdoruesve. </a:t>
            </a:r>
            <a:endParaRPr lang="en-US" dirty="0" smtClean="0"/>
          </a:p>
          <a:p>
            <a:r>
              <a:rPr lang="sq-AL" dirty="0" smtClean="0"/>
              <a:t>Kjo </a:t>
            </a:r>
            <a:r>
              <a:rPr lang="sq-AL" dirty="0" smtClean="0"/>
              <a:t>mund të përdoret, për shembull, për të përcaktuar se cilët objekte mund të lexohen apo të shkruhen nga përdoruesi, dhe cilat njoftime mund të marrë përdoruesi.</a:t>
            </a: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Çfarë është SNMP?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873752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r>
              <a:rPr lang="sq-AL" dirty="0" smtClean="0"/>
              <a:t>Dy elementet kryesore në arkitekturën SNMP janë: </a:t>
            </a:r>
            <a:endParaRPr lang="en-US" dirty="0" smtClean="0"/>
          </a:p>
          <a:p>
            <a:pPr lvl="0"/>
            <a:r>
              <a:rPr lang="en-GB" dirty="0" err="1" smtClean="0"/>
              <a:t>Agjenti</a:t>
            </a:r>
            <a:r>
              <a:rPr lang="en-GB" dirty="0" smtClean="0"/>
              <a:t> </a:t>
            </a:r>
            <a:endParaRPr lang="en-US" dirty="0" smtClean="0"/>
          </a:p>
          <a:p>
            <a:pPr lvl="0"/>
            <a:r>
              <a:rPr lang="en-GB" dirty="0" err="1" smtClean="0"/>
              <a:t>Menaxheri</a:t>
            </a:r>
            <a:endParaRPr lang="en-US" dirty="0" smtClean="0"/>
          </a:p>
          <a:p>
            <a:r>
              <a:rPr lang="sq-AL" b="1" dirty="0" smtClean="0"/>
              <a:t>Agjenti</a:t>
            </a:r>
            <a:r>
              <a:rPr lang="sq-AL" dirty="0" smtClean="0"/>
              <a:t> është programi që ekzekutohet në secilën pajisje në rrjetë që monitorohet ose menaxhohet</a:t>
            </a:r>
            <a:r>
              <a:rPr lang="sq-AL" dirty="0" smtClean="0"/>
              <a:t>.</a:t>
            </a:r>
            <a:endParaRPr lang="en-US" dirty="0" smtClean="0"/>
          </a:p>
          <a:p>
            <a:r>
              <a:rPr lang="sq-AL" dirty="0" smtClean="0"/>
              <a:t>Na siguron një interfejs për ato kërkesa që është </a:t>
            </a:r>
            <a:r>
              <a:rPr lang="sq-AL" dirty="0" smtClean="0"/>
              <a:t>konfiguruar</a:t>
            </a:r>
            <a:endParaRPr lang="en-US" dirty="0" smtClean="0"/>
          </a:p>
          <a:p>
            <a:r>
              <a:rPr lang="sq-AL" dirty="0" smtClean="0"/>
              <a:t>Këto të dhëna ruhen në strukturën e të dhënave të quajtur MIB (Managment Information Base) baza menaxhuese e </a:t>
            </a:r>
            <a:r>
              <a:rPr lang="sq-AL" dirty="0" smtClean="0"/>
              <a:t>informatave</a:t>
            </a:r>
            <a:endParaRPr lang="en-US" dirty="0" smtClean="0"/>
          </a:p>
          <a:p>
            <a:r>
              <a:rPr lang="sq-AL" dirty="0" smtClean="0"/>
              <a:t>Ky paraqitet si server gjersa përmban informatat të cilat </a:t>
            </a:r>
            <a:endParaRPr lang="en-US" dirty="0" smtClean="0"/>
          </a:p>
          <a:p>
            <a:r>
              <a:rPr lang="sq-AL" dirty="0" smtClean="0"/>
              <a:t>menaxhohen dhe pret komandat nga menaxheri.</a:t>
            </a:r>
            <a:br>
              <a:rPr lang="sq-AL" dirty="0" smtClean="0"/>
            </a:b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6092952"/>
          </a:xfrm>
        </p:spPr>
        <p:txBody>
          <a:bodyPr>
            <a:normAutofit fontScale="92500" lnSpcReduction="10000"/>
          </a:bodyPr>
          <a:lstStyle/>
          <a:p>
            <a:r>
              <a:rPr lang="sq-AL" b="1" dirty="0" smtClean="0"/>
              <a:t>Menaxheri</a:t>
            </a:r>
            <a:r>
              <a:rPr lang="sq-AL" dirty="0" smtClean="0"/>
              <a:t> është softueri i cili gjendet në stacionit monitorues të rrjetit, dhe roli i tij është që të mbledh informata nga klientët të cilëve i duhen informata për monitorim të rrjetës. </a:t>
            </a:r>
            <a:br>
              <a:rPr lang="sq-AL" dirty="0" smtClean="0"/>
            </a:br>
            <a:endParaRPr lang="en-US" dirty="0" smtClean="0"/>
          </a:p>
          <a:p>
            <a:r>
              <a:rPr lang="sq-AL" dirty="0" smtClean="0"/>
              <a:t>Komanda </a:t>
            </a:r>
            <a:r>
              <a:rPr lang="sq-AL" dirty="0" smtClean="0"/>
              <a:t>speciale e SNMP-së që quhet </a:t>
            </a:r>
            <a:r>
              <a:rPr lang="sq-AL" b="1" dirty="0" smtClean="0"/>
              <a:t>trap</a:t>
            </a:r>
            <a:r>
              <a:rPr lang="sq-AL" dirty="0" smtClean="0"/>
              <a:t> i mundëson agjentit të dërgojë të dhënat menaxherit, për të informuar atë në rast gabimi, ndërprerje </a:t>
            </a:r>
            <a:r>
              <a:rPr lang="sq-AL" dirty="0" smtClean="0"/>
              <a:t>etj</a:t>
            </a:r>
            <a:endParaRPr lang="en-US" dirty="0" smtClean="0"/>
          </a:p>
          <a:p>
            <a:r>
              <a:rPr lang="sq-AL" dirty="0" smtClean="0"/>
              <a:t>Menaxheri mund t'i ekzekutoj vetëm dy operacione në një agjent: kërkon ose ia ndërron vlerën e variablës në MIB të agjentit. </a:t>
            </a:r>
            <a:endParaRPr lang="en-US" dirty="0" smtClean="0"/>
          </a:p>
          <a:p>
            <a:r>
              <a:rPr lang="sq-AL" dirty="0" smtClean="0"/>
              <a:t>Këto dy operacione janë të njohura si: </a:t>
            </a:r>
            <a:endParaRPr lang="en-US" dirty="0" smtClean="0"/>
          </a:p>
          <a:p>
            <a:pPr lvl="0"/>
            <a:r>
              <a:rPr lang="en-GB" dirty="0" smtClean="0"/>
              <a:t>get-request (</a:t>
            </a:r>
            <a:r>
              <a:rPr lang="en-GB" dirty="0" err="1" smtClean="0"/>
              <a:t>marr</a:t>
            </a:r>
            <a:r>
              <a:rPr lang="en-GB" dirty="0" smtClean="0"/>
              <a:t> </a:t>
            </a:r>
            <a:r>
              <a:rPr lang="en-GB" dirty="0" err="1" smtClean="0"/>
              <a:t>kërkesën</a:t>
            </a:r>
            <a:r>
              <a:rPr lang="en-GB" dirty="0" smtClean="0"/>
              <a:t>)  </a:t>
            </a:r>
            <a:endParaRPr lang="en-US" dirty="0" smtClean="0"/>
          </a:p>
          <a:p>
            <a:pPr lvl="0"/>
            <a:r>
              <a:rPr lang="en-GB" dirty="0" smtClean="0"/>
              <a:t>set-request (</a:t>
            </a:r>
            <a:r>
              <a:rPr lang="en-GB" dirty="0" err="1" smtClean="0"/>
              <a:t>ekzekuto</a:t>
            </a:r>
            <a:r>
              <a:rPr lang="en-GB" dirty="0" smtClean="0"/>
              <a:t> </a:t>
            </a:r>
            <a:r>
              <a:rPr lang="en-GB" dirty="0" err="1" smtClean="0"/>
              <a:t>kërkesën</a:t>
            </a:r>
            <a:r>
              <a:rPr lang="en-GB" dirty="0" smtClean="0"/>
              <a:t>). </a:t>
            </a:r>
            <a:endParaRPr lang="en-GB" dirty="0" smtClean="0"/>
          </a:p>
          <a:p>
            <a:pPr lvl="0"/>
            <a:endParaRPr lang="en-US" dirty="0" smtClean="0"/>
          </a:p>
          <a:p>
            <a:r>
              <a:rPr lang="sq-AL" dirty="0" smtClean="0"/>
              <a:t>Komanda që i përgjigjet kërkesës get-request është get-response, që përdoret vetëm nga agjenti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74</TotalTime>
  <Words>1158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Rrjeta Kompjuterike 2</vt:lpstr>
      <vt:lpstr>Menaxhimi i Rrjeteve. Protokolli SNMP</vt:lpstr>
      <vt:lpstr>  STANDARTI  ISO I MENAXHIMIT TË RRJETIT </vt:lpstr>
      <vt:lpstr> MJETET DHE PROTOKOLLET E MENAXHIMIT TË RRJETIT </vt:lpstr>
      <vt:lpstr>SNMP </vt:lpstr>
      <vt:lpstr>Slide 6</vt:lpstr>
      <vt:lpstr>Slide 7</vt:lpstr>
      <vt:lpstr>Çfarë është SNMP? </vt:lpstr>
      <vt:lpstr>Slide 9</vt:lpstr>
      <vt:lpstr>Siguria-SNMP </vt:lpstr>
      <vt:lpstr>struktura e MIB </vt:lpstr>
      <vt:lpstr>CISCO NETFLOW </vt:lpstr>
      <vt:lpstr>Slide 13</vt:lpstr>
      <vt:lpstr>Slide 14</vt:lpstr>
      <vt:lpstr> CISCOWORKS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Rrjeta Kompjuterike 2</dc:title>
  <dc:creator>lushi</dc:creator>
  <cp:lastModifiedBy>lushi</cp:lastModifiedBy>
  <cp:revision>9</cp:revision>
  <dcterms:created xsi:type="dcterms:W3CDTF">2006-08-16T00:00:00Z</dcterms:created>
  <dcterms:modified xsi:type="dcterms:W3CDTF">2018-12-05T10:31:32Z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202D4029-C4F7-4EF9-94A8-DDC73A150A5E</vt:lpwstr>
  </property>
  <property fmtid="{D5CDD505-2E9C-101B-9397-08002B2CF9AE}" pid="3" name="ArticulatePath">
    <vt:lpwstr>Rrjeta 2- Leksion 6</vt:lpwstr>
  </property>
</Properties>
</file>